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notesSlides/notesSlide2.xml" ContentType="application/vnd.openxmlformats-officedocument.presentationml.notesSlid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notesSlides/notesSlide3.xml" ContentType="application/vnd.openxmlformats-officedocument.presentationml.notesSlid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notesSlides/notesSlide6.xml" ContentType="application/vnd.openxmlformats-officedocument.presentationml.notesSlid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notesSlides/notesSlide7.xml" ContentType="application/vnd.openxmlformats-officedocument.presentationml.notesSlid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1"/>
    <p:sldMasterId id="2147483681" r:id="rId2"/>
  </p:sldMasterIdLst>
  <p:notesMasterIdLst>
    <p:notesMasterId r:id="rId21"/>
  </p:notesMasterIdLst>
  <p:sldIdLst>
    <p:sldId id="350" r:id="rId3"/>
    <p:sldId id="306" r:id="rId4"/>
    <p:sldId id="301" r:id="rId5"/>
    <p:sldId id="304" r:id="rId6"/>
    <p:sldId id="345" r:id="rId7"/>
    <p:sldId id="305" r:id="rId8"/>
    <p:sldId id="332" r:id="rId9"/>
    <p:sldId id="310" r:id="rId10"/>
    <p:sldId id="313" r:id="rId11"/>
    <p:sldId id="325" r:id="rId12"/>
    <p:sldId id="307" r:id="rId13"/>
    <p:sldId id="351" r:id="rId14"/>
    <p:sldId id="356" r:id="rId15"/>
    <p:sldId id="352" r:id="rId16"/>
    <p:sldId id="344" r:id="rId17"/>
    <p:sldId id="357" r:id="rId18"/>
    <p:sldId id="354" r:id="rId19"/>
    <p:sldId id="349" r:id="rId20"/>
  </p:sldIdLst>
  <p:sldSz cx="18432463" cy="604837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05" userDrawn="1">
          <p15:clr>
            <a:srgbClr val="A4A3A4"/>
          </p15:clr>
        </p15:guide>
        <p15:guide id="2" pos="580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1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11111"/>
    <a:srgbClr val="803D10"/>
    <a:srgbClr val="FFD966"/>
    <a:srgbClr val="4472C4"/>
    <a:srgbClr val="1D3158"/>
    <a:srgbClr val="000000"/>
    <a:srgbClr val="1A2436"/>
    <a:srgbClr val="CCD9FC"/>
    <a:srgbClr val="05578E"/>
    <a:srgbClr val="6D74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D27102A9-8310-4765-A935-A1911B00CA55}" styleName="浅色样式 1 - 强调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56" autoAdjust="0"/>
    <p:restoredTop sz="94227" autoAdjust="0"/>
  </p:normalViewPr>
  <p:slideViewPr>
    <p:cSldViewPr snapToGrid="0">
      <p:cViewPr varScale="1">
        <p:scale>
          <a:sx n="59" d="100"/>
          <a:sy n="59" d="100"/>
        </p:scale>
        <p:origin x="114" y="570"/>
      </p:cViewPr>
      <p:guideLst>
        <p:guide orient="horz" pos="1905"/>
        <p:guide pos="580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0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4.xlsx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5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6.xlsx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7.xlsx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8.xlsx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9.xlsx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0.xlsx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1.xlsx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2.xlsx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3.xlsx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4.xlsx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5.xlsx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6.xlsx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7.xlsx"/><Relationship Id="rId2" Type="http://schemas.microsoft.com/office/2011/relationships/chartColorStyle" Target="colors28.xml"/><Relationship Id="rId1" Type="http://schemas.microsoft.com/office/2011/relationships/chartStyle" Target="style28.xml"/></Relationships>
</file>

<file path=ppt/charts/_rels/chart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8.xlsx"/><Relationship Id="rId2" Type="http://schemas.microsoft.com/office/2011/relationships/chartColorStyle" Target="colors29.xml"/><Relationship Id="rId1" Type="http://schemas.microsoft.com/office/2011/relationships/chartStyle" Target="style29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9.xlsx"/><Relationship Id="rId2" Type="http://schemas.microsoft.com/office/2011/relationships/chartColorStyle" Target="colors30.xml"/><Relationship Id="rId1" Type="http://schemas.microsoft.com/office/2011/relationships/chartStyle" Target="style30.xml"/></Relationships>
</file>

<file path=ppt/charts/_rels/chart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0.xlsx"/><Relationship Id="rId2" Type="http://schemas.microsoft.com/office/2011/relationships/chartColorStyle" Target="colors31.xml"/><Relationship Id="rId1" Type="http://schemas.microsoft.com/office/2011/relationships/chartStyle" Target="style31.xml"/></Relationships>
</file>

<file path=ppt/charts/_rels/chart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1.xlsx"/><Relationship Id="rId2" Type="http://schemas.microsoft.com/office/2011/relationships/chartColorStyle" Target="colors32.xml"/><Relationship Id="rId1" Type="http://schemas.microsoft.com/office/2011/relationships/chartStyle" Target="style32.xml"/></Relationships>
</file>

<file path=ppt/charts/_rels/chart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2.xlsx"/><Relationship Id="rId2" Type="http://schemas.microsoft.com/office/2011/relationships/chartColorStyle" Target="colors33.xml"/><Relationship Id="rId1" Type="http://schemas.microsoft.com/office/2011/relationships/chartStyle" Target="style33.xml"/></Relationships>
</file>

<file path=ppt/charts/_rels/chart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3.xlsx"/><Relationship Id="rId2" Type="http://schemas.microsoft.com/office/2011/relationships/chartColorStyle" Target="colors34.xml"/><Relationship Id="rId1" Type="http://schemas.microsoft.com/office/2011/relationships/chartStyle" Target="style34.xml"/></Relationships>
</file>

<file path=ppt/charts/_rels/chart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4.xlsx"/><Relationship Id="rId2" Type="http://schemas.microsoft.com/office/2011/relationships/chartColorStyle" Target="colors35.xml"/><Relationship Id="rId1" Type="http://schemas.microsoft.com/office/2011/relationships/chartStyle" Target="style35.xml"/></Relationships>
</file>

<file path=ppt/charts/_rels/chart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5.xlsx"/><Relationship Id="rId2" Type="http://schemas.microsoft.com/office/2011/relationships/chartColorStyle" Target="colors36.xml"/><Relationship Id="rId1" Type="http://schemas.microsoft.com/office/2011/relationships/chartStyle" Target="style36.xml"/></Relationships>
</file>

<file path=ppt/charts/_rels/chart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6.xlsx"/><Relationship Id="rId2" Type="http://schemas.microsoft.com/office/2011/relationships/chartColorStyle" Target="colors37.xml"/><Relationship Id="rId1" Type="http://schemas.microsoft.com/office/2011/relationships/chartStyle" Target="style37.xml"/></Relationships>
</file>

<file path=ppt/charts/_rels/chart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7.xlsx"/><Relationship Id="rId2" Type="http://schemas.microsoft.com/office/2011/relationships/chartColorStyle" Target="colors38.xml"/><Relationship Id="rId1" Type="http://schemas.microsoft.com/office/2011/relationships/chartStyle" Target="style38.xml"/></Relationships>
</file>

<file path=ppt/charts/_rels/chart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8.xlsx"/><Relationship Id="rId2" Type="http://schemas.microsoft.com/office/2011/relationships/chartColorStyle" Target="colors39.xml"/><Relationship Id="rId1" Type="http://schemas.microsoft.com/office/2011/relationships/chartStyle" Target="style39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9.xlsx"/><Relationship Id="rId2" Type="http://schemas.microsoft.com/office/2011/relationships/chartColorStyle" Target="colors40.xml"/><Relationship Id="rId1" Type="http://schemas.microsoft.com/office/2011/relationships/chartStyle" Target="style40.xml"/></Relationships>
</file>

<file path=ppt/charts/_rels/chart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0.xlsx"/><Relationship Id="rId2" Type="http://schemas.microsoft.com/office/2011/relationships/chartColorStyle" Target="colors41.xml"/><Relationship Id="rId1" Type="http://schemas.microsoft.com/office/2011/relationships/chartStyle" Target="style41.xml"/></Relationships>
</file>

<file path=ppt/charts/_rels/chart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1.xlsx"/><Relationship Id="rId2" Type="http://schemas.microsoft.com/office/2011/relationships/chartColorStyle" Target="colors42.xml"/><Relationship Id="rId1" Type="http://schemas.microsoft.com/office/2011/relationships/chartStyle" Target="style42.xml"/></Relationships>
</file>

<file path=ppt/charts/_rels/chart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2.xlsx"/><Relationship Id="rId2" Type="http://schemas.microsoft.com/office/2011/relationships/chartColorStyle" Target="colors43.xml"/><Relationship Id="rId1" Type="http://schemas.microsoft.com/office/2011/relationships/chartStyle" Target="style43.xml"/></Relationships>
</file>

<file path=ppt/charts/_rels/chart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3.xlsx"/><Relationship Id="rId2" Type="http://schemas.microsoft.com/office/2011/relationships/chartColorStyle" Target="colors44.xml"/><Relationship Id="rId1" Type="http://schemas.microsoft.com/office/2011/relationships/chartStyle" Target="style44.xml"/></Relationships>
</file>

<file path=ppt/charts/_rels/chart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4.xlsx"/><Relationship Id="rId2" Type="http://schemas.microsoft.com/office/2011/relationships/chartColorStyle" Target="colors45.xml"/><Relationship Id="rId1" Type="http://schemas.microsoft.com/office/2011/relationships/chartStyle" Target="style45.xml"/></Relationships>
</file>

<file path=ppt/charts/_rels/chart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5.xlsx"/><Relationship Id="rId2" Type="http://schemas.microsoft.com/office/2011/relationships/chartColorStyle" Target="colors46.xml"/><Relationship Id="rId1" Type="http://schemas.microsoft.com/office/2011/relationships/chartStyle" Target="style46.xml"/></Relationships>
</file>

<file path=ppt/charts/_rels/chart4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6.xlsx"/><Relationship Id="rId2" Type="http://schemas.microsoft.com/office/2011/relationships/chartColorStyle" Target="colors47.xml"/><Relationship Id="rId1" Type="http://schemas.microsoft.com/office/2011/relationships/chartStyle" Target="style47.xml"/></Relationships>
</file>

<file path=ppt/charts/_rels/chart4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7.xlsx"/><Relationship Id="rId2" Type="http://schemas.microsoft.com/office/2011/relationships/chartColorStyle" Target="colors48.xml"/><Relationship Id="rId1" Type="http://schemas.microsoft.com/office/2011/relationships/chartStyle" Target="style48.xml"/></Relationships>
</file>

<file path=ppt/charts/_rels/chart4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8.xlsx"/><Relationship Id="rId2" Type="http://schemas.microsoft.com/office/2011/relationships/chartColorStyle" Target="colors49.xml"/><Relationship Id="rId1" Type="http://schemas.microsoft.com/office/2011/relationships/chartStyle" Target="style49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5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9.xlsx"/><Relationship Id="rId2" Type="http://schemas.microsoft.com/office/2011/relationships/chartColorStyle" Target="colors50.xml"/><Relationship Id="rId1" Type="http://schemas.microsoft.com/office/2011/relationships/chartStyle" Target="style50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200" b="0" i="0" u="none" strike="noStrike" kern="1200" spc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200" dirty="0">
                <a:solidFill>
                  <a:schemeClr val="bg1"/>
                </a:solidFill>
              </a:rPr>
              <a:t>环节审批用时</a:t>
            </a:r>
          </a:p>
        </c:rich>
      </c:tx>
      <c:layout>
        <c:manualLayout>
          <c:xMode val="edge"/>
          <c:yMode val="edge"/>
          <c:x val="0.39543376028387511"/>
          <c:y val="9.964550327599303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spc="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法定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立项用地</c:v>
                </c:pt>
                <c:pt idx="1">
                  <c:v>立项建设</c:v>
                </c:pt>
                <c:pt idx="2">
                  <c:v>施工许可</c:v>
                </c:pt>
                <c:pt idx="3">
                  <c:v>竣工验收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F4B-4573-9CC6-73E0375D6AE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承诺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立项用地</c:v>
                </c:pt>
                <c:pt idx="1">
                  <c:v>立项建设</c:v>
                </c:pt>
                <c:pt idx="2">
                  <c:v>施工许可</c:v>
                </c:pt>
                <c:pt idx="3">
                  <c:v>竣工验收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F4B-4573-9CC6-73E0375D6AEC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实际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立项用地</c:v>
                </c:pt>
                <c:pt idx="1">
                  <c:v>立项建设</c:v>
                </c:pt>
                <c:pt idx="2">
                  <c:v>施工许可</c:v>
                </c:pt>
                <c:pt idx="3">
                  <c:v>竣工验收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F4B-4573-9CC6-73E0375D6A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98596568"/>
        <c:axId val="598596896"/>
      </c:barChart>
      <c:catAx>
        <c:axId val="598596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598596896"/>
        <c:crosses val="autoZero"/>
        <c:auto val="1"/>
        <c:lblAlgn val="ctr"/>
        <c:lblOffset val="100"/>
        <c:noMultiLvlLbl val="0"/>
      </c:catAx>
      <c:valAx>
        <c:axId val="598596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85965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9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9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类别5</c:v>
                </c:pt>
                <c:pt idx="5">
                  <c:v>类别6</c:v>
                </c:pt>
                <c:pt idx="6">
                  <c:v>类别7</c:v>
                </c:pt>
                <c:pt idx="7">
                  <c:v>类别8</c:v>
                </c:pt>
                <c:pt idx="8">
                  <c:v>类别9</c:v>
                </c:pt>
                <c:pt idx="9">
                  <c:v>类别10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3.5</c:v>
                </c:pt>
                <c:pt idx="7">
                  <c:v>4.5</c:v>
                </c:pt>
                <c:pt idx="8">
                  <c:v>2.5</c:v>
                </c:pt>
                <c:pt idx="9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A4-4E6B-944E-50E9E8435C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15938504"/>
        <c:axId val="815943096"/>
      </c:barChart>
      <c:catAx>
        <c:axId val="815938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5943096"/>
        <c:crosses val="autoZero"/>
        <c:auto val="1"/>
        <c:lblAlgn val="ctr"/>
        <c:lblOffset val="100"/>
        <c:noMultiLvlLbl val="0"/>
      </c:catAx>
      <c:valAx>
        <c:axId val="815943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5938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区县1</c:v>
                </c:pt>
                <c:pt idx="1">
                  <c:v>区县2</c:v>
                </c:pt>
                <c:pt idx="2">
                  <c:v>区县3</c:v>
                </c:pt>
                <c:pt idx="3">
                  <c:v>区县4</c:v>
                </c:pt>
                <c:pt idx="4">
                  <c:v>区县5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492-47F0-BCB6-E3975D1D241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部门1</c:v>
                </c:pt>
                <c:pt idx="1">
                  <c:v>部门2</c:v>
                </c:pt>
                <c:pt idx="2">
                  <c:v>部门3</c:v>
                </c:pt>
                <c:pt idx="3">
                  <c:v>部门4</c:v>
                </c:pt>
                <c:pt idx="4">
                  <c:v>部门5</c:v>
                </c:pt>
                <c:pt idx="5">
                  <c:v>部门6</c:v>
                </c:pt>
                <c:pt idx="6">
                  <c:v>部门7</c:v>
                </c:pt>
                <c:pt idx="7">
                  <c:v>部门8</c:v>
                </c:pt>
                <c:pt idx="8">
                  <c:v>部门9</c:v>
                </c:pt>
                <c:pt idx="9">
                  <c:v>部门10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119</c:v>
                </c:pt>
                <c:pt idx="1">
                  <c:v>109</c:v>
                </c:pt>
                <c:pt idx="2">
                  <c:v>99</c:v>
                </c:pt>
                <c:pt idx="3">
                  <c:v>89</c:v>
                </c:pt>
                <c:pt idx="4">
                  <c:v>79</c:v>
                </c:pt>
                <c:pt idx="5">
                  <c:v>69</c:v>
                </c:pt>
                <c:pt idx="6">
                  <c:v>59</c:v>
                </c:pt>
                <c:pt idx="7">
                  <c:v>49</c:v>
                </c:pt>
                <c:pt idx="8">
                  <c:v>39</c:v>
                </c:pt>
                <c:pt idx="9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3C8-4AA9-9C31-C6A756A4AE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渠道1</c:v>
                </c:pt>
                <c:pt idx="1">
                  <c:v>渠道2</c:v>
                </c:pt>
                <c:pt idx="2">
                  <c:v>渠道3</c:v>
                </c:pt>
                <c:pt idx="3">
                  <c:v>渠道4</c:v>
                </c:pt>
                <c:pt idx="4">
                  <c:v>渠道5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EB-4B17-B07A-0B587CBB9A1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事项1</c:v>
                </c:pt>
                <c:pt idx="1">
                  <c:v>事项2</c:v>
                </c:pt>
                <c:pt idx="2">
                  <c:v>事项3</c:v>
                </c:pt>
                <c:pt idx="3">
                  <c:v>事项4</c:v>
                </c:pt>
                <c:pt idx="4">
                  <c:v>事项5</c:v>
                </c:pt>
                <c:pt idx="5">
                  <c:v>事项6</c:v>
                </c:pt>
                <c:pt idx="6">
                  <c:v>事项7</c:v>
                </c:pt>
                <c:pt idx="7">
                  <c:v>事项8</c:v>
                </c:pt>
                <c:pt idx="8">
                  <c:v>事项9</c:v>
                </c:pt>
                <c:pt idx="9">
                  <c:v>事项10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119</c:v>
                </c:pt>
                <c:pt idx="1">
                  <c:v>109</c:v>
                </c:pt>
                <c:pt idx="2">
                  <c:v>99</c:v>
                </c:pt>
                <c:pt idx="3">
                  <c:v>89</c:v>
                </c:pt>
                <c:pt idx="4">
                  <c:v>79</c:v>
                </c:pt>
                <c:pt idx="5">
                  <c:v>69</c:v>
                </c:pt>
                <c:pt idx="6">
                  <c:v>59</c:v>
                </c:pt>
                <c:pt idx="7">
                  <c:v>49</c:v>
                </c:pt>
                <c:pt idx="8">
                  <c:v>39</c:v>
                </c:pt>
                <c:pt idx="9">
                  <c:v>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F60-464A-9B54-2F488B3E89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区县1</c:v>
                </c:pt>
                <c:pt idx="1">
                  <c:v>区县2</c:v>
                </c:pt>
                <c:pt idx="2">
                  <c:v>区县3</c:v>
                </c:pt>
                <c:pt idx="3">
                  <c:v>区县4</c:v>
                </c:pt>
                <c:pt idx="4">
                  <c:v>区县5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32-4E01-B367-AAED790F0B0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区县1</c:v>
                </c:pt>
                <c:pt idx="1">
                  <c:v>区县2</c:v>
                </c:pt>
                <c:pt idx="2">
                  <c:v>区县3</c:v>
                </c:pt>
                <c:pt idx="3">
                  <c:v>区县4</c:v>
                </c:pt>
                <c:pt idx="4">
                  <c:v>区县5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920-46F2-B26D-05D4B5485D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类别10</c:v>
                </c:pt>
                <c:pt idx="1">
                  <c:v>类别9</c:v>
                </c:pt>
                <c:pt idx="2">
                  <c:v>类别8</c:v>
                </c:pt>
                <c:pt idx="3">
                  <c:v>类别7</c:v>
                </c:pt>
                <c:pt idx="4">
                  <c:v>类别6</c:v>
                </c:pt>
                <c:pt idx="5">
                  <c:v>类别5</c:v>
                </c:pt>
                <c:pt idx="6">
                  <c:v>类别4</c:v>
                </c:pt>
                <c:pt idx="7">
                  <c:v>类别3</c:v>
                </c:pt>
                <c:pt idx="8">
                  <c:v>类别2</c:v>
                </c:pt>
                <c:pt idx="9">
                  <c:v>类别1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29</c:v>
                </c:pt>
                <c:pt idx="1">
                  <c:v>39</c:v>
                </c:pt>
                <c:pt idx="2">
                  <c:v>49</c:v>
                </c:pt>
                <c:pt idx="3">
                  <c:v>59</c:v>
                </c:pt>
                <c:pt idx="4">
                  <c:v>69</c:v>
                </c:pt>
                <c:pt idx="5">
                  <c:v>79</c:v>
                </c:pt>
                <c:pt idx="6">
                  <c:v>89</c:v>
                </c:pt>
                <c:pt idx="7">
                  <c:v>99</c:v>
                </c:pt>
                <c:pt idx="8">
                  <c:v>109</c:v>
                </c:pt>
                <c:pt idx="9">
                  <c:v>119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AF-4E44-9FA4-50190405DC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办理量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Sheet1!$A$2:$A$14</c:f>
              <c:numCache>
                <c:formatCode>d\-mmm</c:formatCode>
                <c:ptCount val="13"/>
                <c:pt idx="0">
                  <c:v>44336</c:v>
                </c:pt>
                <c:pt idx="1">
                  <c:v>44367</c:v>
                </c:pt>
                <c:pt idx="2">
                  <c:v>44397</c:v>
                </c:pt>
                <c:pt idx="3">
                  <c:v>44428</c:v>
                </c:pt>
                <c:pt idx="4">
                  <c:v>44459</c:v>
                </c:pt>
                <c:pt idx="5">
                  <c:v>44489</c:v>
                </c:pt>
                <c:pt idx="6">
                  <c:v>44520</c:v>
                </c:pt>
                <c:pt idx="7">
                  <c:v>44550</c:v>
                </c:pt>
                <c:pt idx="8">
                  <c:v>44217</c:v>
                </c:pt>
                <c:pt idx="9">
                  <c:v>44248</c:v>
                </c:pt>
                <c:pt idx="10">
                  <c:v>44276</c:v>
                </c:pt>
                <c:pt idx="11">
                  <c:v>44307</c:v>
                </c:pt>
                <c:pt idx="12">
                  <c:v>44337</c:v>
                </c:pt>
              </c:numCache>
            </c:num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12535</c:v>
                </c:pt>
                <c:pt idx="1">
                  <c:v>13256</c:v>
                </c:pt>
                <c:pt idx="2">
                  <c:v>15321</c:v>
                </c:pt>
                <c:pt idx="3">
                  <c:v>12345</c:v>
                </c:pt>
                <c:pt idx="4">
                  <c:v>17865</c:v>
                </c:pt>
                <c:pt idx="5">
                  <c:v>16432</c:v>
                </c:pt>
                <c:pt idx="6">
                  <c:v>19321</c:v>
                </c:pt>
                <c:pt idx="7">
                  <c:v>18714</c:v>
                </c:pt>
                <c:pt idx="8">
                  <c:v>16251</c:v>
                </c:pt>
                <c:pt idx="9">
                  <c:v>15341</c:v>
                </c:pt>
                <c:pt idx="10">
                  <c:v>18898</c:v>
                </c:pt>
                <c:pt idx="11">
                  <c:v>17640</c:v>
                </c:pt>
                <c:pt idx="12">
                  <c:v>19217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1E7F-4DF8-AC97-9AD6F062FBF5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预估量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Sheet1!$A$2:$A$14</c:f>
              <c:numCache>
                <c:formatCode>d\-mmm</c:formatCode>
                <c:ptCount val="13"/>
                <c:pt idx="0">
                  <c:v>44336</c:v>
                </c:pt>
                <c:pt idx="1">
                  <c:v>44367</c:v>
                </c:pt>
                <c:pt idx="2">
                  <c:v>44397</c:v>
                </c:pt>
                <c:pt idx="3">
                  <c:v>44428</c:v>
                </c:pt>
                <c:pt idx="4">
                  <c:v>44459</c:v>
                </c:pt>
                <c:pt idx="5">
                  <c:v>44489</c:v>
                </c:pt>
                <c:pt idx="6">
                  <c:v>44520</c:v>
                </c:pt>
                <c:pt idx="7">
                  <c:v>44550</c:v>
                </c:pt>
                <c:pt idx="8">
                  <c:v>44217</c:v>
                </c:pt>
                <c:pt idx="9">
                  <c:v>44248</c:v>
                </c:pt>
                <c:pt idx="10">
                  <c:v>44276</c:v>
                </c:pt>
                <c:pt idx="11">
                  <c:v>44307</c:v>
                </c:pt>
                <c:pt idx="12">
                  <c:v>44337</c:v>
                </c:pt>
              </c:numCache>
            </c:numRef>
          </c:cat>
          <c:val>
            <c:numRef>
              <c:f>Sheet1!$C$2:$C$14</c:f>
              <c:numCache>
                <c:formatCode>General</c:formatCode>
                <c:ptCount val="13"/>
                <c:pt idx="0">
                  <c:v>16432</c:v>
                </c:pt>
                <c:pt idx="1">
                  <c:v>19321</c:v>
                </c:pt>
                <c:pt idx="2">
                  <c:v>18714</c:v>
                </c:pt>
                <c:pt idx="3">
                  <c:v>16251</c:v>
                </c:pt>
                <c:pt idx="4">
                  <c:v>15341</c:v>
                </c:pt>
                <c:pt idx="5">
                  <c:v>18898</c:v>
                </c:pt>
                <c:pt idx="6">
                  <c:v>17640</c:v>
                </c:pt>
                <c:pt idx="7">
                  <c:v>19217</c:v>
                </c:pt>
                <c:pt idx="8">
                  <c:v>12535</c:v>
                </c:pt>
                <c:pt idx="9">
                  <c:v>13256</c:v>
                </c:pt>
                <c:pt idx="10">
                  <c:v>15321</c:v>
                </c:pt>
                <c:pt idx="11">
                  <c:v>12345</c:v>
                </c:pt>
                <c:pt idx="12">
                  <c:v>17865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1E7F-4DF8-AC97-9AD6F062FBF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12027528"/>
        <c:axId val="712027856"/>
      </c:lineChart>
      <c:dateAx>
        <c:axId val="712027528"/>
        <c:scaling>
          <c:orientation val="minMax"/>
        </c:scaling>
        <c:delete val="0"/>
        <c:axPos val="b"/>
        <c:numFmt formatCode="d\-mmm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12027856"/>
        <c:crosses val="autoZero"/>
        <c:auto val="1"/>
        <c:lblOffset val="100"/>
        <c:baseTimeUnit val="days"/>
      </c:dateAx>
      <c:valAx>
        <c:axId val="712027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1202752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37982898674140925"/>
          <c:y val="0.22280843896930763"/>
          <c:w val="0.21627521776387049"/>
          <c:h val="0.1381678139360804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7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Sheet1!$A$2:$A$18</c:f>
              <c:strCache>
                <c:ptCount val="17"/>
                <c:pt idx="0">
                  <c:v>0-6时</c:v>
                </c:pt>
                <c:pt idx="1">
                  <c:v>7-8时</c:v>
                </c:pt>
                <c:pt idx="2">
                  <c:v>8-9时</c:v>
                </c:pt>
                <c:pt idx="3">
                  <c:v>9-10时</c:v>
                </c:pt>
                <c:pt idx="4">
                  <c:v>10-11时</c:v>
                </c:pt>
                <c:pt idx="5">
                  <c:v>11-12时</c:v>
                </c:pt>
                <c:pt idx="6">
                  <c:v>12-13时</c:v>
                </c:pt>
                <c:pt idx="7">
                  <c:v>13-14时</c:v>
                </c:pt>
                <c:pt idx="8">
                  <c:v>14-15时</c:v>
                </c:pt>
                <c:pt idx="9">
                  <c:v>15-16时</c:v>
                </c:pt>
                <c:pt idx="10">
                  <c:v>16-17时</c:v>
                </c:pt>
                <c:pt idx="11">
                  <c:v>17-18时</c:v>
                </c:pt>
                <c:pt idx="12">
                  <c:v>18-19时</c:v>
                </c:pt>
                <c:pt idx="13">
                  <c:v>19-20时</c:v>
                </c:pt>
                <c:pt idx="14">
                  <c:v>20-21时</c:v>
                </c:pt>
                <c:pt idx="15">
                  <c:v>21-22时</c:v>
                </c:pt>
                <c:pt idx="16">
                  <c:v>22-24时</c:v>
                </c:pt>
              </c:strCache>
            </c:strRef>
          </c:cat>
          <c:val>
            <c:numRef>
              <c:f>Sheet1!$B$2:$B$18</c:f>
              <c:numCache>
                <c:formatCode>General</c:formatCode>
                <c:ptCount val="17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3.5</c:v>
                </c:pt>
                <c:pt idx="7">
                  <c:v>4.5</c:v>
                </c:pt>
                <c:pt idx="8">
                  <c:v>4.3</c:v>
                </c:pt>
                <c:pt idx="9">
                  <c:v>2.5</c:v>
                </c:pt>
                <c:pt idx="10">
                  <c:v>3.5</c:v>
                </c:pt>
                <c:pt idx="11">
                  <c:v>4.5</c:v>
                </c:pt>
                <c:pt idx="12">
                  <c:v>4.3</c:v>
                </c:pt>
                <c:pt idx="13">
                  <c:v>2.5</c:v>
                </c:pt>
                <c:pt idx="14">
                  <c:v>3.5</c:v>
                </c:pt>
                <c:pt idx="15">
                  <c:v>4.5</c:v>
                </c:pt>
                <c:pt idx="16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4C19-4A1C-AAB4-DF8862BC8F3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Sheet1!$A$2:$A$18</c:f>
              <c:strCache>
                <c:ptCount val="17"/>
                <c:pt idx="0">
                  <c:v>0-6时</c:v>
                </c:pt>
                <c:pt idx="1">
                  <c:v>7-8时</c:v>
                </c:pt>
                <c:pt idx="2">
                  <c:v>8-9时</c:v>
                </c:pt>
                <c:pt idx="3">
                  <c:v>9-10时</c:v>
                </c:pt>
                <c:pt idx="4">
                  <c:v>10-11时</c:v>
                </c:pt>
                <c:pt idx="5">
                  <c:v>11-12时</c:v>
                </c:pt>
                <c:pt idx="6">
                  <c:v>12-13时</c:v>
                </c:pt>
                <c:pt idx="7">
                  <c:v>13-14时</c:v>
                </c:pt>
                <c:pt idx="8">
                  <c:v>14-15时</c:v>
                </c:pt>
                <c:pt idx="9">
                  <c:v>15-16时</c:v>
                </c:pt>
                <c:pt idx="10">
                  <c:v>16-17时</c:v>
                </c:pt>
                <c:pt idx="11">
                  <c:v>17-18时</c:v>
                </c:pt>
                <c:pt idx="12">
                  <c:v>18-19时</c:v>
                </c:pt>
                <c:pt idx="13">
                  <c:v>19-20时</c:v>
                </c:pt>
                <c:pt idx="14">
                  <c:v>20-21时</c:v>
                </c:pt>
                <c:pt idx="15">
                  <c:v>21-22时</c:v>
                </c:pt>
                <c:pt idx="16">
                  <c:v>22-24时</c:v>
                </c:pt>
              </c:strCache>
            </c:strRef>
          </c:cat>
          <c:val>
            <c:numRef>
              <c:f>Sheet1!$C$2:$C$18</c:f>
              <c:numCache>
                <c:formatCode>General</c:formatCode>
                <c:ptCount val="17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2.4</c:v>
                </c:pt>
                <c:pt idx="5">
                  <c:v>4.4000000000000004</c:v>
                </c:pt>
                <c:pt idx="6">
                  <c:v>1.8</c:v>
                </c:pt>
                <c:pt idx="7">
                  <c:v>2.8</c:v>
                </c:pt>
                <c:pt idx="8">
                  <c:v>2.4</c:v>
                </c:pt>
                <c:pt idx="9">
                  <c:v>4.4000000000000004</c:v>
                </c:pt>
                <c:pt idx="10">
                  <c:v>1.8</c:v>
                </c:pt>
                <c:pt idx="11">
                  <c:v>2.8</c:v>
                </c:pt>
                <c:pt idx="12">
                  <c:v>2.4</c:v>
                </c:pt>
                <c:pt idx="13">
                  <c:v>4.4000000000000004</c:v>
                </c:pt>
                <c:pt idx="14">
                  <c:v>1.8</c:v>
                </c:pt>
                <c:pt idx="15">
                  <c:v>2.8</c:v>
                </c:pt>
                <c:pt idx="16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C19-4A1C-AAB4-DF8862BC8F3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Sheet1!$A$2:$A$18</c:f>
              <c:strCache>
                <c:ptCount val="17"/>
                <c:pt idx="0">
                  <c:v>0-6时</c:v>
                </c:pt>
                <c:pt idx="1">
                  <c:v>7-8时</c:v>
                </c:pt>
                <c:pt idx="2">
                  <c:v>8-9时</c:v>
                </c:pt>
                <c:pt idx="3">
                  <c:v>9-10时</c:v>
                </c:pt>
                <c:pt idx="4">
                  <c:v>10-11时</c:v>
                </c:pt>
                <c:pt idx="5">
                  <c:v>11-12时</c:v>
                </c:pt>
                <c:pt idx="6">
                  <c:v>12-13时</c:v>
                </c:pt>
                <c:pt idx="7">
                  <c:v>13-14时</c:v>
                </c:pt>
                <c:pt idx="8">
                  <c:v>14-15时</c:v>
                </c:pt>
                <c:pt idx="9">
                  <c:v>15-16时</c:v>
                </c:pt>
                <c:pt idx="10">
                  <c:v>16-17时</c:v>
                </c:pt>
                <c:pt idx="11">
                  <c:v>17-18时</c:v>
                </c:pt>
                <c:pt idx="12">
                  <c:v>18-19时</c:v>
                </c:pt>
                <c:pt idx="13">
                  <c:v>19-20时</c:v>
                </c:pt>
                <c:pt idx="14">
                  <c:v>20-21时</c:v>
                </c:pt>
                <c:pt idx="15">
                  <c:v>21-22时</c:v>
                </c:pt>
                <c:pt idx="16">
                  <c:v>22-24时</c:v>
                </c:pt>
              </c:strCache>
            </c:strRef>
          </c:cat>
          <c:val>
            <c:numRef>
              <c:f>Sheet1!$D$2:$D$18</c:f>
              <c:numCache>
                <c:formatCode>General</c:formatCode>
                <c:ptCount val="17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5</c:v>
                </c:pt>
                <c:pt idx="8">
                  <c:v>2</c:v>
                </c:pt>
                <c:pt idx="9">
                  <c:v>2</c:v>
                </c:pt>
                <c:pt idx="10">
                  <c:v>3</c:v>
                </c:pt>
                <c:pt idx="11">
                  <c:v>5</c:v>
                </c:pt>
                <c:pt idx="12">
                  <c:v>2</c:v>
                </c:pt>
                <c:pt idx="13">
                  <c:v>2</c:v>
                </c:pt>
                <c:pt idx="14">
                  <c:v>3</c:v>
                </c:pt>
                <c:pt idx="15">
                  <c:v>5</c:v>
                </c:pt>
                <c:pt idx="16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4C19-4A1C-AAB4-DF8862BC8F3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9187696"/>
        <c:axId val="869190648"/>
      </c:lineChart>
      <c:catAx>
        <c:axId val="869187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69190648"/>
        <c:crosses val="autoZero"/>
        <c:auto val="1"/>
        <c:lblAlgn val="ctr"/>
        <c:lblOffset val="100"/>
        <c:noMultiLvlLbl val="0"/>
      </c:catAx>
      <c:valAx>
        <c:axId val="869190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9187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C58-40CC-A543-F6130F6145C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C58-40CC-A543-F6130F6145C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C58-40CC-A543-F6130F6145C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C58-40CC-A543-F6130F6145C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C58-40CC-A543-F6130F6145C7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6C58-40CC-A543-F6130F6145C7}"/>
              </c:ext>
            </c:extLst>
          </c:dPt>
          <c:cat>
            <c:strRef>
              <c:f>Sheet1!$A$2:$A$7</c:f>
              <c:strCache>
                <c:ptCount val="6"/>
                <c:pt idx="0">
                  <c:v>即办件占比</c:v>
                </c:pt>
                <c:pt idx="1">
                  <c:v>1-2日</c:v>
                </c:pt>
                <c:pt idx="2">
                  <c:v>3-5日</c:v>
                </c:pt>
                <c:pt idx="3">
                  <c:v>5-7日</c:v>
                </c:pt>
                <c:pt idx="4">
                  <c:v>7-10日</c:v>
                </c:pt>
                <c:pt idx="5">
                  <c:v>10日以上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8.1999999999999993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0.7</c:v>
                </c:pt>
                <c:pt idx="5">
                  <c:v>0.3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6CC-4B28-87C3-A71A5784A1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bg1">
                  <a:lumMod val="9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9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717433258241693E-2"/>
          <c:y val="4.6485891362896561E-2"/>
          <c:w val="0.92976525412942768"/>
          <c:h val="0.907028217274206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类别10</c:v>
                </c:pt>
                <c:pt idx="1">
                  <c:v>类别9</c:v>
                </c:pt>
                <c:pt idx="2">
                  <c:v>类别8</c:v>
                </c:pt>
                <c:pt idx="3">
                  <c:v>类别7</c:v>
                </c:pt>
                <c:pt idx="4">
                  <c:v>类别6</c:v>
                </c:pt>
                <c:pt idx="5">
                  <c:v>类别5</c:v>
                </c:pt>
                <c:pt idx="6">
                  <c:v>类别4</c:v>
                </c:pt>
                <c:pt idx="7">
                  <c:v>类别3</c:v>
                </c:pt>
                <c:pt idx="8">
                  <c:v>类别2</c:v>
                </c:pt>
                <c:pt idx="9">
                  <c:v>类别1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51C-471E-80D4-2B160549B67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0717433258241693E-2"/>
          <c:y val="4.6485891362896561E-2"/>
          <c:w val="0.92976525412942768"/>
          <c:h val="0.907028217274206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类别10</c:v>
                </c:pt>
                <c:pt idx="1">
                  <c:v>类别9</c:v>
                </c:pt>
                <c:pt idx="2">
                  <c:v>类别8</c:v>
                </c:pt>
                <c:pt idx="3">
                  <c:v>类别7</c:v>
                </c:pt>
                <c:pt idx="4">
                  <c:v>类别6</c:v>
                </c:pt>
                <c:pt idx="5">
                  <c:v>类别5</c:v>
                </c:pt>
                <c:pt idx="6">
                  <c:v>类别4</c:v>
                </c:pt>
                <c:pt idx="7">
                  <c:v>类别3</c:v>
                </c:pt>
                <c:pt idx="8">
                  <c:v>类别2</c:v>
                </c:pt>
                <c:pt idx="9">
                  <c:v>类别1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AA8-4979-909C-168FD3729F9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  <c:pt idx="4">
                  <c:v>类别5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D8F-4A80-BD74-577D50AAEEB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  <c:pt idx="4">
                  <c:v>类别5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8A0-4246-8D77-EAE17C903E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  <c:pt idx="4">
                  <c:v>类别5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8BB-4CCC-8CF2-0B125542B4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  <c:pt idx="4">
                  <c:v>类别5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548-452F-B3C2-E736964AF4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  <c:pt idx="4">
                  <c:v>类别5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25F-4D1C-9449-B9B821A2BBC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类别1</c:v>
                </c:pt>
                <c:pt idx="1">
                  <c:v>类别2</c:v>
                </c:pt>
                <c:pt idx="2">
                  <c:v>类别3</c:v>
                </c:pt>
                <c:pt idx="3">
                  <c:v>类别4</c:v>
                </c:pt>
                <c:pt idx="4">
                  <c:v>类别5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3BD-4088-A0BB-B88B5D20B3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467571546710791"/>
          <c:y val="4.6485891362896561E-2"/>
          <c:w val="0.77532428453289204"/>
          <c:h val="0.907028217274206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类别10</c:v>
                </c:pt>
                <c:pt idx="1">
                  <c:v>类别9</c:v>
                </c:pt>
                <c:pt idx="2">
                  <c:v>类别8</c:v>
                </c:pt>
                <c:pt idx="3">
                  <c:v>类别7</c:v>
                </c:pt>
                <c:pt idx="4">
                  <c:v>类别6</c:v>
                </c:pt>
                <c:pt idx="5">
                  <c:v>类别5</c:v>
                </c:pt>
                <c:pt idx="6">
                  <c:v>类别4</c:v>
                </c:pt>
                <c:pt idx="7">
                  <c:v>类别3</c:v>
                </c:pt>
                <c:pt idx="8">
                  <c:v>类别2</c:v>
                </c:pt>
                <c:pt idx="9">
                  <c:v>类别1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C39-4C50-9619-01510FBB102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2467571546710791"/>
          <c:y val="4.6485891362896561E-2"/>
          <c:w val="0.77532428453289204"/>
          <c:h val="0.907028217274206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类别10</c:v>
                </c:pt>
                <c:pt idx="1">
                  <c:v>类别9</c:v>
                </c:pt>
                <c:pt idx="2">
                  <c:v>类别8</c:v>
                </c:pt>
                <c:pt idx="3">
                  <c:v>类别7</c:v>
                </c:pt>
                <c:pt idx="4">
                  <c:v>类别6</c:v>
                </c:pt>
                <c:pt idx="5">
                  <c:v>类别5</c:v>
                </c:pt>
                <c:pt idx="6">
                  <c:v>类别4</c:v>
                </c:pt>
                <c:pt idx="7">
                  <c:v>类别3</c:v>
                </c:pt>
                <c:pt idx="8">
                  <c:v>类别2</c:v>
                </c:pt>
                <c:pt idx="9">
                  <c:v>类别1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6</c:v>
                </c:pt>
                <c:pt idx="1">
                  <c:v>7</c:v>
                </c:pt>
                <c:pt idx="2">
                  <c:v>8</c:v>
                </c:pt>
                <c:pt idx="3">
                  <c:v>9</c:v>
                </c:pt>
                <c:pt idx="4">
                  <c:v>10</c:v>
                </c:pt>
                <c:pt idx="5">
                  <c:v>11</c:v>
                </c:pt>
                <c:pt idx="6">
                  <c:v>12</c:v>
                </c:pt>
                <c:pt idx="7">
                  <c:v>13</c:v>
                </c:pt>
                <c:pt idx="8">
                  <c:v>14</c:v>
                </c:pt>
                <c:pt idx="9">
                  <c:v>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74-4AFB-8BAF-2B5A1621C61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ea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56678315499029"/>
          <c:y val="0.11965152670519619"/>
          <c:w val="0.85599331301021309"/>
          <c:h val="0.83547915078035528"/>
        </c:manualLayout>
      </c:layout>
      <c:barChart>
        <c:barDir val="bar"/>
        <c:grouping val="clustered"/>
        <c:varyColors val="0"/>
        <c:ser>
          <c:idx val="2"/>
          <c:order val="0"/>
          <c:tx>
            <c:strRef>
              <c:f>Sheet1!$D$1</c:f>
              <c:strCache>
                <c:ptCount val="1"/>
                <c:pt idx="0">
                  <c:v>办理项</c:v>
                </c:pt>
              </c:strCache>
            </c:strRef>
          </c:tx>
          <c:spPr>
            <a:pattFill prst="narVert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佛山通</c:v>
                </c:pt>
                <c:pt idx="1">
                  <c:v>自助终端</c:v>
                </c:pt>
                <c:pt idx="2">
                  <c:v>粤商通</c:v>
                </c:pt>
                <c:pt idx="3">
                  <c:v>粤省事</c:v>
                </c:pt>
                <c:pt idx="4">
                  <c:v>实体大厅</c:v>
                </c:pt>
                <c:pt idx="5">
                  <c:v>网上大厅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30420</c:v>
                </c:pt>
                <c:pt idx="1">
                  <c:v>71702.399999999994</c:v>
                </c:pt>
                <c:pt idx="2">
                  <c:v>93410.4</c:v>
                </c:pt>
                <c:pt idx="3">
                  <c:v>210465.6</c:v>
                </c:pt>
                <c:pt idx="4">
                  <c:v>222686.4</c:v>
                </c:pt>
                <c:pt idx="5">
                  <c:v>296210.39999999997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3B1-4EF7-8A43-28190607F3E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7"/>
        <c:overlap val="-48"/>
        <c:axId val="1056810655"/>
        <c:axId val="185633823"/>
      </c:barChart>
      <c:catAx>
        <c:axId val="10568106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85633823"/>
        <c:crosses val="autoZero"/>
        <c:auto val="1"/>
        <c:lblAlgn val="ctr"/>
        <c:lblOffset val="100"/>
        <c:noMultiLvlLbl val="0"/>
      </c:catAx>
      <c:valAx>
        <c:axId val="18563382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56810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5963231521605098E-2"/>
          <c:y val="0.16943710060510095"/>
          <c:w val="0.92246950269054917"/>
          <c:h val="0.57796506531697123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红牌数</c:v>
                </c:pt>
              </c:strCache>
            </c:strRef>
          </c:tx>
          <c:spPr>
            <a:ln w="19050" cap="rnd">
              <a:solidFill>
                <a:srgbClr val="C00000"/>
              </a:solidFill>
              <a:round/>
            </a:ln>
            <a:effectLst/>
          </c:spPr>
          <c:marker>
            <c:symbol val="none"/>
          </c:marker>
          <c:cat>
            <c:numRef>
              <c:f>Sheet1!$A$2:$A$35</c:f>
              <c:numCache>
                <c:formatCode>General</c:formatCode>
                <c:ptCount val="3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  <c:pt idx="28">
                  <c:v>30</c:v>
                </c:pt>
                <c:pt idx="29">
                  <c:v>31</c:v>
                </c:pt>
                <c:pt idx="30">
                  <c:v>32</c:v>
                </c:pt>
                <c:pt idx="31">
                  <c:v>33</c:v>
                </c:pt>
                <c:pt idx="32">
                  <c:v>34</c:v>
                </c:pt>
                <c:pt idx="33">
                  <c:v>35</c:v>
                </c:pt>
              </c:numCache>
            </c:numRef>
          </c:cat>
          <c:val>
            <c:numRef>
              <c:f>Sheet1!$B$2:$B$35</c:f>
              <c:numCache>
                <c:formatCode>General</c:formatCode>
                <c:ptCount val="34"/>
                <c:pt idx="0">
                  <c:v>2</c:v>
                </c:pt>
                <c:pt idx="1">
                  <c:v>3</c:v>
                </c:pt>
                <c:pt idx="2">
                  <c:v>4</c:v>
                </c:pt>
                <c:pt idx="3">
                  <c:v>5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4</c:v>
                </c:pt>
                <c:pt idx="8">
                  <c:v>5</c:v>
                </c:pt>
                <c:pt idx="9">
                  <c:v>2</c:v>
                </c:pt>
                <c:pt idx="10">
                  <c:v>3</c:v>
                </c:pt>
                <c:pt idx="11">
                  <c:v>4</c:v>
                </c:pt>
                <c:pt idx="12">
                  <c:v>5</c:v>
                </c:pt>
                <c:pt idx="13">
                  <c:v>2</c:v>
                </c:pt>
                <c:pt idx="14">
                  <c:v>3</c:v>
                </c:pt>
                <c:pt idx="15">
                  <c:v>4</c:v>
                </c:pt>
                <c:pt idx="16">
                  <c:v>5</c:v>
                </c:pt>
                <c:pt idx="17">
                  <c:v>2</c:v>
                </c:pt>
                <c:pt idx="18">
                  <c:v>2</c:v>
                </c:pt>
                <c:pt idx="19">
                  <c:v>3</c:v>
                </c:pt>
                <c:pt idx="20">
                  <c:v>4</c:v>
                </c:pt>
                <c:pt idx="21">
                  <c:v>5</c:v>
                </c:pt>
                <c:pt idx="22">
                  <c:v>2</c:v>
                </c:pt>
                <c:pt idx="23">
                  <c:v>3</c:v>
                </c:pt>
                <c:pt idx="24">
                  <c:v>4</c:v>
                </c:pt>
                <c:pt idx="25">
                  <c:v>5</c:v>
                </c:pt>
                <c:pt idx="26">
                  <c:v>2</c:v>
                </c:pt>
                <c:pt idx="27">
                  <c:v>2</c:v>
                </c:pt>
                <c:pt idx="28">
                  <c:v>3</c:v>
                </c:pt>
                <c:pt idx="29">
                  <c:v>4</c:v>
                </c:pt>
                <c:pt idx="30">
                  <c:v>5</c:v>
                </c:pt>
                <c:pt idx="31">
                  <c:v>2</c:v>
                </c:pt>
                <c:pt idx="32">
                  <c:v>3</c:v>
                </c:pt>
                <c:pt idx="33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E0CD-4644-A5FA-378FB466692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黄牌数</c:v>
                </c:pt>
              </c:strCache>
            </c:strRef>
          </c:tx>
          <c:spPr>
            <a:ln w="19050" cap="rnd">
              <a:solidFill>
                <a:schemeClr val="accent4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numRef>
              <c:f>Sheet1!$A$2:$A$35</c:f>
              <c:numCache>
                <c:formatCode>General</c:formatCode>
                <c:ptCount val="3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7</c:v>
                </c:pt>
                <c:pt idx="6">
                  <c:v>8</c:v>
                </c:pt>
                <c:pt idx="7">
                  <c:v>9</c:v>
                </c:pt>
                <c:pt idx="8">
                  <c:v>10</c:v>
                </c:pt>
                <c:pt idx="9">
                  <c:v>11</c:v>
                </c:pt>
                <c:pt idx="10">
                  <c:v>12</c:v>
                </c:pt>
                <c:pt idx="11">
                  <c:v>13</c:v>
                </c:pt>
                <c:pt idx="12">
                  <c:v>14</c:v>
                </c:pt>
                <c:pt idx="13">
                  <c:v>15</c:v>
                </c:pt>
                <c:pt idx="14">
                  <c:v>16</c:v>
                </c:pt>
                <c:pt idx="15">
                  <c:v>17</c:v>
                </c:pt>
                <c:pt idx="16">
                  <c:v>18</c:v>
                </c:pt>
                <c:pt idx="17">
                  <c:v>19</c:v>
                </c:pt>
                <c:pt idx="18">
                  <c:v>20</c:v>
                </c:pt>
                <c:pt idx="19">
                  <c:v>21</c:v>
                </c:pt>
                <c:pt idx="20">
                  <c:v>22</c:v>
                </c:pt>
                <c:pt idx="21">
                  <c:v>23</c:v>
                </c:pt>
                <c:pt idx="22">
                  <c:v>24</c:v>
                </c:pt>
                <c:pt idx="23">
                  <c:v>25</c:v>
                </c:pt>
                <c:pt idx="24">
                  <c:v>26</c:v>
                </c:pt>
                <c:pt idx="25">
                  <c:v>27</c:v>
                </c:pt>
                <c:pt idx="26">
                  <c:v>28</c:v>
                </c:pt>
                <c:pt idx="27">
                  <c:v>29</c:v>
                </c:pt>
                <c:pt idx="28">
                  <c:v>30</c:v>
                </c:pt>
                <c:pt idx="29">
                  <c:v>31</c:v>
                </c:pt>
                <c:pt idx="30">
                  <c:v>32</c:v>
                </c:pt>
                <c:pt idx="31">
                  <c:v>33</c:v>
                </c:pt>
                <c:pt idx="32">
                  <c:v>34</c:v>
                </c:pt>
                <c:pt idx="33">
                  <c:v>35</c:v>
                </c:pt>
              </c:numCache>
            </c:numRef>
          </c:cat>
          <c:val>
            <c:numRef>
              <c:f>Sheet1!$C$2:$C$35</c:f>
              <c:numCache>
                <c:formatCode>General</c:formatCode>
                <c:ptCount val="34"/>
                <c:pt idx="0">
                  <c:v>3</c:v>
                </c:pt>
                <c:pt idx="1">
                  <c:v>4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2</c:v>
                </c:pt>
                <c:pt idx="7">
                  <c:v>2</c:v>
                </c:pt>
                <c:pt idx="8">
                  <c:v>3</c:v>
                </c:pt>
                <c:pt idx="9">
                  <c:v>4</c:v>
                </c:pt>
                <c:pt idx="10">
                  <c:v>5</c:v>
                </c:pt>
                <c:pt idx="11">
                  <c:v>4</c:v>
                </c:pt>
                <c:pt idx="12">
                  <c:v>5</c:v>
                </c:pt>
                <c:pt idx="13">
                  <c:v>3</c:v>
                </c:pt>
                <c:pt idx="14">
                  <c:v>4</c:v>
                </c:pt>
                <c:pt idx="15">
                  <c:v>2</c:v>
                </c:pt>
                <c:pt idx="16">
                  <c:v>3</c:v>
                </c:pt>
                <c:pt idx="17">
                  <c:v>4</c:v>
                </c:pt>
                <c:pt idx="18">
                  <c:v>5</c:v>
                </c:pt>
                <c:pt idx="19">
                  <c:v>2</c:v>
                </c:pt>
                <c:pt idx="20">
                  <c:v>2</c:v>
                </c:pt>
                <c:pt idx="21">
                  <c:v>3</c:v>
                </c:pt>
                <c:pt idx="22">
                  <c:v>4</c:v>
                </c:pt>
                <c:pt idx="23">
                  <c:v>5</c:v>
                </c:pt>
                <c:pt idx="24">
                  <c:v>4</c:v>
                </c:pt>
                <c:pt idx="25">
                  <c:v>5</c:v>
                </c:pt>
                <c:pt idx="26">
                  <c:v>4</c:v>
                </c:pt>
                <c:pt idx="27">
                  <c:v>5</c:v>
                </c:pt>
                <c:pt idx="28">
                  <c:v>2</c:v>
                </c:pt>
                <c:pt idx="29">
                  <c:v>2</c:v>
                </c:pt>
                <c:pt idx="30">
                  <c:v>3</c:v>
                </c:pt>
                <c:pt idx="31">
                  <c:v>4</c:v>
                </c:pt>
                <c:pt idx="32">
                  <c:v>5</c:v>
                </c:pt>
                <c:pt idx="33">
                  <c:v>4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E0CD-4644-A5FA-378FB46669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14127896"/>
        <c:axId val="814124616"/>
      </c:lineChart>
      <c:catAx>
        <c:axId val="814127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4124616"/>
        <c:crosses val="autoZero"/>
        <c:auto val="1"/>
        <c:lblAlgn val="ctr"/>
        <c:lblOffset val="100"/>
        <c:noMultiLvlLbl val="0"/>
      </c:catAx>
      <c:valAx>
        <c:axId val="814124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4127896"/>
        <c:crosses val="autoZero"/>
        <c:crossBetween val="between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9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评价得分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90</c:v>
                </c:pt>
                <c:pt idx="1">
                  <c:v>91</c:v>
                </c:pt>
                <c:pt idx="2">
                  <c:v>88</c:v>
                </c:pt>
                <c:pt idx="3">
                  <c:v>93</c:v>
                </c:pt>
                <c:pt idx="4">
                  <c:v>90</c:v>
                </c:pt>
                <c:pt idx="5">
                  <c:v>87</c:v>
                </c:pt>
                <c:pt idx="6">
                  <c:v>89</c:v>
                </c:pt>
                <c:pt idx="7">
                  <c:v>92</c:v>
                </c:pt>
                <c:pt idx="8">
                  <c:v>91</c:v>
                </c:pt>
                <c:pt idx="9">
                  <c:v>88</c:v>
                </c:pt>
                <c:pt idx="10">
                  <c:v>90</c:v>
                </c:pt>
                <c:pt idx="11">
                  <c:v>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7D2-46A6-A1B8-9655E03A28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95329567"/>
        <c:axId val="631396495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主动评价率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Sheet1!$C$2:$C$13</c:f>
              <c:numCache>
                <c:formatCode>0%</c:formatCode>
                <c:ptCount val="12"/>
                <c:pt idx="0">
                  <c:v>0.7</c:v>
                </c:pt>
                <c:pt idx="1">
                  <c:v>0.72</c:v>
                </c:pt>
                <c:pt idx="2">
                  <c:v>0.73</c:v>
                </c:pt>
                <c:pt idx="3">
                  <c:v>0.72</c:v>
                </c:pt>
                <c:pt idx="4">
                  <c:v>0.71</c:v>
                </c:pt>
                <c:pt idx="5">
                  <c:v>0.7</c:v>
                </c:pt>
                <c:pt idx="6">
                  <c:v>0.69</c:v>
                </c:pt>
                <c:pt idx="7">
                  <c:v>0.71</c:v>
                </c:pt>
                <c:pt idx="8">
                  <c:v>0.68</c:v>
                </c:pt>
                <c:pt idx="9">
                  <c:v>0.71</c:v>
                </c:pt>
                <c:pt idx="10">
                  <c:v>0.69</c:v>
                </c:pt>
                <c:pt idx="11">
                  <c:v>0.7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C7D2-46A6-A1B8-9655E03A28C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好评率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Sheet1!$D$2:$D$13</c:f>
              <c:numCache>
                <c:formatCode>0%</c:formatCode>
                <c:ptCount val="12"/>
                <c:pt idx="0">
                  <c:v>0.94</c:v>
                </c:pt>
                <c:pt idx="1">
                  <c:v>0.96</c:v>
                </c:pt>
                <c:pt idx="2">
                  <c:v>0.93</c:v>
                </c:pt>
                <c:pt idx="3">
                  <c:v>0.97</c:v>
                </c:pt>
                <c:pt idx="4">
                  <c:v>0.95</c:v>
                </c:pt>
                <c:pt idx="5">
                  <c:v>0.94</c:v>
                </c:pt>
                <c:pt idx="6">
                  <c:v>0.96</c:v>
                </c:pt>
                <c:pt idx="7">
                  <c:v>0.95</c:v>
                </c:pt>
                <c:pt idx="8">
                  <c:v>0.94</c:v>
                </c:pt>
                <c:pt idx="9">
                  <c:v>0.95</c:v>
                </c:pt>
                <c:pt idx="10">
                  <c:v>0.97</c:v>
                </c:pt>
                <c:pt idx="11">
                  <c:v>0.95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C7D2-46A6-A1B8-9655E03A28C0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整改率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Sheet1!$E$2:$E$13</c:f>
              <c:numCache>
                <c:formatCode>0%</c:formatCode>
                <c:ptCount val="12"/>
                <c:pt idx="0">
                  <c:v>0.82</c:v>
                </c:pt>
                <c:pt idx="1">
                  <c:v>0.85</c:v>
                </c:pt>
                <c:pt idx="2">
                  <c:v>0.84</c:v>
                </c:pt>
                <c:pt idx="3">
                  <c:v>0.86</c:v>
                </c:pt>
                <c:pt idx="4">
                  <c:v>0.83</c:v>
                </c:pt>
                <c:pt idx="5">
                  <c:v>0.83</c:v>
                </c:pt>
                <c:pt idx="6">
                  <c:v>0.85</c:v>
                </c:pt>
                <c:pt idx="7">
                  <c:v>0.86</c:v>
                </c:pt>
                <c:pt idx="8">
                  <c:v>0.87</c:v>
                </c:pt>
                <c:pt idx="9">
                  <c:v>0.84</c:v>
                </c:pt>
                <c:pt idx="10">
                  <c:v>0.86</c:v>
                </c:pt>
                <c:pt idx="11">
                  <c:v>0.85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4-C7D2-46A6-A1B8-9655E03A28C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9464271"/>
        <c:axId val="724586847"/>
      </c:lineChart>
      <c:catAx>
        <c:axId val="6953295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1396495"/>
        <c:crosses val="autoZero"/>
        <c:auto val="1"/>
        <c:lblAlgn val="ctr"/>
        <c:lblOffset val="100"/>
        <c:noMultiLvlLbl val="0"/>
      </c:catAx>
      <c:valAx>
        <c:axId val="6313964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95329567"/>
        <c:crosses val="autoZero"/>
        <c:crossBetween val="between"/>
      </c:valAx>
      <c:valAx>
        <c:axId val="724586847"/>
        <c:scaling>
          <c:orientation val="minMax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9464271"/>
        <c:crosses val="max"/>
        <c:crossBetween val="between"/>
      </c:valAx>
      <c:catAx>
        <c:axId val="42946427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72458684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gradFill flip="none" rotWithShape="1">
              <a:gsLst>
                <a:gs pos="0">
                  <a:schemeClr val="accent4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accent4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accent4">
                    <a:lumMod val="60000"/>
                    <a:lumOff val="4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部门3</c:v>
                </c:pt>
                <c:pt idx="3">
                  <c:v>部门4</c:v>
                </c:pt>
                <c:pt idx="4">
                  <c:v>部门5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4B0-4100-8820-FEFC8B1C91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6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6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部门3</c:v>
                </c:pt>
                <c:pt idx="3">
                  <c:v>部门4</c:v>
                </c:pt>
                <c:pt idx="4">
                  <c:v>部门5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45A-4644-80FA-E6262EF937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A6A-4356-84C9-496D7381A5D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A6A-4356-84C9-496D7381A5DE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A6A-4356-84C9-496D7381A5DE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A6A-4356-84C9-496D7381A5DE}"/>
              </c:ext>
            </c:extLst>
          </c:dPt>
          <c:cat>
            <c:strRef>
              <c:f>Sheet1!$A$2:$A$5</c:f>
              <c:strCache>
                <c:ptCount val="4"/>
                <c:pt idx="0">
                  <c:v>渠道一</c:v>
                </c:pt>
                <c:pt idx="1">
                  <c:v>渠道二</c:v>
                </c:pt>
                <c:pt idx="2">
                  <c:v>渠道三</c:v>
                </c:pt>
                <c:pt idx="3">
                  <c:v>渠道四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1.8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B91-4916-93CD-A2EA710580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763262439137428"/>
          <c:y val="0.22127150148068808"/>
          <c:w val="0.26146012939297475"/>
          <c:h val="0.5000372872923274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评价得分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6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6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90</c:v>
                </c:pt>
                <c:pt idx="1">
                  <c:v>91</c:v>
                </c:pt>
                <c:pt idx="2">
                  <c:v>88</c:v>
                </c:pt>
                <c:pt idx="3">
                  <c:v>93</c:v>
                </c:pt>
                <c:pt idx="4">
                  <c:v>90</c:v>
                </c:pt>
                <c:pt idx="5">
                  <c:v>87</c:v>
                </c:pt>
                <c:pt idx="6">
                  <c:v>89</c:v>
                </c:pt>
                <c:pt idx="7">
                  <c:v>92</c:v>
                </c:pt>
                <c:pt idx="8">
                  <c:v>91</c:v>
                </c:pt>
                <c:pt idx="9">
                  <c:v>88</c:v>
                </c:pt>
                <c:pt idx="10">
                  <c:v>90</c:v>
                </c:pt>
                <c:pt idx="11">
                  <c:v>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CA-4C47-9061-AC5E07595E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95329567"/>
        <c:axId val="631396495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主动评价率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Sheet1!$C$2:$C$13</c:f>
              <c:numCache>
                <c:formatCode>0%</c:formatCode>
                <c:ptCount val="12"/>
                <c:pt idx="0">
                  <c:v>0.7</c:v>
                </c:pt>
                <c:pt idx="1">
                  <c:v>0.72</c:v>
                </c:pt>
                <c:pt idx="2">
                  <c:v>0.73</c:v>
                </c:pt>
                <c:pt idx="3">
                  <c:v>0.72</c:v>
                </c:pt>
                <c:pt idx="4">
                  <c:v>0.71</c:v>
                </c:pt>
                <c:pt idx="5">
                  <c:v>0.7</c:v>
                </c:pt>
                <c:pt idx="6">
                  <c:v>0.69</c:v>
                </c:pt>
                <c:pt idx="7">
                  <c:v>0.71</c:v>
                </c:pt>
                <c:pt idx="8">
                  <c:v>0.68</c:v>
                </c:pt>
                <c:pt idx="9">
                  <c:v>0.71</c:v>
                </c:pt>
                <c:pt idx="10">
                  <c:v>0.69</c:v>
                </c:pt>
                <c:pt idx="11">
                  <c:v>0.7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3CCA-4C47-9061-AC5E07595EE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好评率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Sheet1!$D$2:$D$13</c:f>
              <c:numCache>
                <c:formatCode>0%</c:formatCode>
                <c:ptCount val="12"/>
                <c:pt idx="0">
                  <c:v>0.94</c:v>
                </c:pt>
                <c:pt idx="1">
                  <c:v>0.96</c:v>
                </c:pt>
                <c:pt idx="2">
                  <c:v>0.93</c:v>
                </c:pt>
                <c:pt idx="3">
                  <c:v>0.97</c:v>
                </c:pt>
                <c:pt idx="4">
                  <c:v>0.95</c:v>
                </c:pt>
                <c:pt idx="5">
                  <c:v>0.94</c:v>
                </c:pt>
                <c:pt idx="6">
                  <c:v>0.96</c:v>
                </c:pt>
                <c:pt idx="7">
                  <c:v>0.95</c:v>
                </c:pt>
                <c:pt idx="8">
                  <c:v>0.94</c:v>
                </c:pt>
                <c:pt idx="9">
                  <c:v>0.95</c:v>
                </c:pt>
                <c:pt idx="10">
                  <c:v>0.97</c:v>
                </c:pt>
                <c:pt idx="11">
                  <c:v>0.95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3CCA-4C47-9061-AC5E07595EE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整改率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Sheet1!$E$2:$E$13</c:f>
              <c:numCache>
                <c:formatCode>0%</c:formatCode>
                <c:ptCount val="12"/>
                <c:pt idx="0">
                  <c:v>0.82</c:v>
                </c:pt>
                <c:pt idx="1">
                  <c:v>0.85</c:v>
                </c:pt>
                <c:pt idx="2">
                  <c:v>0.84</c:v>
                </c:pt>
                <c:pt idx="3">
                  <c:v>0.86</c:v>
                </c:pt>
                <c:pt idx="4">
                  <c:v>0.83</c:v>
                </c:pt>
                <c:pt idx="5">
                  <c:v>0.83</c:v>
                </c:pt>
                <c:pt idx="6">
                  <c:v>0.85</c:v>
                </c:pt>
                <c:pt idx="7">
                  <c:v>0.86</c:v>
                </c:pt>
                <c:pt idx="8">
                  <c:v>0.87</c:v>
                </c:pt>
                <c:pt idx="9">
                  <c:v>0.84</c:v>
                </c:pt>
                <c:pt idx="10">
                  <c:v>0.86</c:v>
                </c:pt>
                <c:pt idx="11">
                  <c:v>0.85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3CCA-4C47-9061-AC5E07595E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9464271"/>
        <c:axId val="724586847"/>
      </c:lineChart>
      <c:catAx>
        <c:axId val="6953295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1396495"/>
        <c:crosses val="autoZero"/>
        <c:auto val="1"/>
        <c:lblAlgn val="ctr"/>
        <c:lblOffset val="100"/>
        <c:noMultiLvlLbl val="0"/>
      </c:catAx>
      <c:valAx>
        <c:axId val="6313964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95329567"/>
        <c:crosses val="autoZero"/>
        <c:crossBetween val="between"/>
      </c:valAx>
      <c:valAx>
        <c:axId val="724586847"/>
        <c:scaling>
          <c:orientation val="minMax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9464271"/>
        <c:crosses val="max"/>
        <c:crossBetween val="between"/>
      </c:valAx>
      <c:catAx>
        <c:axId val="42946427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72458684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评价得分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2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2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90</c:v>
                </c:pt>
                <c:pt idx="1">
                  <c:v>91</c:v>
                </c:pt>
                <c:pt idx="2">
                  <c:v>88</c:v>
                </c:pt>
                <c:pt idx="3">
                  <c:v>93</c:v>
                </c:pt>
                <c:pt idx="4">
                  <c:v>90</c:v>
                </c:pt>
                <c:pt idx="5">
                  <c:v>87</c:v>
                </c:pt>
                <c:pt idx="6">
                  <c:v>89</c:v>
                </c:pt>
                <c:pt idx="7">
                  <c:v>92</c:v>
                </c:pt>
                <c:pt idx="8">
                  <c:v>91</c:v>
                </c:pt>
                <c:pt idx="9">
                  <c:v>88</c:v>
                </c:pt>
                <c:pt idx="10">
                  <c:v>90</c:v>
                </c:pt>
                <c:pt idx="11">
                  <c:v>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901-4305-8393-473FD46F36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695329567"/>
        <c:axId val="631396495"/>
      </c:barChart>
      <c:lineChart>
        <c:grouping val="standar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主动评价率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Sheet1!$C$2:$C$13</c:f>
              <c:numCache>
                <c:formatCode>0%</c:formatCode>
                <c:ptCount val="12"/>
                <c:pt idx="0">
                  <c:v>0.7</c:v>
                </c:pt>
                <c:pt idx="1">
                  <c:v>0.72</c:v>
                </c:pt>
                <c:pt idx="2">
                  <c:v>0.73</c:v>
                </c:pt>
                <c:pt idx="3">
                  <c:v>0.72</c:v>
                </c:pt>
                <c:pt idx="4">
                  <c:v>0.71</c:v>
                </c:pt>
                <c:pt idx="5">
                  <c:v>0.7</c:v>
                </c:pt>
                <c:pt idx="6">
                  <c:v>0.69</c:v>
                </c:pt>
                <c:pt idx="7">
                  <c:v>0.71</c:v>
                </c:pt>
                <c:pt idx="8">
                  <c:v>0.68</c:v>
                </c:pt>
                <c:pt idx="9">
                  <c:v>0.71</c:v>
                </c:pt>
                <c:pt idx="10">
                  <c:v>0.69</c:v>
                </c:pt>
                <c:pt idx="11">
                  <c:v>0.7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901-4305-8393-473FD46F361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好评率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Sheet1!$D$2:$D$13</c:f>
              <c:numCache>
                <c:formatCode>0%</c:formatCode>
                <c:ptCount val="12"/>
                <c:pt idx="0">
                  <c:v>0.94</c:v>
                </c:pt>
                <c:pt idx="1">
                  <c:v>0.96</c:v>
                </c:pt>
                <c:pt idx="2">
                  <c:v>0.93</c:v>
                </c:pt>
                <c:pt idx="3">
                  <c:v>0.97</c:v>
                </c:pt>
                <c:pt idx="4">
                  <c:v>0.95</c:v>
                </c:pt>
                <c:pt idx="5">
                  <c:v>0.94</c:v>
                </c:pt>
                <c:pt idx="6">
                  <c:v>0.96</c:v>
                </c:pt>
                <c:pt idx="7">
                  <c:v>0.95</c:v>
                </c:pt>
                <c:pt idx="8">
                  <c:v>0.94</c:v>
                </c:pt>
                <c:pt idx="9">
                  <c:v>0.95</c:v>
                </c:pt>
                <c:pt idx="10">
                  <c:v>0.97</c:v>
                </c:pt>
                <c:pt idx="11">
                  <c:v>0.95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F901-4305-8393-473FD46F3616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整改率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numRef>
              <c:f>Sheet1!$A$2:$A$13</c:f>
              <c:numCache>
                <c:formatCode>General</c:formatCode>
                <c:ptCount val="12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</c:numCache>
            </c:numRef>
          </c:cat>
          <c:val>
            <c:numRef>
              <c:f>Sheet1!$E$2:$E$13</c:f>
              <c:numCache>
                <c:formatCode>0%</c:formatCode>
                <c:ptCount val="12"/>
                <c:pt idx="0">
                  <c:v>0.82</c:v>
                </c:pt>
                <c:pt idx="1">
                  <c:v>0.85</c:v>
                </c:pt>
                <c:pt idx="2">
                  <c:v>0.84</c:v>
                </c:pt>
                <c:pt idx="3">
                  <c:v>0.86</c:v>
                </c:pt>
                <c:pt idx="4">
                  <c:v>0.83</c:v>
                </c:pt>
                <c:pt idx="5">
                  <c:v>0.83</c:v>
                </c:pt>
                <c:pt idx="6">
                  <c:v>0.85</c:v>
                </c:pt>
                <c:pt idx="7">
                  <c:v>0.86</c:v>
                </c:pt>
                <c:pt idx="8">
                  <c:v>0.87</c:v>
                </c:pt>
                <c:pt idx="9">
                  <c:v>0.84</c:v>
                </c:pt>
                <c:pt idx="10">
                  <c:v>0.86</c:v>
                </c:pt>
                <c:pt idx="11">
                  <c:v>0.85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F901-4305-8393-473FD46F361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9464271"/>
        <c:axId val="724586847"/>
      </c:lineChart>
      <c:catAx>
        <c:axId val="69532956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31396495"/>
        <c:crosses val="autoZero"/>
        <c:auto val="1"/>
        <c:lblAlgn val="ctr"/>
        <c:lblOffset val="100"/>
        <c:noMultiLvlLbl val="0"/>
      </c:catAx>
      <c:valAx>
        <c:axId val="63139649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695329567"/>
        <c:crosses val="autoZero"/>
        <c:crossBetween val="between"/>
      </c:valAx>
      <c:valAx>
        <c:axId val="724586847"/>
        <c:scaling>
          <c:orientation val="minMax"/>
        </c:scaling>
        <c:delete val="0"/>
        <c:axPos val="r"/>
        <c:numFmt formatCode="0%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429464271"/>
        <c:crosses val="max"/>
        <c:crossBetween val="between"/>
      </c:valAx>
      <c:catAx>
        <c:axId val="42946427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724586847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大厅1</c:v>
                </c:pt>
                <c:pt idx="1">
                  <c:v>大厅2</c:v>
                </c:pt>
                <c:pt idx="2">
                  <c:v>大厅3</c:v>
                </c:pt>
                <c:pt idx="3">
                  <c:v>大厅4</c:v>
                </c:pt>
                <c:pt idx="4">
                  <c:v>大厅5</c:v>
                </c:pt>
                <c:pt idx="5">
                  <c:v>大厅6</c:v>
                </c:pt>
                <c:pt idx="6">
                  <c:v>大厅7</c:v>
                </c:pt>
                <c:pt idx="7">
                  <c:v>大厅8</c:v>
                </c:pt>
                <c:pt idx="8">
                  <c:v>大厅9</c:v>
                </c:pt>
                <c:pt idx="9">
                  <c:v>大厅10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9</c:v>
                </c:pt>
                <c:pt idx="6">
                  <c:v>13</c:v>
                </c:pt>
                <c:pt idx="7">
                  <c:v>15</c:v>
                </c:pt>
                <c:pt idx="8">
                  <c:v>19</c:v>
                </c:pt>
                <c:pt idx="9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D0E-4823-A3D5-2EB03288C3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>
          <a:solidFill>
            <a:schemeClr val="bg1">
              <a:lumMod val="85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大厅1</c:v>
                </c:pt>
                <c:pt idx="1">
                  <c:v>大厅2</c:v>
                </c:pt>
                <c:pt idx="2">
                  <c:v>大厅3</c:v>
                </c:pt>
                <c:pt idx="3">
                  <c:v>大厅4</c:v>
                </c:pt>
                <c:pt idx="4">
                  <c:v>大厅5</c:v>
                </c:pt>
                <c:pt idx="5">
                  <c:v>大厅6</c:v>
                </c:pt>
                <c:pt idx="6">
                  <c:v>大厅7</c:v>
                </c:pt>
                <c:pt idx="7">
                  <c:v>大厅8</c:v>
                </c:pt>
                <c:pt idx="8">
                  <c:v>大厅9</c:v>
                </c:pt>
                <c:pt idx="9">
                  <c:v>大厅10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  <c:pt idx="5">
                  <c:v>9</c:v>
                </c:pt>
                <c:pt idx="6">
                  <c:v>13</c:v>
                </c:pt>
                <c:pt idx="7">
                  <c:v>15</c:v>
                </c:pt>
                <c:pt idx="8">
                  <c:v>19</c:v>
                </c:pt>
                <c:pt idx="9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13D-4878-ACCD-82C5CA2EF1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>
          <a:solidFill>
            <a:schemeClr val="bg1">
              <a:lumMod val="85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gradFill flip="none" rotWithShape="1">
              <a:gsLst>
                <a:gs pos="0">
                  <a:schemeClr val="accent4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4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4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部门3</c:v>
                </c:pt>
                <c:pt idx="3">
                  <c:v>部门4</c:v>
                </c:pt>
                <c:pt idx="4">
                  <c:v>部门5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56A-447B-8AA4-547091A6EA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主项</c:v>
                </c:pt>
              </c:strCache>
            </c:strRef>
          </c:tx>
          <c:spPr>
            <a:solidFill>
              <a:schemeClr val="accent6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类别5</c:v>
                </c:pt>
                <c:pt idx="5">
                  <c:v>类别6</c:v>
                </c:pt>
                <c:pt idx="6">
                  <c:v>类别7</c:v>
                </c:pt>
                <c:pt idx="7">
                  <c:v>类别8</c:v>
                </c:pt>
                <c:pt idx="8">
                  <c:v>类别9</c:v>
                </c:pt>
                <c:pt idx="9">
                  <c:v>类别10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3.5</c:v>
                </c:pt>
                <c:pt idx="7">
                  <c:v>4.5</c:v>
                </c:pt>
                <c:pt idx="8">
                  <c:v>2.5</c:v>
                </c:pt>
                <c:pt idx="9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B4D-4533-A6E5-5410AE3EBC1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子项</c:v>
                </c:pt>
              </c:strCache>
            </c:strRef>
          </c:tx>
          <c:spPr>
            <a:solidFill>
              <a:schemeClr val="accent5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类别5</c:v>
                </c:pt>
                <c:pt idx="5">
                  <c:v>类别6</c:v>
                </c:pt>
                <c:pt idx="6">
                  <c:v>类别7</c:v>
                </c:pt>
                <c:pt idx="7">
                  <c:v>类别8</c:v>
                </c:pt>
                <c:pt idx="8">
                  <c:v>类别9</c:v>
                </c:pt>
                <c:pt idx="9">
                  <c:v>类别10</c:v>
                </c:pt>
              </c:strCache>
            </c:strRef>
          </c:cat>
          <c:val>
            <c:numRef>
              <c:f>Sheet1!$C$2:$C$11</c:f>
              <c:numCache>
                <c:formatCode>General</c:formatCode>
                <c:ptCount val="10"/>
                <c:pt idx="0">
                  <c:v>2.5</c:v>
                </c:pt>
                <c:pt idx="1">
                  <c:v>3.5</c:v>
                </c:pt>
                <c:pt idx="2">
                  <c:v>4.3</c:v>
                </c:pt>
                <c:pt idx="3">
                  <c:v>2.5</c:v>
                </c:pt>
                <c:pt idx="4">
                  <c:v>3.5</c:v>
                </c:pt>
                <c:pt idx="5">
                  <c:v>4.5</c:v>
                </c:pt>
                <c:pt idx="6">
                  <c:v>4.3</c:v>
                </c:pt>
                <c:pt idx="7">
                  <c:v>2.5</c:v>
                </c:pt>
                <c:pt idx="8">
                  <c:v>3.5</c:v>
                </c:pt>
                <c:pt idx="9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B4D-4533-A6E5-5410AE3EBC1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办理项</c:v>
                </c:pt>
              </c:strCache>
            </c:strRef>
          </c:tx>
          <c:spPr>
            <a:solidFill>
              <a:schemeClr val="accent4">
                <a:alpha val="70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类别5</c:v>
                </c:pt>
                <c:pt idx="5">
                  <c:v>类别6</c:v>
                </c:pt>
                <c:pt idx="6">
                  <c:v>类别7</c:v>
                </c:pt>
                <c:pt idx="7">
                  <c:v>类别8</c:v>
                </c:pt>
                <c:pt idx="8">
                  <c:v>类别9</c:v>
                </c:pt>
                <c:pt idx="9">
                  <c:v>类别10</c:v>
                </c:pt>
              </c:strCache>
            </c:strRef>
          </c:cat>
          <c:val>
            <c:numRef>
              <c:f>Sheet1!$D$2:$D$11</c:f>
              <c:numCache>
                <c:formatCode>General</c:formatCode>
                <c:ptCount val="10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2.5</c:v>
                </c:pt>
                <c:pt idx="5">
                  <c:v>3.5</c:v>
                </c:pt>
                <c:pt idx="6">
                  <c:v>4.3</c:v>
                </c:pt>
                <c:pt idx="7">
                  <c:v>2.5</c:v>
                </c:pt>
                <c:pt idx="8">
                  <c:v>3.5</c:v>
                </c:pt>
                <c:pt idx="9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B4D-4533-A6E5-5410AE3EBC1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overlap val="25"/>
        <c:axId val="815938504"/>
        <c:axId val="815943096"/>
      </c:barChart>
      <c:catAx>
        <c:axId val="815938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cap="none" spc="20" normalizeH="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5943096"/>
        <c:crosses val="autoZero"/>
        <c:auto val="1"/>
        <c:lblAlgn val="ctr"/>
        <c:lblOffset val="100"/>
        <c:noMultiLvlLbl val="0"/>
      </c:catAx>
      <c:valAx>
        <c:axId val="81594309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spc="2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59385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050" b="0" i="0" u="none" strike="noStrike" kern="1200" baseline="0">
              <a:solidFill>
                <a:schemeClr val="bg1">
                  <a:lumMod val="9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050">
          <a:solidFill>
            <a:schemeClr val="bg1">
              <a:lumMod val="9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gradFill flip="none" rotWithShape="1">
              <a:gsLst>
                <a:gs pos="0">
                  <a:schemeClr val="accent5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5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5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部门3</c:v>
                </c:pt>
                <c:pt idx="3">
                  <c:v>部门4</c:v>
                </c:pt>
                <c:pt idx="4">
                  <c:v>部门5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9EC-4C52-9146-055CB1C91A6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6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6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部门3</c:v>
                </c:pt>
                <c:pt idx="3">
                  <c:v>部门4</c:v>
                </c:pt>
                <c:pt idx="4">
                  <c:v>部门5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7F1-40EC-9EFB-D2D3D87A67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2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2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部门3</c:v>
                </c:pt>
                <c:pt idx="3">
                  <c:v>部门4</c:v>
                </c:pt>
                <c:pt idx="4">
                  <c:v>部门5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AB1-497E-A38D-D63D37556A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指标 1</c:v>
                </c:pt>
              </c:strCache>
            </c:strRef>
          </c:tx>
          <c:spPr>
            <a:gradFill flip="none" rotWithShape="1">
              <a:gsLst>
                <a:gs pos="0">
                  <a:schemeClr val="accent4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4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4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 3</c:v>
                </c:pt>
                <c:pt idx="3">
                  <c:v>部门 4</c:v>
                </c:pt>
                <c:pt idx="4">
                  <c:v>部门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4.0999999999999996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E3A-40DB-A9FD-F3F64078868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指标 2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accent2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accent2">
                    <a:lumMod val="60000"/>
                    <a:lumOff val="4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 3</c:v>
                </c:pt>
                <c:pt idx="3">
                  <c:v>部门 4</c:v>
                </c:pt>
                <c:pt idx="4">
                  <c:v>部门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E3A-40DB-A9FD-F3F6407886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44826543"/>
        <c:axId val="867343471"/>
      </c:barChart>
      <c:catAx>
        <c:axId val="10448265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67343471"/>
        <c:crosses val="autoZero"/>
        <c:auto val="1"/>
        <c:lblAlgn val="ctr"/>
        <c:lblOffset val="100"/>
        <c:noMultiLvlLbl val="0"/>
      </c:catAx>
      <c:valAx>
        <c:axId val="86734347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448265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指标 1</c:v>
                </c:pt>
              </c:strCache>
            </c:strRef>
          </c:tx>
          <c:spPr>
            <a:gradFill flip="none" rotWithShape="1">
              <a:gsLst>
                <a:gs pos="0">
                  <a:schemeClr val="accent5">
                    <a:lumMod val="75000"/>
                    <a:shade val="30000"/>
                    <a:satMod val="115000"/>
                  </a:schemeClr>
                </a:gs>
                <a:gs pos="50000">
                  <a:schemeClr val="accent5">
                    <a:lumMod val="75000"/>
                    <a:shade val="67500"/>
                    <a:satMod val="115000"/>
                  </a:schemeClr>
                </a:gs>
                <a:gs pos="100000">
                  <a:schemeClr val="accent5">
                    <a:lumMod val="75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 3</c:v>
                </c:pt>
                <c:pt idx="3">
                  <c:v>部门 4</c:v>
                </c:pt>
                <c:pt idx="4">
                  <c:v>部门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4.0999999999999996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DD-490C-99E7-B4F982E0A08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指标 2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6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6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 3</c:v>
                </c:pt>
                <c:pt idx="3">
                  <c:v>部门 4</c:v>
                </c:pt>
                <c:pt idx="4">
                  <c:v>部门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6DD-490C-99E7-B4F982E0A08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44826543"/>
        <c:axId val="867343471"/>
      </c:barChart>
      <c:catAx>
        <c:axId val="104482654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67343471"/>
        <c:crosses val="autoZero"/>
        <c:auto val="1"/>
        <c:lblAlgn val="ctr"/>
        <c:lblOffset val="100"/>
        <c:noMultiLvlLbl val="0"/>
      </c:catAx>
      <c:valAx>
        <c:axId val="867343471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448265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gradFill flip="none" rotWithShape="1">
              <a:gsLst>
                <a:gs pos="0">
                  <a:schemeClr val="tx2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tx2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tx2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部门3</c:v>
                </c:pt>
                <c:pt idx="3">
                  <c:v>部门4</c:v>
                </c:pt>
                <c:pt idx="4">
                  <c:v>部门5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62C-4829-8D16-1971F1BC82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DA6E-4967-92DB-33F3EA4E57B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DA6E-4967-92DB-33F3EA4E57B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DA6E-4967-92DB-33F3EA4E57B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DA6E-4967-92DB-33F3EA4E57B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5081-4006-8B21-71796C7128F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5081-4006-8B21-71796C7128F1}"/>
              </c:ext>
            </c:extLst>
          </c:dPt>
          <c:cat>
            <c:strRef>
              <c:f>Sheet1!$A$2:$A$7</c:f>
              <c:strCache>
                <c:ptCount val="6"/>
                <c:pt idx="0">
                  <c:v>部门一</c:v>
                </c:pt>
                <c:pt idx="1">
                  <c:v>部门二</c:v>
                </c:pt>
                <c:pt idx="2">
                  <c:v>部门三</c:v>
                </c:pt>
                <c:pt idx="3">
                  <c:v>部门四</c:v>
                </c:pt>
                <c:pt idx="4">
                  <c:v>部门五</c:v>
                </c:pt>
                <c:pt idx="5">
                  <c:v>其他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1.8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  <c:pt idx="4">
                  <c:v>1.6</c:v>
                </c:pt>
                <c:pt idx="5">
                  <c:v>6.4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DA6E-4967-92DB-33F3EA4E57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67763262439137428"/>
          <c:y val="0.13831408093356495"/>
          <c:w val="0.26146012939297475"/>
          <c:h val="0.69360460337479934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8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3</c:v>
                </c:pt>
              </c:strCache>
            </c:strRef>
          </c:tx>
          <c:spPr>
            <a:gradFill flip="none" rotWithShape="1">
              <a:gsLst>
                <a:gs pos="0">
                  <a:schemeClr val="accent6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accent6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accent6">
                    <a:lumMod val="60000"/>
                    <a:lumOff val="40000"/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部门1</c:v>
                </c:pt>
                <c:pt idx="1">
                  <c:v>部门2</c:v>
                </c:pt>
                <c:pt idx="2">
                  <c:v>部门3</c:v>
                </c:pt>
                <c:pt idx="3">
                  <c:v>部门4</c:v>
                </c:pt>
                <c:pt idx="4">
                  <c:v>部门5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6FF-4329-BDA9-01401A7B996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752593944"/>
        <c:axId val="752584104"/>
      </c:barChart>
      <c:catAx>
        <c:axId val="7525939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bg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52584104"/>
        <c:crosses val="autoZero"/>
        <c:auto val="1"/>
        <c:lblAlgn val="ctr"/>
        <c:lblOffset val="100"/>
        <c:noMultiLvlLbl val="0"/>
      </c:catAx>
      <c:valAx>
        <c:axId val="752584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52593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bg1">
              <a:lumMod val="85000"/>
            </a:schemeClr>
          </a:solidFill>
        </a:defRPr>
      </a:pPr>
      <a:endParaRPr lang="zh-CN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5.7435911559279657E-2"/>
          <c:y val="9.1643218749293737E-2"/>
          <c:w val="0.93682049241122312"/>
          <c:h val="0.5658119006184977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红牌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60000"/>
                    <a:lumOff val="40000"/>
                    <a:shade val="30000"/>
                    <a:satMod val="115000"/>
                  </a:schemeClr>
                </a:gs>
                <a:gs pos="50000">
                  <a:schemeClr val="accent2">
                    <a:lumMod val="60000"/>
                    <a:lumOff val="40000"/>
                    <a:shade val="67500"/>
                    <a:satMod val="115000"/>
                  </a:schemeClr>
                </a:gs>
                <a:gs pos="100000">
                  <a:schemeClr val="accent2">
                    <a:lumMod val="60000"/>
                    <a:lumOff val="40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报送</c:v>
                </c:pt>
                <c:pt idx="1">
                  <c:v>质检</c:v>
                </c:pt>
                <c:pt idx="2">
                  <c:v>共享</c:v>
                </c:pt>
                <c:pt idx="3">
                  <c:v>整改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</c:v>
                </c:pt>
                <c:pt idx="1">
                  <c:v>2</c:v>
                </c:pt>
                <c:pt idx="2">
                  <c:v>3</c:v>
                </c:pt>
                <c:pt idx="3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628-411F-8498-0C7B768242C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黄牌</c:v>
                </c:pt>
              </c:strCache>
            </c:strRef>
          </c:tx>
          <c:spPr>
            <a:gradFill flip="none" rotWithShape="1">
              <a:gsLst>
                <a:gs pos="0">
                  <a:schemeClr val="accent4">
                    <a:lumMod val="40000"/>
                    <a:lumOff val="60000"/>
                    <a:shade val="30000"/>
                    <a:satMod val="115000"/>
                  </a:schemeClr>
                </a:gs>
                <a:gs pos="50000">
                  <a:schemeClr val="accent4">
                    <a:lumMod val="40000"/>
                    <a:lumOff val="60000"/>
                    <a:shade val="67500"/>
                    <a:satMod val="115000"/>
                  </a:schemeClr>
                </a:gs>
                <a:gs pos="100000">
                  <a:schemeClr val="accent4">
                    <a:lumMod val="40000"/>
                    <a:lumOff val="60000"/>
                    <a:shade val="100000"/>
                    <a:satMod val="115000"/>
                  </a:schemeClr>
                </a:gs>
              </a:gsLst>
              <a:lin ang="540000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报送</c:v>
                </c:pt>
                <c:pt idx="1">
                  <c:v>质检</c:v>
                </c:pt>
                <c:pt idx="2">
                  <c:v>共享</c:v>
                </c:pt>
                <c:pt idx="3">
                  <c:v>整改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16</c:v>
                </c:pt>
                <c:pt idx="1">
                  <c:v>13</c:v>
                </c:pt>
                <c:pt idx="2">
                  <c:v>10</c:v>
                </c:pt>
                <c:pt idx="3">
                  <c:v>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628-411F-8498-0C7B768242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61902191"/>
        <c:axId val="1514124223"/>
      </c:barChart>
      <c:catAx>
        <c:axId val="8619021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514124223"/>
        <c:crosses val="autoZero"/>
        <c:auto val="1"/>
        <c:lblAlgn val="ctr"/>
        <c:lblOffset val="100"/>
        <c:noMultiLvlLbl val="0"/>
      </c:catAx>
      <c:valAx>
        <c:axId val="1514124223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19021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305460924777024"/>
          <c:y val="7.3244517147186355E-2"/>
          <c:w val="0.83114351326794589"/>
          <c:h val="0.67729839407332837"/>
        </c:manualLayout>
      </c:layout>
      <c:barChart>
        <c:barDir val="bar"/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红牌</c:v>
                </c:pt>
              </c:strCache>
            </c:strRef>
          </c:tx>
          <c:spPr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地区 1</c:v>
                </c:pt>
                <c:pt idx="1">
                  <c:v>地区 2</c:v>
                </c:pt>
                <c:pt idx="2">
                  <c:v>地区 3</c:v>
                </c:pt>
                <c:pt idx="3">
                  <c:v>地区 4</c:v>
                </c:pt>
                <c:pt idx="4">
                  <c:v>地区 5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3</c:v>
                </c:pt>
                <c:pt idx="2">
                  <c:v>2</c:v>
                </c:pt>
                <c:pt idx="3">
                  <c:v>2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921-4F3A-92F5-4B8EC3AEF74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黄牌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shade val="30000"/>
                    <a:satMod val="115000"/>
                  </a:schemeClr>
                </a:gs>
                <a:gs pos="50000">
                  <a:schemeClr val="accent2">
                    <a:shade val="67500"/>
                    <a:satMod val="115000"/>
                  </a:schemeClr>
                </a:gs>
                <a:gs pos="100000">
                  <a:schemeClr val="accent2">
                    <a:shade val="100000"/>
                    <a:satMod val="115000"/>
                  </a:schemeClr>
                </a:gs>
              </a:gsLst>
              <a:lin ang="0" scaled="1"/>
              <a:tileRect/>
            </a:gradFill>
            <a:ln>
              <a:noFill/>
            </a:ln>
            <a:effectLst/>
          </c:spPr>
          <c:invertIfNegative val="0"/>
          <c:cat>
            <c:strRef>
              <c:f>Sheet1!$A$2:$A$6</c:f>
              <c:strCache>
                <c:ptCount val="5"/>
                <c:pt idx="0">
                  <c:v>地区 1</c:v>
                </c:pt>
                <c:pt idx="1">
                  <c:v>地区 2</c:v>
                </c:pt>
                <c:pt idx="2">
                  <c:v>地区 3</c:v>
                </c:pt>
                <c:pt idx="3">
                  <c:v>地区 4</c:v>
                </c:pt>
                <c:pt idx="4">
                  <c:v>地区 5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8921-4F3A-92F5-4B8EC3AEF74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470192255"/>
        <c:axId val="1035767359"/>
      </c:barChart>
      <c:catAx>
        <c:axId val="470192255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baseline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1035767359"/>
        <c:crosses val="autoZero"/>
        <c:auto val="1"/>
        <c:lblAlgn val="ctr"/>
        <c:lblOffset val="100"/>
        <c:noMultiLvlLbl val="0"/>
      </c:catAx>
      <c:valAx>
        <c:axId val="1035767359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7019225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3361186948253167"/>
          <c:y val="0.81712883589977503"/>
          <c:w val="0.25414795640559756"/>
          <c:h val="0.1520603673081795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56678315499029"/>
          <c:y val="0.11965152670519619"/>
          <c:w val="0.85599331301021309"/>
          <c:h val="0.83547915078035528"/>
        </c:manualLayout>
      </c:layout>
      <c:barChart>
        <c:barDir val="bar"/>
        <c:grouping val="clustered"/>
        <c:varyColors val="0"/>
        <c:ser>
          <c:idx val="2"/>
          <c:order val="0"/>
          <c:tx>
            <c:strRef>
              <c:f>Sheet1!$D$1</c:f>
              <c:strCache>
                <c:ptCount val="1"/>
                <c:pt idx="0">
                  <c:v>办理项</c:v>
                </c:pt>
              </c:strCache>
            </c:strRef>
          </c:tx>
          <c:spPr>
            <a:pattFill prst="narVert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佛山通</c:v>
                </c:pt>
                <c:pt idx="1">
                  <c:v>自助终端</c:v>
                </c:pt>
                <c:pt idx="2">
                  <c:v>粤商通</c:v>
                </c:pt>
                <c:pt idx="3">
                  <c:v>粤省事</c:v>
                </c:pt>
                <c:pt idx="4">
                  <c:v>实体大厅</c:v>
                </c:pt>
                <c:pt idx="5">
                  <c:v>网上大厅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30420</c:v>
                </c:pt>
                <c:pt idx="1">
                  <c:v>71702.399999999994</c:v>
                </c:pt>
                <c:pt idx="2">
                  <c:v>93410.4</c:v>
                </c:pt>
                <c:pt idx="3">
                  <c:v>210465.6</c:v>
                </c:pt>
                <c:pt idx="4">
                  <c:v>222686.4</c:v>
                </c:pt>
                <c:pt idx="5">
                  <c:v>296210.39999999997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6A5-4806-B5B8-FA549115F2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7"/>
        <c:overlap val="-48"/>
        <c:axId val="1056810655"/>
        <c:axId val="185633823"/>
      </c:barChart>
      <c:catAx>
        <c:axId val="105681065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5633823"/>
        <c:crosses val="autoZero"/>
        <c:auto val="1"/>
        <c:lblAlgn val="ctr"/>
        <c:lblOffset val="100"/>
        <c:noMultiLvlLbl val="0"/>
      </c:catAx>
      <c:valAx>
        <c:axId val="18563382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56810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4878190282579677E-3"/>
          <c:y val="4.5960975806954227E-2"/>
          <c:w val="0.97502868633317052"/>
          <c:h val="0.76392746634146491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黄牌数</c:v>
                </c:pt>
              </c:strCache>
            </c:strRef>
          </c:tx>
          <c:spPr>
            <a:solidFill>
              <a:srgbClr val="FFD966">
                <a:alpha val="40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Sheet1!$A$2:$A$35</c:f>
              <c:strCache>
                <c:ptCount val="34"/>
                <c:pt idx="0">
                  <c:v>环节1</c:v>
                </c:pt>
                <c:pt idx="1">
                  <c:v>环节2</c:v>
                </c:pt>
                <c:pt idx="2">
                  <c:v>环节3</c:v>
                </c:pt>
                <c:pt idx="3">
                  <c:v>环节4</c:v>
                </c:pt>
                <c:pt idx="4">
                  <c:v>环节5</c:v>
                </c:pt>
                <c:pt idx="5">
                  <c:v>环节6</c:v>
                </c:pt>
                <c:pt idx="6">
                  <c:v>环节7</c:v>
                </c:pt>
                <c:pt idx="7">
                  <c:v>环节8</c:v>
                </c:pt>
                <c:pt idx="8">
                  <c:v>环节9</c:v>
                </c:pt>
                <c:pt idx="9">
                  <c:v>环节10</c:v>
                </c:pt>
                <c:pt idx="10">
                  <c:v>环节11</c:v>
                </c:pt>
                <c:pt idx="11">
                  <c:v>环节12</c:v>
                </c:pt>
                <c:pt idx="12">
                  <c:v>环节13</c:v>
                </c:pt>
                <c:pt idx="13">
                  <c:v>环节14</c:v>
                </c:pt>
                <c:pt idx="14">
                  <c:v>环节15</c:v>
                </c:pt>
                <c:pt idx="15">
                  <c:v>环节16</c:v>
                </c:pt>
                <c:pt idx="16">
                  <c:v>环节17</c:v>
                </c:pt>
                <c:pt idx="17">
                  <c:v>环节18</c:v>
                </c:pt>
                <c:pt idx="18">
                  <c:v>环节19</c:v>
                </c:pt>
                <c:pt idx="19">
                  <c:v>环节20</c:v>
                </c:pt>
                <c:pt idx="20">
                  <c:v>环节21</c:v>
                </c:pt>
                <c:pt idx="21">
                  <c:v>环节22</c:v>
                </c:pt>
                <c:pt idx="22">
                  <c:v>环节23</c:v>
                </c:pt>
                <c:pt idx="23">
                  <c:v>环节24</c:v>
                </c:pt>
                <c:pt idx="24">
                  <c:v>环节25</c:v>
                </c:pt>
                <c:pt idx="25">
                  <c:v>环节26</c:v>
                </c:pt>
                <c:pt idx="26">
                  <c:v>环节27</c:v>
                </c:pt>
                <c:pt idx="27">
                  <c:v>环节28</c:v>
                </c:pt>
                <c:pt idx="28">
                  <c:v>环节29</c:v>
                </c:pt>
                <c:pt idx="29">
                  <c:v>环节30</c:v>
                </c:pt>
                <c:pt idx="30">
                  <c:v>环节31</c:v>
                </c:pt>
                <c:pt idx="31">
                  <c:v>环节32</c:v>
                </c:pt>
                <c:pt idx="32">
                  <c:v>环节33</c:v>
                </c:pt>
                <c:pt idx="33">
                  <c:v>环节34</c:v>
                </c:pt>
              </c:strCache>
            </c:strRef>
          </c:cat>
          <c:val>
            <c:numRef>
              <c:f>Sheet1!$B$2:$B$35</c:f>
              <c:numCache>
                <c:formatCode>General</c:formatCode>
                <c:ptCount val="3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3.5</c:v>
                </c:pt>
                <c:pt idx="7">
                  <c:v>4.5</c:v>
                </c:pt>
                <c:pt idx="8">
                  <c:v>4.3</c:v>
                </c:pt>
                <c:pt idx="9">
                  <c:v>2.5</c:v>
                </c:pt>
                <c:pt idx="10">
                  <c:v>3.5</c:v>
                </c:pt>
                <c:pt idx="11">
                  <c:v>4.5</c:v>
                </c:pt>
                <c:pt idx="12">
                  <c:v>4.3</c:v>
                </c:pt>
                <c:pt idx="13">
                  <c:v>2.5</c:v>
                </c:pt>
                <c:pt idx="14">
                  <c:v>3.5</c:v>
                </c:pt>
                <c:pt idx="15">
                  <c:v>4.5</c:v>
                </c:pt>
                <c:pt idx="16">
                  <c:v>4.3</c:v>
                </c:pt>
                <c:pt idx="17">
                  <c:v>2.5</c:v>
                </c:pt>
                <c:pt idx="18">
                  <c:v>3.5</c:v>
                </c:pt>
                <c:pt idx="19">
                  <c:v>4.5</c:v>
                </c:pt>
                <c:pt idx="20">
                  <c:v>4.3</c:v>
                </c:pt>
                <c:pt idx="21">
                  <c:v>2.5</c:v>
                </c:pt>
                <c:pt idx="22">
                  <c:v>3.5</c:v>
                </c:pt>
                <c:pt idx="23">
                  <c:v>4.5</c:v>
                </c:pt>
                <c:pt idx="24">
                  <c:v>4.3</c:v>
                </c:pt>
                <c:pt idx="25">
                  <c:v>2.5</c:v>
                </c:pt>
                <c:pt idx="26">
                  <c:v>3.5</c:v>
                </c:pt>
                <c:pt idx="27">
                  <c:v>4.5</c:v>
                </c:pt>
                <c:pt idx="28">
                  <c:v>4.3</c:v>
                </c:pt>
                <c:pt idx="29">
                  <c:v>2.5</c:v>
                </c:pt>
                <c:pt idx="30">
                  <c:v>4.3</c:v>
                </c:pt>
                <c:pt idx="31">
                  <c:v>2.5</c:v>
                </c:pt>
                <c:pt idx="32">
                  <c:v>3.5</c:v>
                </c:pt>
                <c:pt idx="3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2FF-4785-86C2-4D25752A5F6C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红牌数</c:v>
                </c:pt>
              </c:strCache>
            </c:strRef>
          </c:tx>
          <c:spPr>
            <a:solidFill>
              <a:srgbClr val="803D10">
                <a:alpha val="50000"/>
              </a:srgbClr>
            </a:solidFill>
            <a:ln>
              <a:noFill/>
            </a:ln>
            <a:effectLst/>
          </c:spPr>
          <c:invertIfNegative val="0"/>
          <c:cat>
            <c:strRef>
              <c:f>Sheet1!$A$2:$A$35</c:f>
              <c:strCache>
                <c:ptCount val="34"/>
                <c:pt idx="0">
                  <c:v>环节1</c:v>
                </c:pt>
                <c:pt idx="1">
                  <c:v>环节2</c:v>
                </c:pt>
                <c:pt idx="2">
                  <c:v>环节3</c:v>
                </c:pt>
                <c:pt idx="3">
                  <c:v>环节4</c:v>
                </c:pt>
                <c:pt idx="4">
                  <c:v>环节5</c:v>
                </c:pt>
                <c:pt idx="5">
                  <c:v>环节6</c:v>
                </c:pt>
                <c:pt idx="6">
                  <c:v>环节7</c:v>
                </c:pt>
                <c:pt idx="7">
                  <c:v>环节8</c:v>
                </c:pt>
                <c:pt idx="8">
                  <c:v>环节9</c:v>
                </c:pt>
                <c:pt idx="9">
                  <c:v>环节10</c:v>
                </c:pt>
                <c:pt idx="10">
                  <c:v>环节11</c:v>
                </c:pt>
                <c:pt idx="11">
                  <c:v>环节12</c:v>
                </c:pt>
                <c:pt idx="12">
                  <c:v>环节13</c:v>
                </c:pt>
                <c:pt idx="13">
                  <c:v>环节14</c:v>
                </c:pt>
                <c:pt idx="14">
                  <c:v>环节15</c:v>
                </c:pt>
                <c:pt idx="15">
                  <c:v>环节16</c:v>
                </c:pt>
                <c:pt idx="16">
                  <c:v>环节17</c:v>
                </c:pt>
                <c:pt idx="17">
                  <c:v>环节18</c:v>
                </c:pt>
                <c:pt idx="18">
                  <c:v>环节19</c:v>
                </c:pt>
                <c:pt idx="19">
                  <c:v>环节20</c:v>
                </c:pt>
                <c:pt idx="20">
                  <c:v>环节21</c:v>
                </c:pt>
                <c:pt idx="21">
                  <c:v>环节22</c:v>
                </c:pt>
                <c:pt idx="22">
                  <c:v>环节23</c:v>
                </c:pt>
                <c:pt idx="23">
                  <c:v>环节24</c:v>
                </c:pt>
                <c:pt idx="24">
                  <c:v>环节25</c:v>
                </c:pt>
                <c:pt idx="25">
                  <c:v>环节26</c:v>
                </c:pt>
                <c:pt idx="26">
                  <c:v>环节27</c:v>
                </c:pt>
                <c:pt idx="27">
                  <c:v>环节28</c:v>
                </c:pt>
                <c:pt idx="28">
                  <c:v>环节29</c:v>
                </c:pt>
                <c:pt idx="29">
                  <c:v>环节30</c:v>
                </c:pt>
                <c:pt idx="30">
                  <c:v>环节31</c:v>
                </c:pt>
                <c:pt idx="31">
                  <c:v>环节32</c:v>
                </c:pt>
                <c:pt idx="32">
                  <c:v>环节33</c:v>
                </c:pt>
                <c:pt idx="33">
                  <c:v>环节34</c:v>
                </c:pt>
              </c:strCache>
            </c:strRef>
          </c:cat>
          <c:val>
            <c:numRef>
              <c:f>Sheet1!$C$2:$C$35</c:f>
              <c:numCache>
                <c:formatCode>General</c:formatCode>
                <c:ptCount val="3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2.4</c:v>
                </c:pt>
                <c:pt idx="5">
                  <c:v>4.4000000000000004</c:v>
                </c:pt>
                <c:pt idx="6">
                  <c:v>1.8</c:v>
                </c:pt>
                <c:pt idx="7">
                  <c:v>2.8</c:v>
                </c:pt>
                <c:pt idx="8">
                  <c:v>2.4</c:v>
                </c:pt>
                <c:pt idx="9">
                  <c:v>4.4000000000000004</c:v>
                </c:pt>
                <c:pt idx="10">
                  <c:v>1.8</c:v>
                </c:pt>
                <c:pt idx="11">
                  <c:v>2.8</c:v>
                </c:pt>
                <c:pt idx="12">
                  <c:v>2.4</c:v>
                </c:pt>
                <c:pt idx="13">
                  <c:v>4.4000000000000004</c:v>
                </c:pt>
                <c:pt idx="14">
                  <c:v>1.8</c:v>
                </c:pt>
                <c:pt idx="15">
                  <c:v>2.8</c:v>
                </c:pt>
                <c:pt idx="16">
                  <c:v>2.4</c:v>
                </c:pt>
                <c:pt idx="17">
                  <c:v>4.4000000000000004</c:v>
                </c:pt>
                <c:pt idx="18">
                  <c:v>1.8</c:v>
                </c:pt>
                <c:pt idx="19">
                  <c:v>2.8</c:v>
                </c:pt>
                <c:pt idx="20">
                  <c:v>2.4</c:v>
                </c:pt>
                <c:pt idx="21">
                  <c:v>4.4000000000000004</c:v>
                </c:pt>
                <c:pt idx="22">
                  <c:v>1.8</c:v>
                </c:pt>
                <c:pt idx="23">
                  <c:v>2.8</c:v>
                </c:pt>
                <c:pt idx="24">
                  <c:v>2.4</c:v>
                </c:pt>
                <c:pt idx="25">
                  <c:v>4.4000000000000004</c:v>
                </c:pt>
                <c:pt idx="26">
                  <c:v>1.8</c:v>
                </c:pt>
                <c:pt idx="27">
                  <c:v>2.8</c:v>
                </c:pt>
                <c:pt idx="28">
                  <c:v>2.4</c:v>
                </c:pt>
                <c:pt idx="29">
                  <c:v>4.4000000000000004</c:v>
                </c:pt>
                <c:pt idx="30">
                  <c:v>2.4</c:v>
                </c:pt>
                <c:pt idx="31">
                  <c:v>4.4000000000000004</c:v>
                </c:pt>
                <c:pt idx="32">
                  <c:v>1.8</c:v>
                </c:pt>
                <c:pt idx="3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2FF-4785-86C2-4D25752A5F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092132144"/>
        <c:axId val="1092132800"/>
      </c:barChart>
      <c:lineChart>
        <c:grouping val="standard"/>
        <c:varyColors val="0"/>
        <c:ser>
          <c:idx val="2"/>
          <c:order val="2"/>
          <c:tx>
            <c:strRef>
              <c:f>Sheet1!$D$1</c:f>
              <c:strCache>
                <c:ptCount val="1"/>
                <c:pt idx="0">
                  <c:v>牌量比</c:v>
                </c:pt>
              </c:strCache>
            </c:strRef>
          </c:tx>
          <c:spPr>
            <a:ln w="44450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strRef>
              <c:f>Sheet1!$A$2:$A$35</c:f>
              <c:strCache>
                <c:ptCount val="34"/>
                <c:pt idx="0">
                  <c:v>环节1</c:v>
                </c:pt>
                <c:pt idx="1">
                  <c:v>环节2</c:v>
                </c:pt>
                <c:pt idx="2">
                  <c:v>环节3</c:v>
                </c:pt>
                <c:pt idx="3">
                  <c:v>环节4</c:v>
                </c:pt>
                <c:pt idx="4">
                  <c:v>环节5</c:v>
                </c:pt>
                <c:pt idx="5">
                  <c:v>环节6</c:v>
                </c:pt>
                <c:pt idx="6">
                  <c:v>环节7</c:v>
                </c:pt>
                <c:pt idx="7">
                  <c:v>环节8</c:v>
                </c:pt>
                <c:pt idx="8">
                  <c:v>环节9</c:v>
                </c:pt>
                <c:pt idx="9">
                  <c:v>环节10</c:v>
                </c:pt>
                <c:pt idx="10">
                  <c:v>环节11</c:v>
                </c:pt>
                <c:pt idx="11">
                  <c:v>环节12</c:v>
                </c:pt>
                <c:pt idx="12">
                  <c:v>环节13</c:v>
                </c:pt>
                <c:pt idx="13">
                  <c:v>环节14</c:v>
                </c:pt>
                <c:pt idx="14">
                  <c:v>环节15</c:v>
                </c:pt>
                <c:pt idx="15">
                  <c:v>环节16</c:v>
                </c:pt>
                <c:pt idx="16">
                  <c:v>环节17</c:v>
                </c:pt>
                <c:pt idx="17">
                  <c:v>环节18</c:v>
                </c:pt>
                <c:pt idx="18">
                  <c:v>环节19</c:v>
                </c:pt>
                <c:pt idx="19">
                  <c:v>环节20</c:v>
                </c:pt>
                <c:pt idx="20">
                  <c:v>环节21</c:v>
                </c:pt>
                <c:pt idx="21">
                  <c:v>环节22</c:v>
                </c:pt>
                <c:pt idx="22">
                  <c:v>环节23</c:v>
                </c:pt>
                <c:pt idx="23">
                  <c:v>环节24</c:v>
                </c:pt>
                <c:pt idx="24">
                  <c:v>环节25</c:v>
                </c:pt>
                <c:pt idx="25">
                  <c:v>环节26</c:v>
                </c:pt>
                <c:pt idx="26">
                  <c:v>环节27</c:v>
                </c:pt>
                <c:pt idx="27">
                  <c:v>环节28</c:v>
                </c:pt>
                <c:pt idx="28">
                  <c:v>环节29</c:v>
                </c:pt>
                <c:pt idx="29">
                  <c:v>环节30</c:v>
                </c:pt>
                <c:pt idx="30">
                  <c:v>环节31</c:v>
                </c:pt>
                <c:pt idx="31">
                  <c:v>环节32</c:v>
                </c:pt>
                <c:pt idx="32">
                  <c:v>环节33</c:v>
                </c:pt>
                <c:pt idx="33">
                  <c:v>环节34</c:v>
                </c:pt>
              </c:strCache>
            </c:strRef>
          </c:cat>
          <c:val>
            <c:numRef>
              <c:f>Sheet1!$D$2:$D$35</c:f>
              <c:numCache>
                <c:formatCode>General</c:formatCode>
                <c:ptCount val="3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2</c:v>
                </c:pt>
                <c:pt idx="5">
                  <c:v>2</c:v>
                </c:pt>
                <c:pt idx="6">
                  <c:v>3</c:v>
                </c:pt>
                <c:pt idx="7">
                  <c:v>5</c:v>
                </c:pt>
                <c:pt idx="8">
                  <c:v>2</c:v>
                </c:pt>
                <c:pt idx="9">
                  <c:v>2</c:v>
                </c:pt>
                <c:pt idx="10">
                  <c:v>3</c:v>
                </c:pt>
                <c:pt idx="11">
                  <c:v>5</c:v>
                </c:pt>
                <c:pt idx="12">
                  <c:v>2</c:v>
                </c:pt>
                <c:pt idx="13">
                  <c:v>2</c:v>
                </c:pt>
                <c:pt idx="14">
                  <c:v>3</c:v>
                </c:pt>
                <c:pt idx="15">
                  <c:v>5</c:v>
                </c:pt>
                <c:pt idx="16">
                  <c:v>2</c:v>
                </c:pt>
                <c:pt idx="17">
                  <c:v>2</c:v>
                </c:pt>
                <c:pt idx="18">
                  <c:v>3</c:v>
                </c:pt>
                <c:pt idx="19">
                  <c:v>5</c:v>
                </c:pt>
                <c:pt idx="20">
                  <c:v>2</c:v>
                </c:pt>
                <c:pt idx="21">
                  <c:v>2</c:v>
                </c:pt>
                <c:pt idx="22">
                  <c:v>3</c:v>
                </c:pt>
                <c:pt idx="23">
                  <c:v>5</c:v>
                </c:pt>
                <c:pt idx="24">
                  <c:v>2</c:v>
                </c:pt>
                <c:pt idx="25">
                  <c:v>2</c:v>
                </c:pt>
                <c:pt idx="26">
                  <c:v>3</c:v>
                </c:pt>
                <c:pt idx="27">
                  <c:v>5</c:v>
                </c:pt>
                <c:pt idx="28">
                  <c:v>2</c:v>
                </c:pt>
                <c:pt idx="29">
                  <c:v>2</c:v>
                </c:pt>
                <c:pt idx="30">
                  <c:v>2</c:v>
                </c:pt>
                <c:pt idx="31">
                  <c:v>2</c:v>
                </c:pt>
                <c:pt idx="32">
                  <c:v>3</c:v>
                </c:pt>
                <c:pt idx="33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52FF-4785-86C2-4D25752A5F6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079029608"/>
        <c:axId val="1079028296"/>
      </c:lineChart>
      <c:catAx>
        <c:axId val="109213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092132800"/>
        <c:crosses val="autoZero"/>
        <c:auto val="1"/>
        <c:lblAlgn val="ctr"/>
        <c:lblOffset val="100"/>
        <c:noMultiLvlLbl val="0"/>
      </c:catAx>
      <c:valAx>
        <c:axId val="1092132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092132144"/>
        <c:crosses val="autoZero"/>
        <c:crossBetween val="between"/>
      </c:valAx>
      <c:valAx>
        <c:axId val="1079028296"/>
        <c:scaling>
          <c:orientation val="minMax"/>
        </c:scaling>
        <c:delete val="0"/>
        <c:axPos val="r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rgbClr val="11111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079029608"/>
        <c:crosses val="max"/>
        <c:crossBetween val="between"/>
      </c:valAx>
      <c:catAx>
        <c:axId val="1079029608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079028296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056678315499029"/>
          <c:y val="0.11965152670519619"/>
          <c:w val="0.85599331301021309"/>
          <c:h val="0.83547915078035528"/>
        </c:manualLayout>
      </c:layout>
      <c:barChart>
        <c:barDir val="bar"/>
        <c:grouping val="clustered"/>
        <c:varyColors val="0"/>
        <c:ser>
          <c:idx val="2"/>
          <c:order val="0"/>
          <c:tx>
            <c:strRef>
              <c:f>Sheet1!$D$1</c:f>
              <c:strCache>
                <c:ptCount val="1"/>
                <c:pt idx="0">
                  <c:v>办理项</c:v>
                </c:pt>
              </c:strCache>
            </c:strRef>
          </c:tx>
          <c:spPr>
            <a:pattFill prst="narVert">
              <a:fgClr>
                <a:schemeClr val="accent3"/>
              </a:fgClr>
              <a:bgClr>
                <a:schemeClr val="accent3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3"/>
              </a:innerShdw>
            </a:effectLst>
          </c:spPr>
          <c:invertIfNegative val="0"/>
          <c:cat>
            <c:strRef>
              <c:f>Sheet1!$A$2:$A$7</c:f>
              <c:strCache>
                <c:ptCount val="6"/>
                <c:pt idx="0">
                  <c:v>佛山通</c:v>
                </c:pt>
                <c:pt idx="1">
                  <c:v>自助终端</c:v>
                </c:pt>
                <c:pt idx="2">
                  <c:v>粤商通</c:v>
                </c:pt>
                <c:pt idx="3">
                  <c:v>粤省事</c:v>
                </c:pt>
                <c:pt idx="4">
                  <c:v>实体大厅</c:v>
                </c:pt>
                <c:pt idx="5">
                  <c:v>网上大厅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30420</c:v>
                </c:pt>
                <c:pt idx="1">
                  <c:v>71702.399999999994</c:v>
                </c:pt>
                <c:pt idx="2">
                  <c:v>93410.4</c:v>
                </c:pt>
                <c:pt idx="3">
                  <c:v>210465.6</c:v>
                </c:pt>
                <c:pt idx="4">
                  <c:v>222686.4</c:v>
                </c:pt>
                <c:pt idx="5">
                  <c:v>296210.39999999997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2DF-4ED4-859D-7738FDD4FC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27"/>
        <c:overlap val="-48"/>
        <c:axId val="1056810655"/>
        <c:axId val="185633823"/>
      </c:barChart>
      <c:catAx>
        <c:axId val="1056810655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5633823"/>
        <c:crosses val="autoZero"/>
        <c:auto val="1"/>
        <c:lblAlgn val="ctr"/>
        <c:lblOffset val="100"/>
        <c:noMultiLvlLbl val="0"/>
      </c:catAx>
      <c:valAx>
        <c:axId val="18563382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056810655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类别5</c:v>
                </c:pt>
                <c:pt idx="5">
                  <c:v>类别6</c:v>
                </c:pt>
                <c:pt idx="6">
                  <c:v>类别7</c:v>
                </c:pt>
                <c:pt idx="7">
                  <c:v>类别8</c:v>
                </c:pt>
                <c:pt idx="8">
                  <c:v>类别9</c:v>
                </c:pt>
                <c:pt idx="9">
                  <c:v>类别10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3.5</c:v>
                </c:pt>
                <c:pt idx="7">
                  <c:v>4.5</c:v>
                </c:pt>
                <c:pt idx="8">
                  <c:v>2.5</c:v>
                </c:pt>
                <c:pt idx="9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70-4590-800E-FB9183ED5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15938504"/>
        <c:axId val="815943096"/>
      </c:barChart>
      <c:catAx>
        <c:axId val="815938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5943096"/>
        <c:crosses val="autoZero"/>
        <c:auto val="1"/>
        <c:lblAlgn val="ctr"/>
        <c:lblOffset val="100"/>
        <c:noMultiLvlLbl val="0"/>
      </c:catAx>
      <c:valAx>
        <c:axId val="815943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5938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类别5</c:v>
                </c:pt>
                <c:pt idx="5">
                  <c:v>类别6</c:v>
                </c:pt>
                <c:pt idx="6">
                  <c:v>类别7</c:v>
                </c:pt>
                <c:pt idx="7">
                  <c:v>类别8</c:v>
                </c:pt>
                <c:pt idx="8">
                  <c:v>类别9</c:v>
                </c:pt>
                <c:pt idx="9">
                  <c:v>类别10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3.5</c:v>
                </c:pt>
                <c:pt idx="7">
                  <c:v>4.5</c:v>
                </c:pt>
                <c:pt idx="8">
                  <c:v>2.5</c:v>
                </c:pt>
                <c:pt idx="9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A4-4E6B-944E-50E9E8435CB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15938504"/>
        <c:axId val="815943096"/>
      </c:barChart>
      <c:catAx>
        <c:axId val="815938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5943096"/>
        <c:crosses val="autoZero"/>
        <c:auto val="1"/>
        <c:lblAlgn val="ctr"/>
        <c:lblOffset val="100"/>
        <c:noMultiLvlLbl val="0"/>
      </c:catAx>
      <c:valAx>
        <c:axId val="815943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5938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Sheet1!$A$2:$A$11</c:f>
              <c:strCache>
                <c:ptCount val="10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类别5</c:v>
                </c:pt>
                <c:pt idx="5">
                  <c:v>类别6</c:v>
                </c:pt>
                <c:pt idx="6">
                  <c:v>类别7</c:v>
                </c:pt>
                <c:pt idx="7">
                  <c:v>类别8</c:v>
                </c:pt>
                <c:pt idx="8">
                  <c:v>类别9</c:v>
                </c:pt>
                <c:pt idx="9">
                  <c:v>类别10</c:v>
                </c:pt>
              </c:strCache>
            </c:strRef>
          </c:cat>
          <c:val>
            <c:numRef>
              <c:f>Sheet1!$B$2:$B$11</c:f>
              <c:numCache>
                <c:formatCode>General</c:formatCode>
                <c:ptCount val="10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4.3</c:v>
                </c:pt>
                <c:pt idx="5">
                  <c:v>2.5</c:v>
                </c:pt>
                <c:pt idx="6">
                  <c:v>3.5</c:v>
                </c:pt>
                <c:pt idx="7">
                  <c:v>4.5</c:v>
                </c:pt>
                <c:pt idx="8">
                  <c:v>2.5</c:v>
                </c:pt>
                <c:pt idx="9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70-4590-800E-FB9183ED57C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815938504"/>
        <c:axId val="815943096"/>
      </c:barChart>
      <c:catAx>
        <c:axId val="81593850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815943096"/>
        <c:crosses val="autoZero"/>
        <c:auto val="1"/>
        <c:lblAlgn val="ctr"/>
        <c:lblOffset val="100"/>
        <c:noMultiLvlLbl val="0"/>
      </c:catAx>
      <c:valAx>
        <c:axId val="815943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15938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withinLinearReversed" id="24">
  <a:schemeClr val="accent4"/>
</cs:colorStyle>
</file>

<file path=ppt/charts/colors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withinLinearReversed" id="24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charts/style40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12442A-35B9-4977-92BA-1A296B899AC3}" type="datetimeFigureOut">
              <a:rPr lang="zh-CN" altLang="en-US" smtClean="0"/>
              <a:pPr/>
              <a:t>2022/5/10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-1273175" y="1143000"/>
            <a:ext cx="94043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1DD497-56D6-407C-A823-BD1526062135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2713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疑问：事项系统中的声明周期是否需要增加</a:t>
            </a:r>
            <a:r>
              <a:rPr lang="en-US" altLang="zh-CN" dirty="0"/>
              <a:t>~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DD497-56D6-407C-A823-BD1526062135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42972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跟客户确认是否有添加宣传的内容，如没有，就拉宽内容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DD497-56D6-407C-A823-BD1526062135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0067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加使用人数、办件量、能办的事项数、总数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DD497-56D6-407C-A823-BD1526062135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4241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牌量比</a:t>
            </a:r>
            <a:r>
              <a:rPr lang="en-US" altLang="zh-CN" dirty="0"/>
              <a:t>&amp;</a:t>
            </a:r>
            <a:r>
              <a:rPr lang="zh-CN" altLang="en-US" dirty="0"/>
              <a:t>发牌业务占比的定义是否一致；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DD497-56D6-407C-A823-BD1526062135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0499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差评</a:t>
            </a:r>
            <a:r>
              <a:rPr lang="en-US" altLang="zh-CN" dirty="0"/>
              <a:t>&amp;</a:t>
            </a:r>
            <a:r>
              <a:rPr lang="zh-CN" altLang="en-US" dirty="0"/>
              <a:t>差评整改率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DD497-56D6-407C-A823-BD1526062135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90594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部门、窗口的口径问题需要确认！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DD497-56D6-407C-A823-BD1526062135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03562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1DD497-56D6-407C-A823-BD1526062135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7004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605" y="0"/>
            <a:ext cx="18634068" cy="605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729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7232" y="1610100"/>
            <a:ext cx="7833797" cy="38376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331434" y="1610100"/>
            <a:ext cx="7833797" cy="38376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7779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633" y="322020"/>
            <a:ext cx="15897999" cy="116907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9633" y="1482692"/>
            <a:ext cx="7797795" cy="726645"/>
          </a:xfrm>
        </p:spPr>
        <p:txBody>
          <a:bodyPr anchor="b"/>
          <a:lstStyle>
            <a:lvl1pPr marL="0" indent="0">
              <a:buNone/>
              <a:defRPr sz="2117" b="1"/>
            </a:lvl1pPr>
            <a:lvl2pPr marL="403205" indent="0">
              <a:buNone/>
              <a:defRPr sz="1764" b="1"/>
            </a:lvl2pPr>
            <a:lvl3pPr marL="806409" indent="0">
              <a:buNone/>
              <a:defRPr sz="1587" b="1"/>
            </a:lvl3pPr>
            <a:lvl4pPr marL="1209614" indent="0">
              <a:buNone/>
              <a:defRPr sz="1411" b="1"/>
            </a:lvl4pPr>
            <a:lvl5pPr marL="1612819" indent="0">
              <a:buNone/>
              <a:defRPr sz="1411" b="1"/>
            </a:lvl5pPr>
            <a:lvl6pPr marL="2016023" indent="0">
              <a:buNone/>
              <a:defRPr sz="1411" b="1"/>
            </a:lvl6pPr>
            <a:lvl7pPr marL="2419228" indent="0">
              <a:buNone/>
              <a:defRPr sz="1411" b="1"/>
            </a:lvl7pPr>
            <a:lvl8pPr marL="2822433" indent="0">
              <a:buNone/>
              <a:defRPr sz="1411" b="1"/>
            </a:lvl8pPr>
            <a:lvl9pPr marL="3225637" indent="0">
              <a:buNone/>
              <a:defRPr sz="141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9633" y="2209337"/>
            <a:ext cx="7797795" cy="32496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331434" y="1482692"/>
            <a:ext cx="7836198" cy="726645"/>
          </a:xfrm>
        </p:spPr>
        <p:txBody>
          <a:bodyPr anchor="b"/>
          <a:lstStyle>
            <a:lvl1pPr marL="0" indent="0">
              <a:buNone/>
              <a:defRPr sz="2117" b="1"/>
            </a:lvl1pPr>
            <a:lvl2pPr marL="403205" indent="0">
              <a:buNone/>
              <a:defRPr sz="1764" b="1"/>
            </a:lvl2pPr>
            <a:lvl3pPr marL="806409" indent="0">
              <a:buNone/>
              <a:defRPr sz="1587" b="1"/>
            </a:lvl3pPr>
            <a:lvl4pPr marL="1209614" indent="0">
              <a:buNone/>
              <a:defRPr sz="1411" b="1"/>
            </a:lvl4pPr>
            <a:lvl5pPr marL="1612819" indent="0">
              <a:buNone/>
              <a:defRPr sz="1411" b="1"/>
            </a:lvl5pPr>
            <a:lvl6pPr marL="2016023" indent="0">
              <a:buNone/>
              <a:defRPr sz="1411" b="1"/>
            </a:lvl6pPr>
            <a:lvl7pPr marL="2419228" indent="0">
              <a:buNone/>
              <a:defRPr sz="1411" b="1"/>
            </a:lvl7pPr>
            <a:lvl8pPr marL="2822433" indent="0">
              <a:buNone/>
              <a:defRPr sz="1411" b="1"/>
            </a:lvl8pPr>
            <a:lvl9pPr marL="3225637" indent="0">
              <a:buNone/>
              <a:defRPr sz="1411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331434" y="2209337"/>
            <a:ext cx="7836198" cy="324960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44985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84556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5501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633" y="403225"/>
            <a:ext cx="5944949" cy="1411288"/>
          </a:xfrm>
        </p:spPr>
        <p:txBody>
          <a:bodyPr anchor="b"/>
          <a:lstStyle>
            <a:lvl1pPr>
              <a:defRPr sz="282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36198" y="870855"/>
            <a:ext cx="9331434" cy="4298266"/>
          </a:xfrm>
        </p:spPr>
        <p:txBody>
          <a:bodyPr/>
          <a:lstStyle>
            <a:lvl1pPr>
              <a:defRPr sz="2822"/>
            </a:lvl1pPr>
            <a:lvl2pPr>
              <a:defRPr sz="2469"/>
            </a:lvl2pPr>
            <a:lvl3pPr>
              <a:defRPr sz="2117"/>
            </a:lvl3pPr>
            <a:lvl4pPr>
              <a:defRPr sz="1764"/>
            </a:lvl4pPr>
            <a:lvl5pPr>
              <a:defRPr sz="1764"/>
            </a:lvl5pPr>
            <a:lvl6pPr>
              <a:defRPr sz="1764"/>
            </a:lvl6pPr>
            <a:lvl7pPr>
              <a:defRPr sz="1764"/>
            </a:lvl7pPr>
            <a:lvl8pPr>
              <a:defRPr sz="1764"/>
            </a:lvl8pPr>
            <a:lvl9pPr>
              <a:defRPr sz="1764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9633" y="1814512"/>
            <a:ext cx="5944949" cy="3361609"/>
          </a:xfrm>
        </p:spPr>
        <p:txBody>
          <a:bodyPr/>
          <a:lstStyle>
            <a:lvl1pPr marL="0" indent="0">
              <a:buNone/>
              <a:defRPr sz="1411"/>
            </a:lvl1pPr>
            <a:lvl2pPr marL="403205" indent="0">
              <a:buNone/>
              <a:defRPr sz="1235"/>
            </a:lvl2pPr>
            <a:lvl3pPr marL="806409" indent="0">
              <a:buNone/>
              <a:defRPr sz="1058"/>
            </a:lvl3pPr>
            <a:lvl4pPr marL="1209614" indent="0">
              <a:buNone/>
              <a:defRPr sz="882"/>
            </a:lvl4pPr>
            <a:lvl5pPr marL="1612819" indent="0">
              <a:buNone/>
              <a:defRPr sz="882"/>
            </a:lvl5pPr>
            <a:lvl6pPr marL="2016023" indent="0">
              <a:buNone/>
              <a:defRPr sz="882"/>
            </a:lvl6pPr>
            <a:lvl7pPr marL="2419228" indent="0">
              <a:buNone/>
              <a:defRPr sz="882"/>
            </a:lvl7pPr>
            <a:lvl8pPr marL="2822433" indent="0">
              <a:buNone/>
              <a:defRPr sz="882"/>
            </a:lvl8pPr>
            <a:lvl9pPr marL="3225637" indent="0">
              <a:buNone/>
              <a:defRPr sz="88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98831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9633" y="403225"/>
            <a:ext cx="5944949" cy="1411288"/>
          </a:xfrm>
        </p:spPr>
        <p:txBody>
          <a:bodyPr anchor="b"/>
          <a:lstStyle>
            <a:lvl1pPr>
              <a:defRPr sz="2822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36198" y="870855"/>
            <a:ext cx="9331434" cy="4298266"/>
          </a:xfrm>
        </p:spPr>
        <p:txBody>
          <a:bodyPr anchor="t"/>
          <a:lstStyle>
            <a:lvl1pPr marL="0" indent="0">
              <a:buNone/>
              <a:defRPr sz="2822"/>
            </a:lvl1pPr>
            <a:lvl2pPr marL="403205" indent="0">
              <a:buNone/>
              <a:defRPr sz="2469"/>
            </a:lvl2pPr>
            <a:lvl3pPr marL="806409" indent="0">
              <a:buNone/>
              <a:defRPr sz="2117"/>
            </a:lvl3pPr>
            <a:lvl4pPr marL="1209614" indent="0">
              <a:buNone/>
              <a:defRPr sz="1764"/>
            </a:lvl4pPr>
            <a:lvl5pPr marL="1612819" indent="0">
              <a:buNone/>
              <a:defRPr sz="1764"/>
            </a:lvl5pPr>
            <a:lvl6pPr marL="2016023" indent="0">
              <a:buNone/>
              <a:defRPr sz="1764"/>
            </a:lvl6pPr>
            <a:lvl7pPr marL="2419228" indent="0">
              <a:buNone/>
              <a:defRPr sz="1764"/>
            </a:lvl7pPr>
            <a:lvl8pPr marL="2822433" indent="0">
              <a:buNone/>
              <a:defRPr sz="1764"/>
            </a:lvl8pPr>
            <a:lvl9pPr marL="3225637" indent="0">
              <a:buNone/>
              <a:defRPr sz="1764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69633" y="1814512"/>
            <a:ext cx="5944949" cy="3361609"/>
          </a:xfrm>
        </p:spPr>
        <p:txBody>
          <a:bodyPr/>
          <a:lstStyle>
            <a:lvl1pPr marL="0" indent="0">
              <a:buNone/>
              <a:defRPr sz="1411"/>
            </a:lvl1pPr>
            <a:lvl2pPr marL="403205" indent="0">
              <a:buNone/>
              <a:defRPr sz="1235"/>
            </a:lvl2pPr>
            <a:lvl3pPr marL="806409" indent="0">
              <a:buNone/>
              <a:defRPr sz="1058"/>
            </a:lvl3pPr>
            <a:lvl4pPr marL="1209614" indent="0">
              <a:buNone/>
              <a:defRPr sz="882"/>
            </a:lvl4pPr>
            <a:lvl5pPr marL="1612819" indent="0">
              <a:buNone/>
              <a:defRPr sz="882"/>
            </a:lvl5pPr>
            <a:lvl6pPr marL="2016023" indent="0">
              <a:buNone/>
              <a:defRPr sz="882"/>
            </a:lvl6pPr>
            <a:lvl7pPr marL="2419228" indent="0">
              <a:buNone/>
              <a:defRPr sz="882"/>
            </a:lvl7pPr>
            <a:lvl8pPr marL="2822433" indent="0">
              <a:buNone/>
              <a:defRPr sz="882"/>
            </a:lvl8pPr>
            <a:lvl9pPr marL="3225637" indent="0">
              <a:buNone/>
              <a:defRPr sz="882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3261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24048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190731" y="322020"/>
            <a:ext cx="3974500" cy="512571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67232" y="322020"/>
            <a:ext cx="11693094" cy="512571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12772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605" y="0"/>
            <a:ext cx="18634068" cy="605614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E8880E2-BB76-4AD8-AEA1-A79D9ABE21FD}"/>
              </a:ext>
            </a:extLst>
          </p:cNvPr>
          <p:cNvSpPr/>
          <p:nvPr userDrawn="1"/>
        </p:nvSpPr>
        <p:spPr>
          <a:xfrm>
            <a:off x="-201605" y="1"/>
            <a:ext cx="18634068" cy="6056143"/>
          </a:xfrm>
          <a:prstGeom prst="rect">
            <a:avLst/>
          </a:prstGeom>
          <a:solidFill>
            <a:schemeClr val="bg1">
              <a:lumMod val="6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D984DAF-A921-4036-8348-6044738383A4}"/>
              </a:ext>
            </a:extLst>
          </p:cNvPr>
          <p:cNvSpPr/>
          <p:nvPr userDrawn="1"/>
        </p:nvSpPr>
        <p:spPr>
          <a:xfrm>
            <a:off x="6469071" y="510573"/>
            <a:ext cx="5388229" cy="3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BA94238-FF57-49F5-9E1F-82AF57C146D3}"/>
              </a:ext>
            </a:extLst>
          </p:cNvPr>
          <p:cNvCxnSpPr>
            <a:cxnSpLocks/>
          </p:cNvCxnSpPr>
          <p:nvPr userDrawn="1"/>
        </p:nvCxnSpPr>
        <p:spPr>
          <a:xfrm>
            <a:off x="233952" y="471462"/>
            <a:ext cx="435412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C990546-FACF-422F-95DF-1E0016BBA47C}"/>
              </a:ext>
            </a:extLst>
          </p:cNvPr>
          <p:cNvCxnSpPr>
            <a:cxnSpLocks/>
          </p:cNvCxnSpPr>
          <p:nvPr userDrawn="1"/>
        </p:nvCxnSpPr>
        <p:spPr>
          <a:xfrm>
            <a:off x="13451518" y="471462"/>
            <a:ext cx="435412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32976F6-43B1-4AFC-9114-F7EDA8EA41EE}"/>
              </a:ext>
            </a:extLst>
          </p:cNvPr>
          <p:cNvCxnSpPr>
            <a:cxnSpLocks/>
          </p:cNvCxnSpPr>
          <p:nvPr userDrawn="1"/>
        </p:nvCxnSpPr>
        <p:spPr>
          <a:xfrm>
            <a:off x="3284557" y="285359"/>
            <a:ext cx="18501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8E425B96-0FD1-432F-ABAF-E47A40FC0D6D}"/>
              </a:ext>
            </a:extLst>
          </p:cNvPr>
          <p:cNvCxnSpPr>
            <a:cxnSpLocks/>
          </p:cNvCxnSpPr>
          <p:nvPr userDrawn="1"/>
        </p:nvCxnSpPr>
        <p:spPr>
          <a:xfrm>
            <a:off x="5134698" y="285358"/>
            <a:ext cx="501653" cy="26162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7B55C81-04BE-408D-8C48-78DA4FC9C8C5}"/>
              </a:ext>
            </a:extLst>
          </p:cNvPr>
          <p:cNvCxnSpPr>
            <a:cxnSpLocks/>
          </p:cNvCxnSpPr>
          <p:nvPr userDrawn="1"/>
        </p:nvCxnSpPr>
        <p:spPr>
          <a:xfrm>
            <a:off x="12957882" y="285357"/>
            <a:ext cx="18501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6D815E2-07AF-4CE7-B7F2-9C592CFD6247}"/>
              </a:ext>
            </a:extLst>
          </p:cNvPr>
          <p:cNvCxnSpPr>
            <a:cxnSpLocks/>
            <a:endCxn id="25" idx="1"/>
          </p:cNvCxnSpPr>
          <p:nvPr userDrawn="1"/>
        </p:nvCxnSpPr>
        <p:spPr>
          <a:xfrm flipH="1">
            <a:off x="12607212" y="285357"/>
            <a:ext cx="350670" cy="22386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A724194-3180-4A93-ABCD-FF8509879B94}"/>
              </a:ext>
            </a:extLst>
          </p:cNvPr>
          <p:cNvCxnSpPr>
            <a:cxnSpLocks/>
          </p:cNvCxnSpPr>
          <p:nvPr userDrawn="1"/>
        </p:nvCxnSpPr>
        <p:spPr>
          <a:xfrm>
            <a:off x="5636351" y="546984"/>
            <a:ext cx="690173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DEB9D1D-236C-4046-B79B-F50A74DB5C56}"/>
              </a:ext>
            </a:extLst>
          </p:cNvPr>
          <p:cNvCxnSpPr>
            <a:cxnSpLocks/>
          </p:cNvCxnSpPr>
          <p:nvPr userDrawn="1"/>
        </p:nvCxnSpPr>
        <p:spPr>
          <a:xfrm>
            <a:off x="4953725" y="277481"/>
            <a:ext cx="19057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325CC85-EFE5-42AF-BA2D-ADFEA669EBCF}"/>
              </a:ext>
            </a:extLst>
          </p:cNvPr>
          <p:cNvCxnSpPr>
            <a:cxnSpLocks/>
          </p:cNvCxnSpPr>
          <p:nvPr userDrawn="1"/>
        </p:nvCxnSpPr>
        <p:spPr>
          <a:xfrm>
            <a:off x="5134698" y="277481"/>
            <a:ext cx="122359" cy="5982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8174E6B1-6618-4A68-B93F-81AE237AA96B}"/>
              </a:ext>
            </a:extLst>
          </p:cNvPr>
          <p:cNvCxnSpPr>
            <a:cxnSpLocks/>
          </p:cNvCxnSpPr>
          <p:nvPr userDrawn="1"/>
        </p:nvCxnSpPr>
        <p:spPr>
          <a:xfrm>
            <a:off x="12948281" y="269593"/>
            <a:ext cx="19057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F3D5A87F-09A8-42E0-956F-84C27842E202}"/>
              </a:ext>
            </a:extLst>
          </p:cNvPr>
          <p:cNvCxnSpPr>
            <a:cxnSpLocks/>
          </p:cNvCxnSpPr>
          <p:nvPr userDrawn="1"/>
        </p:nvCxnSpPr>
        <p:spPr>
          <a:xfrm flipH="1">
            <a:off x="12835524" y="265903"/>
            <a:ext cx="122359" cy="8127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ECB0630-38E7-45B8-AF8F-7224F1BA6F00}"/>
              </a:ext>
            </a:extLst>
          </p:cNvPr>
          <p:cNvGrpSpPr/>
          <p:nvPr userDrawn="1"/>
        </p:nvGrpSpPr>
        <p:grpSpPr>
          <a:xfrm>
            <a:off x="5492799" y="464743"/>
            <a:ext cx="1093372" cy="75521"/>
            <a:chOff x="3585979" y="486426"/>
            <a:chExt cx="723202" cy="127327"/>
          </a:xfrm>
        </p:grpSpPr>
        <p:sp>
          <p:nvSpPr>
            <p:cNvPr id="21" name="梯形 20">
              <a:extLst>
                <a:ext uri="{FF2B5EF4-FFF2-40B4-BE49-F238E27FC236}">
                  <a16:creationId xmlns:a16="http://schemas.microsoft.com/office/drawing/2014/main" id="{FF30219E-5172-4646-93CF-601C8671F55B}"/>
                </a:ext>
              </a:extLst>
            </p:cNvPr>
            <p:cNvSpPr/>
            <p:nvPr/>
          </p:nvSpPr>
          <p:spPr>
            <a:xfrm rot="10800000">
              <a:off x="3585979" y="486426"/>
              <a:ext cx="439013" cy="127327"/>
            </a:xfrm>
            <a:prstGeom prst="trapezoid">
              <a:avLst>
                <a:gd name="adj" fmla="val 109483"/>
              </a:avLst>
            </a:prstGeom>
            <a:solidFill>
              <a:schemeClr val="bg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  <p:sp>
          <p:nvSpPr>
            <p:cNvPr id="22" name="梯形 21">
              <a:extLst>
                <a:ext uri="{FF2B5EF4-FFF2-40B4-BE49-F238E27FC236}">
                  <a16:creationId xmlns:a16="http://schemas.microsoft.com/office/drawing/2014/main" id="{FCFD9610-AFE1-419C-986E-DC742DCC082F}"/>
                </a:ext>
              </a:extLst>
            </p:cNvPr>
            <p:cNvSpPr/>
            <p:nvPr/>
          </p:nvSpPr>
          <p:spPr>
            <a:xfrm>
              <a:off x="3870168" y="486426"/>
              <a:ext cx="439013" cy="127327"/>
            </a:xfrm>
            <a:prstGeom prst="trapezoid">
              <a:avLst>
                <a:gd name="adj" fmla="val 109483"/>
              </a:avLst>
            </a:prstGeom>
            <a:solidFill>
              <a:schemeClr val="bg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0571FC-2F28-4340-AA5A-52807ADDA0A8}"/>
              </a:ext>
            </a:extLst>
          </p:cNvPr>
          <p:cNvGrpSpPr/>
          <p:nvPr userDrawn="1"/>
        </p:nvGrpSpPr>
        <p:grpSpPr>
          <a:xfrm>
            <a:off x="11524830" y="471464"/>
            <a:ext cx="1153249" cy="75518"/>
            <a:chOff x="6565305" y="816512"/>
            <a:chExt cx="772044" cy="85630"/>
          </a:xfrm>
        </p:grpSpPr>
        <p:sp>
          <p:nvSpPr>
            <p:cNvPr id="24" name="梯形 23">
              <a:extLst>
                <a:ext uri="{FF2B5EF4-FFF2-40B4-BE49-F238E27FC236}">
                  <a16:creationId xmlns:a16="http://schemas.microsoft.com/office/drawing/2014/main" id="{5863393D-F125-4C73-8108-454314430A64}"/>
                </a:ext>
              </a:extLst>
            </p:cNvPr>
            <p:cNvSpPr/>
            <p:nvPr/>
          </p:nvSpPr>
          <p:spPr>
            <a:xfrm>
              <a:off x="6565305" y="816512"/>
              <a:ext cx="439013" cy="85630"/>
            </a:xfrm>
            <a:prstGeom prst="trapezoid">
              <a:avLst>
                <a:gd name="adj" fmla="val 109483"/>
              </a:avLst>
            </a:prstGeom>
            <a:solidFill>
              <a:schemeClr val="bg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  <p:sp>
          <p:nvSpPr>
            <p:cNvPr id="25" name="梯形 24">
              <a:extLst>
                <a:ext uri="{FF2B5EF4-FFF2-40B4-BE49-F238E27FC236}">
                  <a16:creationId xmlns:a16="http://schemas.microsoft.com/office/drawing/2014/main" id="{9E225B7C-8AA0-44F4-B953-729A36E3E01A}"/>
                </a:ext>
              </a:extLst>
            </p:cNvPr>
            <p:cNvSpPr/>
            <p:nvPr/>
          </p:nvSpPr>
          <p:spPr>
            <a:xfrm rot="10800000">
              <a:off x="6898336" y="816512"/>
              <a:ext cx="439013" cy="85630"/>
            </a:xfrm>
            <a:prstGeom prst="trapezoid">
              <a:avLst>
                <a:gd name="adj" fmla="val 109483"/>
              </a:avLst>
            </a:prstGeom>
            <a:solidFill>
              <a:schemeClr val="bg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</p:grpSp>
      <p:sp>
        <p:nvSpPr>
          <p:cNvPr id="26" name="椭圆 25">
            <a:extLst>
              <a:ext uri="{FF2B5EF4-FFF2-40B4-BE49-F238E27FC236}">
                <a16:creationId xmlns:a16="http://schemas.microsoft.com/office/drawing/2014/main" id="{FFB3A5EE-35E6-4056-AD06-E6E5E7042F84}"/>
              </a:ext>
            </a:extLst>
          </p:cNvPr>
          <p:cNvSpPr/>
          <p:nvPr userDrawn="1"/>
        </p:nvSpPr>
        <p:spPr>
          <a:xfrm>
            <a:off x="152312" y="423316"/>
            <a:ext cx="163279" cy="952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63DA7F31-CE3D-4686-A460-77FF25167B74}"/>
              </a:ext>
            </a:extLst>
          </p:cNvPr>
          <p:cNvSpPr/>
          <p:nvPr userDrawn="1"/>
        </p:nvSpPr>
        <p:spPr>
          <a:xfrm>
            <a:off x="17745780" y="426872"/>
            <a:ext cx="163279" cy="952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D6FC72A-7AC4-4402-A9C8-1F4F9E0EC30D}"/>
              </a:ext>
            </a:extLst>
          </p:cNvPr>
          <p:cNvSpPr/>
          <p:nvPr userDrawn="1"/>
        </p:nvSpPr>
        <p:spPr>
          <a:xfrm>
            <a:off x="6025996" y="39512"/>
            <a:ext cx="6154613" cy="3889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67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佛山市政务服务主题分析决策系统</a:t>
            </a:r>
          </a:p>
        </p:txBody>
      </p:sp>
    </p:spTree>
    <p:extLst>
      <p:ext uri="{BB962C8B-B14F-4D97-AF65-F5344CB8AC3E}">
        <p14:creationId xmlns:p14="http://schemas.microsoft.com/office/powerpoint/2010/main" val="38880251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605" y="0"/>
            <a:ext cx="18634068" cy="605614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E8880E2-BB76-4AD8-AEA1-A79D9ABE21FD}"/>
              </a:ext>
            </a:extLst>
          </p:cNvPr>
          <p:cNvSpPr/>
          <p:nvPr userDrawn="1"/>
        </p:nvSpPr>
        <p:spPr>
          <a:xfrm>
            <a:off x="-201605" y="1"/>
            <a:ext cx="18634068" cy="6056143"/>
          </a:xfrm>
          <a:prstGeom prst="rect">
            <a:avLst/>
          </a:prstGeom>
          <a:solidFill>
            <a:schemeClr val="bg1">
              <a:lumMod val="6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D984DAF-A921-4036-8348-6044738383A4}"/>
              </a:ext>
            </a:extLst>
          </p:cNvPr>
          <p:cNvSpPr/>
          <p:nvPr userDrawn="1"/>
        </p:nvSpPr>
        <p:spPr>
          <a:xfrm>
            <a:off x="6469071" y="510573"/>
            <a:ext cx="5388229" cy="31750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6BA94238-FF57-49F5-9E1F-82AF57C146D3}"/>
              </a:ext>
            </a:extLst>
          </p:cNvPr>
          <p:cNvCxnSpPr>
            <a:cxnSpLocks/>
          </p:cNvCxnSpPr>
          <p:nvPr userDrawn="1"/>
        </p:nvCxnSpPr>
        <p:spPr>
          <a:xfrm>
            <a:off x="233952" y="471462"/>
            <a:ext cx="435412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1C990546-FACF-422F-95DF-1E0016BBA47C}"/>
              </a:ext>
            </a:extLst>
          </p:cNvPr>
          <p:cNvCxnSpPr>
            <a:cxnSpLocks/>
          </p:cNvCxnSpPr>
          <p:nvPr userDrawn="1"/>
        </p:nvCxnSpPr>
        <p:spPr>
          <a:xfrm>
            <a:off x="13451518" y="471462"/>
            <a:ext cx="435412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C32976F6-43B1-4AFC-9114-F7EDA8EA41EE}"/>
              </a:ext>
            </a:extLst>
          </p:cNvPr>
          <p:cNvCxnSpPr>
            <a:cxnSpLocks/>
          </p:cNvCxnSpPr>
          <p:nvPr userDrawn="1"/>
        </p:nvCxnSpPr>
        <p:spPr>
          <a:xfrm>
            <a:off x="3284557" y="285359"/>
            <a:ext cx="18501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8E425B96-0FD1-432F-ABAF-E47A40FC0D6D}"/>
              </a:ext>
            </a:extLst>
          </p:cNvPr>
          <p:cNvCxnSpPr>
            <a:cxnSpLocks/>
          </p:cNvCxnSpPr>
          <p:nvPr userDrawn="1"/>
        </p:nvCxnSpPr>
        <p:spPr>
          <a:xfrm>
            <a:off x="5134698" y="285358"/>
            <a:ext cx="501653" cy="261626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E7B55C81-04BE-408D-8C48-78DA4FC9C8C5}"/>
              </a:ext>
            </a:extLst>
          </p:cNvPr>
          <p:cNvCxnSpPr>
            <a:cxnSpLocks/>
          </p:cNvCxnSpPr>
          <p:nvPr userDrawn="1"/>
        </p:nvCxnSpPr>
        <p:spPr>
          <a:xfrm>
            <a:off x="12957882" y="285357"/>
            <a:ext cx="185014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A6D815E2-07AF-4CE7-B7F2-9C592CFD6247}"/>
              </a:ext>
            </a:extLst>
          </p:cNvPr>
          <p:cNvCxnSpPr>
            <a:cxnSpLocks/>
            <a:endCxn id="25" idx="1"/>
          </p:cNvCxnSpPr>
          <p:nvPr userDrawn="1"/>
        </p:nvCxnSpPr>
        <p:spPr>
          <a:xfrm flipH="1">
            <a:off x="12607212" y="285357"/>
            <a:ext cx="350670" cy="22386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BA724194-3180-4A93-ABCD-FF8509879B94}"/>
              </a:ext>
            </a:extLst>
          </p:cNvPr>
          <p:cNvCxnSpPr>
            <a:cxnSpLocks/>
          </p:cNvCxnSpPr>
          <p:nvPr userDrawn="1"/>
        </p:nvCxnSpPr>
        <p:spPr>
          <a:xfrm>
            <a:off x="5636351" y="546984"/>
            <a:ext cx="6901738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2DEB9D1D-236C-4046-B79B-F50A74DB5C56}"/>
              </a:ext>
            </a:extLst>
          </p:cNvPr>
          <p:cNvCxnSpPr>
            <a:cxnSpLocks/>
          </p:cNvCxnSpPr>
          <p:nvPr userDrawn="1"/>
        </p:nvCxnSpPr>
        <p:spPr>
          <a:xfrm>
            <a:off x="4953725" y="277481"/>
            <a:ext cx="19057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8325CC85-EFE5-42AF-BA2D-ADFEA669EBCF}"/>
              </a:ext>
            </a:extLst>
          </p:cNvPr>
          <p:cNvCxnSpPr>
            <a:cxnSpLocks/>
          </p:cNvCxnSpPr>
          <p:nvPr userDrawn="1"/>
        </p:nvCxnSpPr>
        <p:spPr>
          <a:xfrm>
            <a:off x="5134698" y="277481"/>
            <a:ext cx="122359" cy="59825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>
            <a:extLst>
              <a:ext uri="{FF2B5EF4-FFF2-40B4-BE49-F238E27FC236}">
                <a16:creationId xmlns:a16="http://schemas.microsoft.com/office/drawing/2014/main" id="{8174E6B1-6618-4A68-B93F-81AE237AA96B}"/>
              </a:ext>
            </a:extLst>
          </p:cNvPr>
          <p:cNvCxnSpPr>
            <a:cxnSpLocks/>
          </p:cNvCxnSpPr>
          <p:nvPr userDrawn="1"/>
        </p:nvCxnSpPr>
        <p:spPr>
          <a:xfrm>
            <a:off x="12948281" y="269593"/>
            <a:ext cx="190573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F3D5A87F-09A8-42E0-956F-84C27842E202}"/>
              </a:ext>
            </a:extLst>
          </p:cNvPr>
          <p:cNvCxnSpPr>
            <a:cxnSpLocks/>
          </p:cNvCxnSpPr>
          <p:nvPr userDrawn="1"/>
        </p:nvCxnSpPr>
        <p:spPr>
          <a:xfrm flipH="1">
            <a:off x="12835524" y="265903"/>
            <a:ext cx="122359" cy="81271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1ECB0630-38E7-45B8-AF8F-7224F1BA6F00}"/>
              </a:ext>
            </a:extLst>
          </p:cNvPr>
          <p:cNvGrpSpPr/>
          <p:nvPr userDrawn="1"/>
        </p:nvGrpSpPr>
        <p:grpSpPr>
          <a:xfrm>
            <a:off x="5492799" y="464743"/>
            <a:ext cx="1093372" cy="75521"/>
            <a:chOff x="3585979" y="486426"/>
            <a:chExt cx="723202" cy="127327"/>
          </a:xfrm>
        </p:grpSpPr>
        <p:sp>
          <p:nvSpPr>
            <p:cNvPr id="21" name="梯形 20">
              <a:extLst>
                <a:ext uri="{FF2B5EF4-FFF2-40B4-BE49-F238E27FC236}">
                  <a16:creationId xmlns:a16="http://schemas.microsoft.com/office/drawing/2014/main" id="{FF30219E-5172-4646-93CF-601C8671F55B}"/>
                </a:ext>
              </a:extLst>
            </p:cNvPr>
            <p:cNvSpPr/>
            <p:nvPr/>
          </p:nvSpPr>
          <p:spPr>
            <a:xfrm rot="10800000">
              <a:off x="3585979" y="486426"/>
              <a:ext cx="439013" cy="127327"/>
            </a:xfrm>
            <a:prstGeom prst="trapezoid">
              <a:avLst>
                <a:gd name="adj" fmla="val 109483"/>
              </a:avLst>
            </a:prstGeom>
            <a:solidFill>
              <a:schemeClr val="bg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  <p:sp>
          <p:nvSpPr>
            <p:cNvPr id="22" name="梯形 21">
              <a:extLst>
                <a:ext uri="{FF2B5EF4-FFF2-40B4-BE49-F238E27FC236}">
                  <a16:creationId xmlns:a16="http://schemas.microsoft.com/office/drawing/2014/main" id="{FCFD9610-AFE1-419C-986E-DC742DCC082F}"/>
                </a:ext>
              </a:extLst>
            </p:cNvPr>
            <p:cNvSpPr/>
            <p:nvPr/>
          </p:nvSpPr>
          <p:spPr>
            <a:xfrm>
              <a:off x="3870168" y="486426"/>
              <a:ext cx="439013" cy="127327"/>
            </a:xfrm>
            <a:prstGeom prst="trapezoid">
              <a:avLst>
                <a:gd name="adj" fmla="val 109483"/>
              </a:avLst>
            </a:prstGeom>
            <a:solidFill>
              <a:schemeClr val="bg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DB0571FC-2F28-4340-AA5A-52807ADDA0A8}"/>
              </a:ext>
            </a:extLst>
          </p:cNvPr>
          <p:cNvGrpSpPr/>
          <p:nvPr userDrawn="1"/>
        </p:nvGrpSpPr>
        <p:grpSpPr>
          <a:xfrm>
            <a:off x="11524830" y="471464"/>
            <a:ext cx="1153249" cy="75518"/>
            <a:chOff x="6565305" y="816512"/>
            <a:chExt cx="772044" cy="85630"/>
          </a:xfrm>
        </p:grpSpPr>
        <p:sp>
          <p:nvSpPr>
            <p:cNvPr id="24" name="梯形 23">
              <a:extLst>
                <a:ext uri="{FF2B5EF4-FFF2-40B4-BE49-F238E27FC236}">
                  <a16:creationId xmlns:a16="http://schemas.microsoft.com/office/drawing/2014/main" id="{5863393D-F125-4C73-8108-454314430A64}"/>
                </a:ext>
              </a:extLst>
            </p:cNvPr>
            <p:cNvSpPr/>
            <p:nvPr/>
          </p:nvSpPr>
          <p:spPr>
            <a:xfrm>
              <a:off x="6565305" y="816512"/>
              <a:ext cx="439013" cy="85630"/>
            </a:xfrm>
            <a:prstGeom prst="trapezoid">
              <a:avLst>
                <a:gd name="adj" fmla="val 109483"/>
              </a:avLst>
            </a:prstGeom>
            <a:solidFill>
              <a:schemeClr val="bg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  <p:sp>
          <p:nvSpPr>
            <p:cNvPr id="25" name="梯形 24">
              <a:extLst>
                <a:ext uri="{FF2B5EF4-FFF2-40B4-BE49-F238E27FC236}">
                  <a16:creationId xmlns:a16="http://schemas.microsoft.com/office/drawing/2014/main" id="{9E225B7C-8AA0-44F4-B953-729A36E3E01A}"/>
                </a:ext>
              </a:extLst>
            </p:cNvPr>
            <p:cNvSpPr/>
            <p:nvPr/>
          </p:nvSpPr>
          <p:spPr>
            <a:xfrm rot="10800000">
              <a:off x="6898336" y="816512"/>
              <a:ext cx="439013" cy="85630"/>
            </a:xfrm>
            <a:prstGeom prst="trapezoid">
              <a:avLst>
                <a:gd name="adj" fmla="val 109483"/>
              </a:avLst>
            </a:prstGeom>
            <a:solidFill>
              <a:schemeClr val="bg1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</p:grpSp>
      <p:sp>
        <p:nvSpPr>
          <p:cNvPr id="26" name="椭圆 25">
            <a:extLst>
              <a:ext uri="{FF2B5EF4-FFF2-40B4-BE49-F238E27FC236}">
                <a16:creationId xmlns:a16="http://schemas.microsoft.com/office/drawing/2014/main" id="{FFB3A5EE-35E6-4056-AD06-E6E5E7042F84}"/>
              </a:ext>
            </a:extLst>
          </p:cNvPr>
          <p:cNvSpPr/>
          <p:nvPr userDrawn="1"/>
        </p:nvSpPr>
        <p:spPr>
          <a:xfrm>
            <a:off x="152312" y="423316"/>
            <a:ext cx="163279" cy="952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63DA7F31-CE3D-4686-A460-77FF25167B74}"/>
              </a:ext>
            </a:extLst>
          </p:cNvPr>
          <p:cNvSpPr/>
          <p:nvPr userDrawn="1"/>
        </p:nvSpPr>
        <p:spPr>
          <a:xfrm>
            <a:off x="17745780" y="426872"/>
            <a:ext cx="163279" cy="9525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glow rad="1016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2D6FC72A-7AC4-4402-A9C8-1F4F9E0EC30D}"/>
              </a:ext>
            </a:extLst>
          </p:cNvPr>
          <p:cNvSpPr/>
          <p:nvPr userDrawn="1"/>
        </p:nvSpPr>
        <p:spPr>
          <a:xfrm>
            <a:off x="6025996" y="39512"/>
            <a:ext cx="6154613" cy="38892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67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佛山市政务服务主题分析决策系统</a:t>
            </a:r>
          </a:p>
        </p:txBody>
      </p:sp>
    </p:spTree>
    <p:extLst>
      <p:ext uri="{BB962C8B-B14F-4D97-AF65-F5344CB8AC3E}">
        <p14:creationId xmlns:p14="http://schemas.microsoft.com/office/powerpoint/2010/main" val="3538103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605" y="0"/>
            <a:ext cx="18634068" cy="6056144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E8880E2-BB76-4AD8-AEA1-A79D9ABE21FD}"/>
              </a:ext>
            </a:extLst>
          </p:cNvPr>
          <p:cNvSpPr/>
          <p:nvPr userDrawn="1"/>
        </p:nvSpPr>
        <p:spPr>
          <a:xfrm>
            <a:off x="-201605" y="1"/>
            <a:ext cx="18634068" cy="6056143"/>
          </a:xfrm>
          <a:prstGeom prst="rect">
            <a:avLst/>
          </a:prstGeom>
          <a:solidFill>
            <a:schemeClr val="bg1">
              <a:lumMod val="85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</p:spTree>
    <p:extLst>
      <p:ext uri="{BB962C8B-B14F-4D97-AF65-F5344CB8AC3E}">
        <p14:creationId xmlns:p14="http://schemas.microsoft.com/office/powerpoint/2010/main" val="2653470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605" y="0"/>
            <a:ext cx="18634068" cy="6056144"/>
          </a:xfrm>
          <a:prstGeom prst="rect">
            <a:avLst/>
          </a:prstGeom>
        </p:spPr>
      </p:pic>
      <p:sp>
        <p:nvSpPr>
          <p:cNvPr id="7" name="等腰三角形 6"/>
          <p:cNvSpPr/>
          <p:nvPr userDrawn="1"/>
        </p:nvSpPr>
        <p:spPr>
          <a:xfrm rot="5400000">
            <a:off x="827909" y="-1043915"/>
            <a:ext cx="6048375" cy="8136204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295320" y="-1043916"/>
            <a:ext cx="6048375" cy="8136204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</p:spTree>
    <p:extLst>
      <p:ext uri="{BB962C8B-B14F-4D97-AF65-F5344CB8AC3E}">
        <p14:creationId xmlns:p14="http://schemas.microsoft.com/office/powerpoint/2010/main" val="1648661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605" y="0"/>
            <a:ext cx="18634068" cy="6056144"/>
          </a:xfrm>
          <a:prstGeom prst="rect">
            <a:avLst/>
          </a:prstGeom>
        </p:spPr>
      </p:pic>
      <p:grpSp>
        <p:nvGrpSpPr>
          <p:cNvPr id="8" name="组合 7"/>
          <p:cNvGrpSpPr/>
          <p:nvPr userDrawn="1"/>
        </p:nvGrpSpPr>
        <p:grpSpPr>
          <a:xfrm rot="5400000">
            <a:off x="3296981" y="-3915252"/>
            <a:ext cx="5401535" cy="10368262"/>
            <a:chOff x="-885826" y="-1"/>
            <a:chExt cx="6124575" cy="6858001"/>
          </a:xfrm>
        </p:grpSpPr>
        <p:sp>
          <p:nvSpPr>
            <p:cNvPr id="9" name="等腰三角形 8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  <p:sp>
          <p:nvSpPr>
            <p:cNvPr id="10" name="等腰三角形 9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</p:grpSp>
      <p:grpSp>
        <p:nvGrpSpPr>
          <p:cNvPr id="11" name="组合 10"/>
          <p:cNvGrpSpPr/>
          <p:nvPr userDrawn="1"/>
        </p:nvGrpSpPr>
        <p:grpSpPr>
          <a:xfrm rot="16200000">
            <a:off x="3296983" y="-1087928"/>
            <a:ext cx="5401535" cy="10368262"/>
            <a:chOff x="-885826" y="-1"/>
            <a:chExt cx="6124575" cy="6858001"/>
          </a:xfrm>
        </p:grpSpPr>
        <p:sp>
          <p:nvSpPr>
            <p:cNvPr id="12" name="等腰三角形 11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</p:grpSp>
    </p:spTree>
    <p:extLst>
      <p:ext uri="{BB962C8B-B14F-4D97-AF65-F5344CB8AC3E}">
        <p14:creationId xmlns:p14="http://schemas.microsoft.com/office/powerpoint/2010/main" val="33895015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1605" y="0"/>
            <a:ext cx="18634068" cy="605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739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04058" y="989862"/>
            <a:ext cx="13824347" cy="2105731"/>
          </a:xfrm>
        </p:spPr>
        <p:txBody>
          <a:bodyPr anchor="b"/>
          <a:lstStyle>
            <a:lvl1pPr algn="ctr">
              <a:defRPr sz="529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304058" y="3176797"/>
            <a:ext cx="13824347" cy="1460290"/>
          </a:xfrm>
        </p:spPr>
        <p:txBody>
          <a:bodyPr/>
          <a:lstStyle>
            <a:lvl1pPr marL="0" indent="0" algn="ctr">
              <a:buNone/>
              <a:defRPr sz="2117"/>
            </a:lvl1pPr>
            <a:lvl2pPr marL="403205" indent="0" algn="ctr">
              <a:buNone/>
              <a:defRPr sz="1764"/>
            </a:lvl2pPr>
            <a:lvl3pPr marL="806409" indent="0" algn="ctr">
              <a:buNone/>
              <a:defRPr sz="1587"/>
            </a:lvl3pPr>
            <a:lvl4pPr marL="1209614" indent="0" algn="ctr">
              <a:buNone/>
              <a:defRPr sz="1411"/>
            </a:lvl4pPr>
            <a:lvl5pPr marL="1612819" indent="0" algn="ctr">
              <a:buNone/>
              <a:defRPr sz="1411"/>
            </a:lvl5pPr>
            <a:lvl6pPr marL="2016023" indent="0" algn="ctr">
              <a:buNone/>
              <a:defRPr sz="1411"/>
            </a:lvl6pPr>
            <a:lvl7pPr marL="2419228" indent="0" algn="ctr">
              <a:buNone/>
              <a:defRPr sz="1411"/>
            </a:lvl7pPr>
            <a:lvl8pPr marL="2822433" indent="0" algn="ctr">
              <a:buNone/>
              <a:defRPr sz="1411"/>
            </a:lvl8pPr>
            <a:lvl9pPr marL="3225637" indent="0" algn="ctr">
              <a:buNone/>
              <a:defRPr sz="1411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26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592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7632" y="1507894"/>
            <a:ext cx="15897999" cy="2515956"/>
          </a:xfrm>
        </p:spPr>
        <p:txBody>
          <a:bodyPr anchor="b"/>
          <a:lstStyle>
            <a:lvl1pPr>
              <a:defRPr sz="5291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7632" y="4047652"/>
            <a:ext cx="15897999" cy="1323082"/>
          </a:xfrm>
        </p:spPr>
        <p:txBody>
          <a:bodyPr/>
          <a:lstStyle>
            <a:lvl1pPr marL="0" indent="0">
              <a:buNone/>
              <a:defRPr sz="2117">
                <a:solidFill>
                  <a:schemeClr val="tx1">
                    <a:tint val="75000"/>
                  </a:schemeClr>
                </a:solidFill>
              </a:defRPr>
            </a:lvl1pPr>
            <a:lvl2pPr marL="403205" indent="0">
              <a:buNone/>
              <a:defRPr sz="1764">
                <a:solidFill>
                  <a:schemeClr val="tx1">
                    <a:tint val="75000"/>
                  </a:schemeClr>
                </a:solidFill>
              </a:defRPr>
            </a:lvl2pPr>
            <a:lvl3pPr marL="806409" indent="0">
              <a:buNone/>
              <a:defRPr sz="1587">
                <a:solidFill>
                  <a:schemeClr val="tx1">
                    <a:tint val="75000"/>
                  </a:schemeClr>
                </a:solidFill>
              </a:defRPr>
            </a:lvl3pPr>
            <a:lvl4pPr marL="1209614" indent="0">
              <a:buNone/>
              <a:defRPr sz="1411">
                <a:solidFill>
                  <a:schemeClr val="tx1">
                    <a:tint val="75000"/>
                  </a:schemeClr>
                </a:solidFill>
              </a:defRPr>
            </a:lvl4pPr>
            <a:lvl5pPr marL="1612819" indent="0">
              <a:buNone/>
              <a:defRPr sz="1411">
                <a:solidFill>
                  <a:schemeClr val="tx1">
                    <a:tint val="75000"/>
                  </a:schemeClr>
                </a:solidFill>
              </a:defRPr>
            </a:lvl5pPr>
            <a:lvl6pPr marL="2016023" indent="0">
              <a:buNone/>
              <a:defRPr sz="1411">
                <a:solidFill>
                  <a:schemeClr val="tx1">
                    <a:tint val="75000"/>
                  </a:schemeClr>
                </a:solidFill>
              </a:defRPr>
            </a:lvl6pPr>
            <a:lvl7pPr marL="2419228" indent="0">
              <a:buNone/>
              <a:defRPr sz="1411">
                <a:solidFill>
                  <a:schemeClr val="tx1">
                    <a:tint val="75000"/>
                  </a:schemeClr>
                </a:solidFill>
              </a:defRPr>
            </a:lvl7pPr>
            <a:lvl8pPr marL="2822433" indent="0">
              <a:buNone/>
              <a:defRPr sz="1411">
                <a:solidFill>
                  <a:schemeClr val="tx1">
                    <a:tint val="75000"/>
                  </a:schemeClr>
                </a:solidFill>
              </a:defRPr>
            </a:lvl8pPr>
            <a:lvl9pPr marL="3225637" indent="0">
              <a:buNone/>
              <a:defRPr sz="14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smtClean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4300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8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17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7" r:id="rId3"/>
    <p:sldLayoutId id="2147483663" r:id="rId4"/>
    <p:sldLayoutId id="2147483664" r:id="rId5"/>
    <p:sldLayoutId id="2147483666" r:id="rId6"/>
  </p:sldLayoutIdLst>
  <p:txStyles>
    <p:titleStyle>
      <a:lvl1pPr algn="l" defTabSz="76200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500" indent="-190500" algn="l" defTabSz="762000" rtl="0" eaLnBrk="1" latinLnBrk="0" hangingPunct="1">
        <a:lnSpc>
          <a:spcPct val="90000"/>
        </a:lnSpc>
        <a:spcBef>
          <a:spcPts val="834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500" indent="-190500" algn="l" defTabSz="76200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500" indent="-190500" algn="l" defTabSz="76200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500" indent="-190500" algn="l" defTabSz="76200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501" indent="-190500" algn="l" defTabSz="76200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500" indent="-190500" algn="l" defTabSz="76200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501" indent="-190500" algn="l" defTabSz="76200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501" indent="-190500" algn="l" defTabSz="76200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501" indent="-190500" algn="l" defTabSz="76200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7620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1001" algn="l" defTabSz="7620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00" algn="l" defTabSz="7620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1" algn="l" defTabSz="7620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4000" algn="l" defTabSz="7620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5001" algn="l" defTabSz="7620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6000" algn="l" defTabSz="7620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7001" algn="l" defTabSz="7620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8000" algn="l" defTabSz="76200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7232" y="322020"/>
            <a:ext cx="15897999" cy="1169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7232" y="1610100"/>
            <a:ext cx="15897999" cy="3837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67232" y="5605948"/>
            <a:ext cx="4147304" cy="3220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5/10/2022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105754" y="5605948"/>
            <a:ext cx="6220956" cy="3220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017927" y="5605948"/>
            <a:ext cx="4147304" cy="3220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5391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  <p:sldLayoutId id="2147483693" r:id="rId12"/>
  </p:sldLayoutIdLst>
  <p:txStyles>
    <p:titleStyle>
      <a:lvl1pPr algn="l" defTabSz="806409" rtl="0" eaLnBrk="1" latinLnBrk="0" hangingPunct="1">
        <a:lnSpc>
          <a:spcPct val="90000"/>
        </a:lnSpc>
        <a:spcBef>
          <a:spcPct val="0"/>
        </a:spcBef>
        <a:buNone/>
        <a:defRPr sz="38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1602" indent="-201602" algn="l" defTabSz="806409" rtl="0" eaLnBrk="1" latinLnBrk="0" hangingPunct="1">
        <a:lnSpc>
          <a:spcPct val="90000"/>
        </a:lnSpc>
        <a:spcBef>
          <a:spcPts val="882"/>
        </a:spcBef>
        <a:buFont typeface="Arial" panose="020B0604020202020204" pitchFamily="34" charset="0"/>
        <a:buChar char="•"/>
        <a:defRPr sz="2469" kern="1200">
          <a:solidFill>
            <a:schemeClr val="tx1"/>
          </a:solidFill>
          <a:latin typeface="+mn-lt"/>
          <a:ea typeface="+mn-ea"/>
          <a:cs typeface="+mn-cs"/>
        </a:defRPr>
      </a:lvl1pPr>
      <a:lvl2pPr marL="604807" indent="-201602" algn="l" defTabSz="806409" rtl="0" eaLnBrk="1" latinLnBrk="0" hangingPunct="1">
        <a:lnSpc>
          <a:spcPct val="90000"/>
        </a:lnSpc>
        <a:spcBef>
          <a:spcPts val="441"/>
        </a:spcBef>
        <a:buFont typeface="Arial" panose="020B0604020202020204" pitchFamily="34" charset="0"/>
        <a:buChar char="•"/>
        <a:defRPr sz="2117" kern="1200">
          <a:solidFill>
            <a:schemeClr val="tx1"/>
          </a:solidFill>
          <a:latin typeface="+mn-lt"/>
          <a:ea typeface="+mn-ea"/>
          <a:cs typeface="+mn-cs"/>
        </a:defRPr>
      </a:lvl2pPr>
      <a:lvl3pPr marL="1008012" indent="-201602" algn="l" defTabSz="806409" rtl="0" eaLnBrk="1" latinLnBrk="0" hangingPunct="1">
        <a:lnSpc>
          <a:spcPct val="90000"/>
        </a:lnSpc>
        <a:spcBef>
          <a:spcPts val="441"/>
        </a:spcBef>
        <a:buFont typeface="Arial" panose="020B0604020202020204" pitchFamily="34" charset="0"/>
        <a:buChar char="•"/>
        <a:defRPr sz="1764" kern="1200">
          <a:solidFill>
            <a:schemeClr val="tx1"/>
          </a:solidFill>
          <a:latin typeface="+mn-lt"/>
          <a:ea typeface="+mn-ea"/>
          <a:cs typeface="+mn-cs"/>
        </a:defRPr>
      </a:lvl3pPr>
      <a:lvl4pPr marL="1411216" indent="-201602" algn="l" defTabSz="806409" rtl="0" eaLnBrk="1" latinLnBrk="0" hangingPunct="1">
        <a:lnSpc>
          <a:spcPct val="90000"/>
        </a:lnSpc>
        <a:spcBef>
          <a:spcPts val="441"/>
        </a:spcBef>
        <a:buFont typeface="Arial" panose="020B0604020202020204" pitchFamily="34" charset="0"/>
        <a:buChar char="•"/>
        <a:defRPr sz="1587" kern="1200">
          <a:solidFill>
            <a:schemeClr val="tx1"/>
          </a:solidFill>
          <a:latin typeface="+mn-lt"/>
          <a:ea typeface="+mn-ea"/>
          <a:cs typeface="+mn-cs"/>
        </a:defRPr>
      </a:lvl4pPr>
      <a:lvl5pPr marL="1814421" indent="-201602" algn="l" defTabSz="806409" rtl="0" eaLnBrk="1" latinLnBrk="0" hangingPunct="1">
        <a:lnSpc>
          <a:spcPct val="90000"/>
        </a:lnSpc>
        <a:spcBef>
          <a:spcPts val="441"/>
        </a:spcBef>
        <a:buFont typeface="Arial" panose="020B0604020202020204" pitchFamily="34" charset="0"/>
        <a:buChar char="•"/>
        <a:defRPr sz="1587" kern="1200">
          <a:solidFill>
            <a:schemeClr val="tx1"/>
          </a:solidFill>
          <a:latin typeface="+mn-lt"/>
          <a:ea typeface="+mn-ea"/>
          <a:cs typeface="+mn-cs"/>
        </a:defRPr>
      </a:lvl5pPr>
      <a:lvl6pPr marL="2217626" indent="-201602" algn="l" defTabSz="806409" rtl="0" eaLnBrk="1" latinLnBrk="0" hangingPunct="1">
        <a:lnSpc>
          <a:spcPct val="90000"/>
        </a:lnSpc>
        <a:spcBef>
          <a:spcPts val="441"/>
        </a:spcBef>
        <a:buFont typeface="Arial" panose="020B0604020202020204" pitchFamily="34" charset="0"/>
        <a:buChar char="•"/>
        <a:defRPr sz="1587" kern="1200">
          <a:solidFill>
            <a:schemeClr val="tx1"/>
          </a:solidFill>
          <a:latin typeface="+mn-lt"/>
          <a:ea typeface="+mn-ea"/>
          <a:cs typeface="+mn-cs"/>
        </a:defRPr>
      </a:lvl6pPr>
      <a:lvl7pPr marL="2620830" indent="-201602" algn="l" defTabSz="806409" rtl="0" eaLnBrk="1" latinLnBrk="0" hangingPunct="1">
        <a:lnSpc>
          <a:spcPct val="90000"/>
        </a:lnSpc>
        <a:spcBef>
          <a:spcPts val="441"/>
        </a:spcBef>
        <a:buFont typeface="Arial" panose="020B0604020202020204" pitchFamily="34" charset="0"/>
        <a:buChar char="•"/>
        <a:defRPr sz="1587" kern="1200">
          <a:solidFill>
            <a:schemeClr val="tx1"/>
          </a:solidFill>
          <a:latin typeface="+mn-lt"/>
          <a:ea typeface="+mn-ea"/>
          <a:cs typeface="+mn-cs"/>
        </a:defRPr>
      </a:lvl7pPr>
      <a:lvl8pPr marL="3024035" indent="-201602" algn="l" defTabSz="806409" rtl="0" eaLnBrk="1" latinLnBrk="0" hangingPunct="1">
        <a:lnSpc>
          <a:spcPct val="90000"/>
        </a:lnSpc>
        <a:spcBef>
          <a:spcPts val="441"/>
        </a:spcBef>
        <a:buFont typeface="Arial" panose="020B0604020202020204" pitchFamily="34" charset="0"/>
        <a:buChar char="•"/>
        <a:defRPr sz="1587" kern="1200">
          <a:solidFill>
            <a:schemeClr val="tx1"/>
          </a:solidFill>
          <a:latin typeface="+mn-lt"/>
          <a:ea typeface="+mn-ea"/>
          <a:cs typeface="+mn-cs"/>
        </a:defRPr>
      </a:lvl8pPr>
      <a:lvl9pPr marL="3427240" indent="-201602" algn="l" defTabSz="806409" rtl="0" eaLnBrk="1" latinLnBrk="0" hangingPunct="1">
        <a:lnSpc>
          <a:spcPct val="90000"/>
        </a:lnSpc>
        <a:spcBef>
          <a:spcPts val="441"/>
        </a:spcBef>
        <a:buFont typeface="Arial" panose="020B0604020202020204" pitchFamily="34" charset="0"/>
        <a:buChar char="•"/>
        <a:defRPr sz="158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6409" rtl="0" eaLnBrk="1" latinLnBrk="0" hangingPunct="1">
        <a:defRPr sz="1587" kern="1200">
          <a:solidFill>
            <a:schemeClr val="tx1"/>
          </a:solidFill>
          <a:latin typeface="+mn-lt"/>
          <a:ea typeface="+mn-ea"/>
          <a:cs typeface="+mn-cs"/>
        </a:defRPr>
      </a:lvl1pPr>
      <a:lvl2pPr marL="403205" algn="l" defTabSz="806409" rtl="0" eaLnBrk="1" latinLnBrk="0" hangingPunct="1">
        <a:defRPr sz="1587" kern="1200">
          <a:solidFill>
            <a:schemeClr val="tx1"/>
          </a:solidFill>
          <a:latin typeface="+mn-lt"/>
          <a:ea typeface="+mn-ea"/>
          <a:cs typeface="+mn-cs"/>
        </a:defRPr>
      </a:lvl2pPr>
      <a:lvl3pPr marL="806409" algn="l" defTabSz="806409" rtl="0" eaLnBrk="1" latinLnBrk="0" hangingPunct="1">
        <a:defRPr sz="1587" kern="1200">
          <a:solidFill>
            <a:schemeClr val="tx1"/>
          </a:solidFill>
          <a:latin typeface="+mn-lt"/>
          <a:ea typeface="+mn-ea"/>
          <a:cs typeface="+mn-cs"/>
        </a:defRPr>
      </a:lvl3pPr>
      <a:lvl4pPr marL="1209614" algn="l" defTabSz="806409" rtl="0" eaLnBrk="1" latinLnBrk="0" hangingPunct="1">
        <a:defRPr sz="1587" kern="1200">
          <a:solidFill>
            <a:schemeClr val="tx1"/>
          </a:solidFill>
          <a:latin typeface="+mn-lt"/>
          <a:ea typeface="+mn-ea"/>
          <a:cs typeface="+mn-cs"/>
        </a:defRPr>
      </a:lvl4pPr>
      <a:lvl5pPr marL="1612819" algn="l" defTabSz="806409" rtl="0" eaLnBrk="1" latinLnBrk="0" hangingPunct="1">
        <a:defRPr sz="1587" kern="1200">
          <a:solidFill>
            <a:schemeClr val="tx1"/>
          </a:solidFill>
          <a:latin typeface="+mn-lt"/>
          <a:ea typeface="+mn-ea"/>
          <a:cs typeface="+mn-cs"/>
        </a:defRPr>
      </a:lvl5pPr>
      <a:lvl6pPr marL="2016023" algn="l" defTabSz="806409" rtl="0" eaLnBrk="1" latinLnBrk="0" hangingPunct="1">
        <a:defRPr sz="1587" kern="1200">
          <a:solidFill>
            <a:schemeClr val="tx1"/>
          </a:solidFill>
          <a:latin typeface="+mn-lt"/>
          <a:ea typeface="+mn-ea"/>
          <a:cs typeface="+mn-cs"/>
        </a:defRPr>
      </a:lvl6pPr>
      <a:lvl7pPr marL="2419228" algn="l" defTabSz="806409" rtl="0" eaLnBrk="1" latinLnBrk="0" hangingPunct="1">
        <a:defRPr sz="1587" kern="1200">
          <a:solidFill>
            <a:schemeClr val="tx1"/>
          </a:solidFill>
          <a:latin typeface="+mn-lt"/>
          <a:ea typeface="+mn-ea"/>
          <a:cs typeface="+mn-cs"/>
        </a:defRPr>
      </a:lvl7pPr>
      <a:lvl8pPr marL="2822433" algn="l" defTabSz="806409" rtl="0" eaLnBrk="1" latinLnBrk="0" hangingPunct="1">
        <a:defRPr sz="1587" kern="1200">
          <a:solidFill>
            <a:schemeClr val="tx1"/>
          </a:solidFill>
          <a:latin typeface="+mn-lt"/>
          <a:ea typeface="+mn-ea"/>
          <a:cs typeface="+mn-cs"/>
        </a:defRPr>
      </a:lvl8pPr>
      <a:lvl9pPr marL="3225637" algn="l" defTabSz="806409" rtl="0" eaLnBrk="1" latinLnBrk="0" hangingPunct="1">
        <a:defRPr sz="158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6" Type="http://schemas.openxmlformats.org/officeDocument/2006/relationships/chart" Target="../charts/chart30.xml"/><Relationship Id="rId5" Type="http://schemas.openxmlformats.org/officeDocument/2006/relationships/chart" Target="../charts/chart29.xml"/><Relationship Id="rId4" Type="http://schemas.openxmlformats.org/officeDocument/2006/relationships/chart" Target="../charts/chart2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5.xml"/><Relationship Id="rId13" Type="http://schemas.openxmlformats.org/officeDocument/2006/relationships/image" Target="../media/image12.emf"/><Relationship Id="rId3" Type="http://schemas.openxmlformats.org/officeDocument/2006/relationships/image" Target="../media/image8.png"/><Relationship Id="rId7" Type="http://schemas.openxmlformats.org/officeDocument/2006/relationships/chart" Target="../charts/chart34.xml"/><Relationship Id="rId12" Type="http://schemas.openxmlformats.org/officeDocument/2006/relationships/image" Target="../media/image11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6" Type="http://schemas.openxmlformats.org/officeDocument/2006/relationships/chart" Target="../charts/chart33.xml"/><Relationship Id="rId11" Type="http://schemas.openxmlformats.org/officeDocument/2006/relationships/image" Target="../media/image10.emf"/><Relationship Id="rId5" Type="http://schemas.openxmlformats.org/officeDocument/2006/relationships/chart" Target="../charts/chart32.xml"/><Relationship Id="rId10" Type="http://schemas.openxmlformats.org/officeDocument/2006/relationships/image" Target="../media/image9.emf"/><Relationship Id="rId4" Type="http://schemas.openxmlformats.org/officeDocument/2006/relationships/chart" Target="../charts/chart31.xml"/><Relationship Id="rId9" Type="http://schemas.openxmlformats.org/officeDocument/2006/relationships/chart" Target="../charts/chart3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7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38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45.xml"/><Relationship Id="rId3" Type="http://schemas.openxmlformats.org/officeDocument/2006/relationships/chart" Target="../charts/chart40.xml"/><Relationship Id="rId7" Type="http://schemas.openxmlformats.org/officeDocument/2006/relationships/chart" Target="../charts/chart44.xml"/><Relationship Id="rId2" Type="http://schemas.openxmlformats.org/officeDocument/2006/relationships/chart" Target="../charts/chart39.xml"/><Relationship Id="rId1" Type="http://schemas.openxmlformats.org/officeDocument/2006/relationships/slideLayout" Target="../slideLayouts/slideLayout18.xml"/><Relationship Id="rId6" Type="http://schemas.openxmlformats.org/officeDocument/2006/relationships/chart" Target="../charts/chart43.xml"/><Relationship Id="rId5" Type="http://schemas.openxmlformats.org/officeDocument/2006/relationships/chart" Target="../charts/chart42.xml"/><Relationship Id="rId4" Type="http://schemas.openxmlformats.org/officeDocument/2006/relationships/chart" Target="../charts/chart4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6.xml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6" Type="http://schemas.openxmlformats.org/officeDocument/2006/relationships/chart" Target="../charts/chart49.xml"/><Relationship Id="rId5" Type="http://schemas.openxmlformats.org/officeDocument/2006/relationships/chart" Target="../charts/chart48.xml"/><Relationship Id="rId4" Type="http://schemas.openxmlformats.org/officeDocument/2006/relationships/chart" Target="../charts/chart4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0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4" Type="http://schemas.openxmlformats.org/officeDocument/2006/relationships/chart" Target="../charts/char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chart" Target="../charts/chart6.xml"/><Relationship Id="rId3" Type="http://schemas.openxmlformats.org/officeDocument/2006/relationships/chart" Target="../charts/chart3.xml"/><Relationship Id="rId7" Type="http://schemas.openxmlformats.org/officeDocument/2006/relationships/chart" Target="../charts/chart5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4.png"/><Relationship Id="rId5" Type="http://schemas.openxmlformats.org/officeDocument/2006/relationships/chart" Target="../charts/chart4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5" Type="http://schemas.openxmlformats.org/officeDocument/2006/relationships/chart" Target="../charts/chart10.xml"/><Relationship Id="rId4" Type="http://schemas.openxmlformats.org/officeDocument/2006/relationships/chart" Target="../charts/char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7" Type="http://schemas.openxmlformats.org/officeDocument/2006/relationships/image" Target="../media/image3.png"/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18.xml"/><Relationship Id="rId6" Type="http://schemas.openxmlformats.org/officeDocument/2006/relationships/chart" Target="../charts/chart14.xml"/><Relationship Id="rId5" Type="http://schemas.openxmlformats.org/officeDocument/2006/relationships/chart" Target="../charts/chart13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Relationship Id="rId6" Type="http://schemas.openxmlformats.org/officeDocument/2006/relationships/chart" Target="../charts/chart18.xml"/><Relationship Id="rId5" Type="http://schemas.openxmlformats.org/officeDocument/2006/relationships/chart" Target="../charts/chart17.xml"/><Relationship Id="rId4" Type="http://schemas.openxmlformats.org/officeDocument/2006/relationships/chart" Target="../charts/char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chart" Target="../charts/chart2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27.xml"/><Relationship Id="rId3" Type="http://schemas.openxmlformats.org/officeDocument/2006/relationships/chart" Target="../charts/chart22.xml"/><Relationship Id="rId7" Type="http://schemas.openxmlformats.org/officeDocument/2006/relationships/chart" Target="../charts/chart26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6" Type="http://schemas.openxmlformats.org/officeDocument/2006/relationships/chart" Target="../charts/chart25.xml"/><Relationship Id="rId5" Type="http://schemas.openxmlformats.org/officeDocument/2006/relationships/chart" Target="../charts/chart24.xml"/><Relationship Id="rId4" Type="http://schemas.openxmlformats.org/officeDocument/2006/relationships/chart" Target="../charts/char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D549BC59-65A0-4CEF-8B81-8064563A491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85011" y="223"/>
            <a:ext cx="18817474" cy="6048152"/>
          </a:xfrm>
          <a:prstGeom prst="rect">
            <a:avLst/>
          </a:prstGeom>
        </p:spPr>
      </p:pic>
      <p:sp>
        <p:nvSpPr>
          <p:cNvPr id="4" name="标注: 弯曲线形 3">
            <a:extLst>
              <a:ext uri="{FF2B5EF4-FFF2-40B4-BE49-F238E27FC236}">
                <a16:creationId xmlns:a16="http://schemas.microsoft.com/office/drawing/2014/main" id="{1B9F596A-9BDA-4D24-B71F-3D39621B1989}"/>
              </a:ext>
            </a:extLst>
          </p:cNvPr>
          <p:cNvSpPr/>
          <p:nvPr/>
        </p:nvSpPr>
        <p:spPr>
          <a:xfrm>
            <a:off x="6981227" y="1264821"/>
            <a:ext cx="1184205" cy="692315"/>
          </a:xfrm>
          <a:prstGeom prst="borderCallout2">
            <a:avLst>
              <a:gd name="adj1" fmla="val 18750"/>
              <a:gd name="adj2" fmla="val 102750"/>
              <a:gd name="adj3" fmla="val 18750"/>
              <a:gd name="adj4" fmla="val 120155"/>
              <a:gd name="adj5" fmla="val 105548"/>
              <a:gd name="adj6" fmla="val 160598"/>
            </a:avLst>
          </a:prstGeom>
          <a:solidFill>
            <a:srgbClr val="5F9387">
              <a:alpha val="40000"/>
            </a:srgbClr>
          </a:solidFill>
          <a:ln w="12700" cap="flat" cmpd="sng" algn="ctr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r>
              <a:rPr lang="zh-CN" altLang="en-US" sz="1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三水区</a:t>
            </a:r>
            <a:endParaRPr lang="en-US" altLang="zh-CN" sz="14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762000">
              <a:defRPr/>
            </a:pPr>
            <a:r>
              <a:rPr lang="en-US" altLang="zh-CN" sz="1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3184</a:t>
            </a:r>
            <a:endParaRPr lang="zh-CN" altLang="en-US" sz="14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注: 弯曲线形 4">
            <a:extLst>
              <a:ext uri="{FF2B5EF4-FFF2-40B4-BE49-F238E27FC236}">
                <a16:creationId xmlns:a16="http://schemas.microsoft.com/office/drawing/2014/main" id="{69A94E83-9392-4F3B-890E-374117E85C30}"/>
              </a:ext>
            </a:extLst>
          </p:cNvPr>
          <p:cNvSpPr/>
          <p:nvPr/>
        </p:nvSpPr>
        <p:spPr>
          <a:xfrm>
            <a:off x="10005164" y="1264821"/>
            <a:ext cx="1184205" cy="692315"/>
          </a:xfrm>
          <a:prstGeom prst="borderCallout2">
            <a:avLst>
              <a:gd name="adj1" fmla="val 97534"/>
              <a:gd name="adj2" fmla="val 43144"/>
              <a:gd name="adj3" fmla="val 123023"/>
              <a:gd name="adj4" fmla="val 7717"/>
              <a:gd name="adj5" fmla="val 175063"/>
              <a:gd name="adj6" fmla="val 4810"/>
            </a:avLst>
          </a:prstGeom>
          <a:solidFill>
            <a:srgbClr val="5F9387">
              <a:alpha val="40000"/>
            </a:srgbClr>
          </a:solidFill>
          <a:ln w="12700" cap="flat" cmpd="sng" algn="ctr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r>
              <a:rPr lang="zh-CN" altLang="en-US" sz="1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南海区</a:t>
            </a:r>
            <a:endParaRPr lang="en-US" altLang="zh-CN" sz="14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762000">
              <a:defRPr/>
            </a:pPr>
            <a:r>
              <a:rPr lang="en-US" altLang="zh-CN" sz="1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3184</a:t>
            </a:r>
            <a:endParaRPr lang="zh-CN" altLang="en-US" sz="14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标注: 弯曲线形 5">
            <a:extLst>
              <a:ext uri="{FF2B5EF4-FFF2-40B4-BE49-F238E27FC236}">
                <a16:creationId xmlns:a16="http://schemas.microsoft.com/office/drawing/2014/main" id="{B35DD227-1EC4-41A3-B4FB-958CA3B19302}"/>
              </a:ext>
            </a:extLst>
          </p:cNvPr>
          <p:cNvSpPr/>
          <p:nvPr/>
        </p:nvSpPr>
        <p:spPr>
          <a:xfrm>
            <a:off x="8431623" y="4994833"/>
            <a:ext cx="1184205" cy="692315"/>
          </a:xfrm>
          <a:prstGeom prst="borderCallout2">
            <a:avLst>
              <a:gd name="adj1" fmla="val 18750"/>
              <a:gd name="adj2" fmla="val 102750"/>
              <a:gd name="adj3" fmla="val 18750"/>
              <a:gd name="adj4" fmla="val 120155"/>
              <a:gd name="adj5" fmla="val -77508"/>
              <a:gd name="adj6" fmla="val 160598"/>
            </a:avLst>
          </a:prstGeom>
          <a:solidFill>
            <a:srgbClr val="5F9387">
              <a:alpha val="40000"/>
            </a:srgbClr>
          </a:solidFill>
          <a:ln w="12700" cap="flat" cmpd="sng" algn="ctr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r>
              <a:rPr lang="zh-CN" altLang="en-US" sz="1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顺德区</a:t>
            </a:r>
            <a:endParaRPr lang="en-US" altLang="zh-CN" sz="14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762000">
              <a:defRPr/>
            </a:pPr>
            <a:r>
              <a:rPr lang="en-US" altLang="zh-CN" sz="1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3184</a:t>
            </a:r>
            <a:endParaRPr lang="zh-CN" altLang="en-US" sz="14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注: 弯曲线形 6">
            <a:extLst>
              <a:ext uri="{FF2B5EF4-FFF2-40B4-BE49-F238E27FC236}">
                <a16:creationId xmlns:a16="http://schemas.microsoft.com/office/drawing/2014/main" id="{5BFBF65F-1DB7-4CDD-A373-240D15862F32}"/>
              </a:ext>
            </a:extLst>
          </p:cNvPr>
          <p:cNvSpPr/>
          <p:nvPr/>
        </p:nvSpPr>
        <p:spPr>
          <a:xfrm>
            <a:off x="6851475" y="2605008"/>
            <a:ext cx="1184205" cy="692315"/>
          </a:xfrm>
          <a:prstGeom prst="borderCallout2">
            <a:avLst>
              <a:gd name="adj1" fmla="val 18750"/>
              <a:gd name="adj2" fmla="val 102750"/>
              <a:gd name="adj3" fmla="val 18750"/>
              <a:gd name="adj4" fmla="val 120155"/>
              <a:gd name="adj5" fmla="val 105548"/>
              <a:gd name="adj6" fmla="val 244588"/>
            </a:avLst>
          </a:prstGeom>
          <a:solidFill>
            <a:srgbClr val="5F9387">
              <a:alpha val="40000"/>
            </a:srgbClr>
          </a:solidFill>
          <a:ln w="12700" cap="flat" cmpd="sng" algn="ctr">
            <a:solidFill>
              <a:schemeClr val="accent4">
                <a:lumMod val="50000"/>
              </a:scheme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r>
              <a:rPr lang="zh-CN" altLang="en-US" sz="1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禅城区</a:t>
            </a:r>
            <a:endParaRPr lang="en-US" altLang="zh-CN" sz="14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 defTabSz="762000">
              <a:defRPr/>
            </a:pPr>
            <a:r>
              <a:rPr lang="en-US" altLang="zh-CN" sz="1400" b="1" kern="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3184</a:t>
            </a:r>
            <a:endParaRPr lang="zh-CN" altLang="en-US" sz="1400" b="1" kern="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2926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F6B8196-DAA0-425C-9A9C-1D789F65E8F9}"/>
              </a:ext>
            </a:extLst>
          </p:cNvPr>
          <p:cNvSpPr/>
          <p:nvPr/>
        </p:nvSpPr>
        <p:spPr>
          <a:xfrm>
            <a:off x="298229" y="103366"/>
            <a:ext cx="1884555" cy="36295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服务渠道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-</a:t>
            </a:r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自助终端</a:t>
            </a:r>
          </a:p>
        </p:txBody>
      </p:sp>
      <p:grpSp>
        <p:nvGrpSpPr>
          <p:cNvPr id="103" name="组合 102">
            <a:extLst>
              <a:ext uri="{FF2B5EF4-FFF2-40B4-BE49-F238E27FC236}">
                <a16:creationId xmlns:a16="http://schemas.microsoft.com/office/drawing/2014/main" id="{B9B148FE-7CB5-41CF-98B1-EA8810C2AD05}"/>
              </a:ext>
            </a:extLst>
          </p:cNvPr>
          <p:cNvGrpSpPr/>
          <p:nvPr/>
        </p:nvGrpSpPr>
        <p:grpSpPr>
          <a:xfrm>
            <a:off x="158514" y="1337036"/>
            <a:ext cx="2050369" cy="3747375"/>
            <a:chOff x="-56433" y="1404472"/>
            <a:chExt cx="2460378" cy="4496732"/>
          </a:xfrm>
        </p:grpSpPr>
        <p:grpSp>
          <p:nvGrpSpPr>
            <p:cNvPr id="104" name="组合 103">
              <a:extLst>
                <a:ext uri="{FF2B5EF4-FFF2-40B4-BE49-F238E27FC236}">
                  <a16:creationId xmlns:a16="http://schemas.microsoft.com/office/drawing/2014/main" id="{A08DA3EC-EA53-4BFA-B9E5-16E0561F9B62}"/>
                </a:ext>
              </a:extLst>
            </p:cNvPr>
            <p:cNvGrpSpPr/>
            <p:nvPr/>
          </p:nvGrpSpPr>
          <p:grpSpPr>
            <a:xfrm>
              <a:off x="731" y="1404472"/>
              <a:ext cx="1646097" cy="437502"/>
              <a:chOff x="8849274" y="2649640"/>
              <a:chExt cx="591701" cy="871533"/>
            </a:xfrm>
          </p:grpSpPr>
          <p:sp>
            <p:nvSpPr>
              <p:cNvPr id="165" name="矩形 164">
                <a:extLst>
                  <a:ext uri="{FF2B5EF4-FFF2-40B4-BE49-F238E27FC236}">
                    <a16:creationId xmlns:a16="http://schemas.microsoft.com/office/drawing/2014/main" id="{FBF9A1A6-2913-4A7E-B94F-69B1EC1773B4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05578E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佛山政务一览</a:t>
                </a:r>
              </a:p>
            </p:txBody>
          </p:sp>
          <p:grpSp>
            <p:nvGrpSpPr>
              <p:cNvPr id="166" name="组合 165">
                <a:extLst>
                  <a:ext uri="{FF2B5EF4-FFF2-40B4-BE49-F238E27FC236}">
                    <a16:creationId xmlns:a16="http://schemas.microsoft.com/office/drawing/2014/main" id="{6DB30970-DEFC-4319-962E-9D9D29398FD5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80" name="直接连接符 179">
                  <a:extLst>
                    <a:ext uri="{FF2B5EF4-FFF2-40B4-BE49-F238E27FC236}">
                      <a16:creationId xmlns:a16="http://schemas.microsoft.com/office/drawing/2014/main" id="{4E05B6EA-D521-4038-B554-E959264A3801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接连接符 180">
                  <a:extLst>
                    <a:ext uri="{FF2B5EF4-FFF2-40B4-BE49-F238E27FC236}">
                      <a16:creationId xmlns:a16="http://schemas.microsoft.com/office/drawing/2014/main" id="{3DA30FD9-7608-4C85-9B38-345581C15B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7" name="组合 166">
                <a:extLst>
                  <a:ext uri="{FF2B5EF4-FFF2-40B4-BE49-F238E27FC236}">
                    <a16:creationId xmlns:a16="http://schemas.microsoft.com/office/drawing/2014/main" id="{50D4D219-4EE7-40F9-9D3B-521FAD02E53A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78" name="直接连接符 177">
                  <a:extLst>
                    <a:ext uri="{FF2B5EF4-FFF2-40B4-BE49-F238E27FC236}">
                      <a16:creationId xmlns:a16="http://schemas.microsoft.com/office/drawing/2014/main" id="{B9622DDA-395B-4ACB-BBB9-8A83FEE27BA4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直接连接符 178">
                  <a:extLst>
                    <a:ext uri="{FF2B5EF4-FFF2-40B4-BE49-F238E27FC236}">
                      <a16:creationId xmlns:a16="http://schemas.microsoft.com/office/drawing/2014/main" id="{7184F4F5-41F5-41BF-A455-C93FB175D7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2" name="组合 171">
                <a:extLst>
                  <a:ext uri="{FF2B5EF4-FFF2-40B4-BE49-F238E27FC236}">
                    <a16:creationId xmlns:a16="http://schemas.microsoft.com/office/drawing/2014/main" id="{B000871D-E3E4-49EE-9787-DA902E4B8217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76" name="直接连接符 175">
                  <a:extLst>
                    <a:ext uri="{FF2B5EF4-FFF2-40B4-BE49-F238E27FC236}">
                      <a16:creationId xmlns:a16="http://schemas.microsoft.com/office/drawing/2014/main" id="{FCAE4742-95E7-499D-B7FC-19AA0B1AB5E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直接连接符 176">
                  <a:extLst>
                    <a:ext uri="{FF2B5EF4-FFF2-40B4-BE49-F238E27FC236}">
                      <a16:creationId xmlns:a16="http://schemas.microsoft.com/office/drawing/2014/main" id="{972F0F05-EA47-47A7-992A-7012DF9177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3" name="组合 172">
                <a:extLst>
                  <a:ext uri="{FF2B5EF4-FFF2-40B4-BE49-F238E27FC236}">
                    <a16:creationId xmlns:a16="http://schemas.microsoft.com/office/drawing/2014/main" id="{44DB9E55-48EE-486C-98C1-050791E61CC2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74" name="直接连接符 173">
                  <a:extLst>
                    <a:ext uri="{FF2B5EF4-FFF2-40B4-BE49-F238E27FC236}">
                      <a16:creationId xmlns:a16="http://schemas.microsoft.com/office/drawing/2014/main" id="{C9AEC9B1-A4DB-4E5E-AADE-7F6E6252EACB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直接连接符 174">
                  <a:extLst>
                    <a:ext uri="{FF2B5EF4-FFF2-40B4-BE49-F238E27FC236}">
                      <a16:creationId xmlns:a16="http://schemas.microsoft.com/office/drawing/2014/main" id="{5B302ED4-B2E4-43BC-A48A-EB959EB3B0B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5" name="组合 104">
              <a:extLst>
                <a:ext uri="{FF2B5EF4-FFF2-40B4-BE49-F238E27FC236}">
                  <a16:creationId xmlns:a16="http://schemas.microsoft.com/office/drawing/2014/main" id="{593E6069-4415-4BC8-AAD2-EEB7ACDDF9C2}"/>
                </a:ext>
              </a:extLst>
            </p:cNvPr>
            <p:cNvGrpSpPr/>
            <p:nvPr/>
          </p:nvGrpSpPr>
          <p:grpSpPr>
            <a:xfrm>
              <a:off x="474701" y="2264472"/>
              <a:ext cx="1646097" cy="437502"/>
              <a:chOff x="8849274" y="2649640"/>
              <a:chExt cx="591701" cy="871533"/>
            </a:xfrm>
          </p:grpSpPr>
          <p:sp>
            <p:nvSpPr>
              <p:cNvPr id="149" name="矩形 148">
                <a:extLst>
                  <a:ext uri="{FF2B5EF4-FFF2-40B4-BE49-F238E27FC236}">
                    <a16:creationId xmlns:a16="http://schemas.microsoft.com/office/drawing/2014/main" id="{A608ABA4-392B-48E5-BDFA-580C5742E695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佛山政务服务大厅</a:t>
                </a:r>
              </a:p>
            </p:txBody>
          </p:sp>
          <p:grpSp>
            <p:nvGrpSpPr>
              <p:cNvPr id="150" name="组合 149">
                <a:extLst>
                  <a:ext uri="{FF2B5EF4-FFF2-40B4-BE49-F238E27FC236}">
                    <a16:creationId xmlns:a16="http://schemas.microsoft.com/office/drawing/2014/main" id="{B3002669-09AD-441C-9C0F-2D4E3711076F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63" name="直接连接符 162">
                  <a:extLst>
                    <a:ext uri="{FF2B5EF4-FFF2-40B4-BE49-F238E27FC236}">
                      <a16:creationId xmlns:a16="http://schemas.microsoft.com/office/drawing/2014/main" id="{EAA534EA-3521-4F2B-8E8F-40DBB9057D0E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直接连接符 163">
                  <a:extLst>
                    <a:ext uri="{FF2B5EF4-FFF2-40B4-BE49-F238E27FC236}">
                      <a16:creationId xmlns:a16="http://schemas.microsoft.com/office/drawing/2014/main" id="{3244F9CF-6BB1-4A59-B65B-9B7BFA31AF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组合 153">
                <a:extLst>
                  <a:ext uri="{FF2B5EF4-FFF2-40B4-BE49-F238E27FC236}">
                    <a16:creationId xmlns:a16="http://schemas.microsoft.com/office/drawing/2014/main" id="{000EAB5A-361C-4C44-87D6-0776AC633418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61" name="直接连接符 160">
                  <a:extLst>
                    <a:ext uri="{FF2B5EF4-FFF2-40B4-BE49-F238E27FC236}">
                      <a16:creationId xmlns:a16="http://schemas.microsoft.com/office/drawing/2014/main" id="{6A473D5B-7919-403B-B1AB-BE2582101539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2" name="直接连接符 161">
                  <a:extLst>
                    <a:ext uri="{FF2B5EF4-FFF2-40B4-BE49-F238E27FC236}">
                      <a16:creationId xmlns:a16="http://schemas.microsoft.com/office/drawing/2014/main" id="{934EE5B1-84C1-4805-9116-7EF4CB793E0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2507C600-9147-4901-9C4E-327F018E2E46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59" name="直接连接符 158">
                  <a:extLst>
                    <a:ext uri="{FF2B5EF4-FFF2-40B4-BE49-F238E27FC236}">
                      <a16:creationId xmlns:a16="http://schemas.microsoft.com/office/drawing/2014/main" id="{F2594787-3DEA-4794-8223-393864894A8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直接连接符 159">
                  <a:extLst>
                    <a:ext uri="{FF2B5EF4-FFF2-40B4-BE49-F238E27FC236}">
                      <a16:creationId xmlns:a16="http://schemas.microsoft.com/office/drawing/2014/main" id="{B3AB42A4-3C7C-491F-BF85-54ACA66879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7E1031FB-D442-43CC-A567-69A33B41EA52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57" name="直接连接符 156">
                  <a:extLst>
                    <a:ext uri="{FF2B5EF4-FFF2-40B4-BE49-F238E27FC236}">
                      <a16:creationId xmlns:a16="http://schemas.microsoft.com/office/drawing/2014/main" id="{2851843A-0C63-40AA-9556-34E3783D6415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直接连接符 157">
                  <a:extLst>
                    <a:ext uri="{FF2B5EF4-FFF2-40B4-BE49-F238E27FC236}">
                      <a16:creationId xmlns:a16="http://schemas.microsoft.com/office/drawing/2014/main" id="{C72E8FA1-6754-4112-9E57-D3E5E5B84F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5207216C-28CD-40C7-A8BB-16F9139ADA80}"/>
                </a:ext>
              </a:extLst>
            </p:cNvPr>
            <p:cNvGrpSpPr/>
            <p:nvPr/>
          </p:nvGrpSpPr>
          <p:grpSpPr>
            <a:xfrm>
              <a:off x="467237" y="4519587"/>
              <a:ext cx="1646097" cy="437502"/>
              <a:chOff x="8849274" y="2649640"/>
              <a:chExt cx="591701" cy="871533"/>
            </a:xfrm>
          </p:grpSpPr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D579647A-0B9E-4373-8E95-6C184ED5B467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粤省事、粤商通、佛山通</a:t>
                </a:r>
              </a:p>
            </p:txBody>
          </p:sp>
          <p:grpSp>
            <p:nvGrpSpPr>
              <p:cNvPr id="137" name="组合 136">
                <a:extLst>
                  <a:ext uri="{FF2B5EF4-FFF2-40B4-BE49-F238E27FC236}">
                    <a16:creationId xmlns:a16="http://schemas.microsoft.com/office/drawing/2014/main" id="{CCCF92B2-4D81-4BCC-BE10-0D46F3B0C925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47" name="直接连接符 146">
                  <a:extLst>
                    <a:ext uri="{FF2B5EF4-FFF2-40B4-BE49-F238E27FC236}">
                      <a16:creationId xmlns:a16="http://schemas.microsoft.com/office/drawing/2014/main" id="{4256DDC2-2A07-4EEC-9A49-0B55ED947FC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直接连接符 147">
                  <a:extLst>
                    <a:ext uri="{FF2B5EF4-FFF2-40B4-BE49-F238E27FC236}">
                      <a16:creationId xmlns:a16="http://schemas.microsoft.com/office/drawing/2014/main" id="{6DD40EC3-F697-466F-AC80-910D3B0359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8" name="组合 137">
                <a:extLst>
                  <a:ext uri="{FF2B5EF4-FFF2-40B4-BE49-F238E27FC236}">
                    <a16:creationId xmlns:a16="http://schemas.microsoft.com/office/drawing/2014/main" id="{25873813-3F23-431A-980F-86AD6D0A8487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45" name="直接连接符 144">
                  <a:extLst>
                    <a:ext uri="{FF2B5EF4-FFF2-40B4-BE49-F238E27FC236}">
                      <a16:creationId xmlns:a16="http://schemas.microsoft.com/office/drawing/2014/main" id="{99CA8117-8851-4244-B1BB-FDEC2BB3C830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直接连接符 145">
                  <a:extLst>
                    <a:ext uri="{FF2B5EF4-FFF2-40B4-BE49-F238E27FC236}">
                      <a16:creationId xmlns:a16="http://schemas.microsoft.com/office/drawing/2014/main" id="{E0A3792B-B4E9-476C-BE39-D5421AB692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E7CB7BDF-3706-43C0-9683-3A217053295D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43" name="直接连接符 142">
                  <a:extLst>
                    <a:ext uri="{FF2B5EF4-FFF2-40B4-BE49-F238E27FC236}">
                      <a16:creationId xmlns:a16="http://schemas.microsoft.com/office/drawing/2014/main" id="{F14FF0DA-0455-4A64-B795-5CE334C2C80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直接连接符 143">
                  <a:extLst>
                    <a:ext uri="{FF2B5EF4-FFF2-40B4-BE49-F238E27FC236}">
                      <a16:creationId xmlns:a16="http://schemas.microsoft.com/office/drawing/2014/main" id="{08342E47-2FFE-4356-A047-9DAFFED1F4C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0" name="组合 139">
                <a:extLst>
                  <a:ext uri="{FF2B5EF4-FFF2-40B4-BE49-F238E27FC236}">
                    <a16:creationId xmlns:a16="http://schemas.microsoft.com/office/drawing/2014/main" id="{B0DE76D9-CCA0-4C37-A7A4-C9703F48D7C7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41" name="直接连接符 140">
                  <a:extLst>
                    <a:ext uri="{FF2B5EF4-FFF2-40B4-BE49-F238E27FC236}">
                      <a16:creationId xmlns:a16="http://schemas.microsoft.com/office/drawing/2014/main" id="{641DF9F1-EAE9-498D-BD99-CAC8CE66284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直接连接符 141">
                  <a:extLst>
                    <a:ext uri="{FF2B5EF4-FFF2-40B4-BE49-F238E27FC236}">
                      <a16:creationId xmlns:a16="http://schemas.microsoft.com/office/drawing/2014/main" id="{D7896784-A790-4175-AAF2-1DA78E69FF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7" name="组合 106">
              <a:extLst>
                <a:ext uri="{FF2B5EF4-FFF2-40B4-BE49-F238E27FC236}">
                  <a16:creationId xmlns:a16="http://schemas.microsoft.com/office/drawing/2014/main" id="{E2CB5D23-B3AE-4AA2-8E9F-685BFE0D55B5}"/>
                </a:ext>
              </a:extLst>
            </p:cNvPr>
            <p:cNvGrpSpPr/>
            <p:nvPr/>
          </p:nvGrpSpPr>
          <p:grpSpPr>
            <a:xfrm>
              <a:off x="0" y="5463702"/>
              <a:ext cx="1646097" cy="437502"/>
              <a:chOff x="8849274" y="2649640"/>
              <a:chExt cx="591701" cy="871533"/>
            </a:xfrm>
          </p:grpSpPr>
          <p:sp>
            <p:nvSpPr>
              <p:cNvPr id="123" name="矩形 122">
                <a:extLst>
                  <a:ext uri="{FF2B5EF4-FFF2-40B4-BE49-F238E27FC236}">
                    <a16:creationId xmlns:a16="http://schemas.microsoft.com/office/drawing/2014/main" id="{CE7C8418-3DEA-42F4-BF58-42B599408A2E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803D1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自助终端</a:t>
                </a:r>
              </a:p>
            </p:txBody>
          </p:sp>
          <p:grpSp>
            <p:nvGrpSpPr>
              <p:cNvPr id="124" name="组合 123">
                <a:extLst>
                  <a:ext uri="{FF2B5EF4-FFF2-40B4-BE49-F238E27FC236}">
                    <a16:creationId xmlns:a16="http://schemas.microsoft.com/office/drawing/2014/main" id="{E5923D3A-9061-4B34-A0C1-C43333DA8374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34" name="直接连接符 133">
                  <a:extLst>
                    <a:ext uri="{FF2B5EF4-FFF2-40B4-BE49-F238E27FC236}">
                      <a16:creationId xmlns:a16="http://schemas.microsoft.com/office/drawing/2014/main" id="{F20B197F-1DDB-49B1-B9B7-CDB7FCD0ECD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直接连接符 134">
                  <a:extLst>
                    <a:ext uri="{FF2B5EF4-FFF2-40B4-BE49-F238E27FC236}">
                      <a16:creationId xmlns:a16="http://schemas.microsoft.com/office/drawing/2014/main" id="{B7A0EAB4-FCE9-4093-BC68-DF9E0927CDC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组合 124">
                <a:extLst>
                  <a:ext uri="{FF2B5EF4-FFF2-40B4-BE49-F238E27FC236}">
                    <a16:creationId xmlns:a16="http://schemas.microsoft.com/office/drawing/2014/main" id="{DC8EC379-2722-4099-87C4-EB30878372C9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32" name="直接连接符 131">
                  <a:extLst>
                    <a:ext uri="{FF2B5EF4-FFF2-40B4-BE49-F238E27FC236}">
                      <a16:creationId xmlns:a16="http://schemas.microsoft.com/office/drawing/2014/main" id="{64D8F9F3-99A5-4326-A7AE-146B19460CF5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直接连接符 132">
                  <a:extLst>
                    <a:ext uri="{FF2B5EF4-FFF2-40B4-BE49-F238E27FC236}">
                      <a16:creationId xmlns:a16="http://schemas.microsoft.com/office/drawing/2014/main" id="{272EA1D8-60F5-4B80-A025-EA99017CD08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组合 125">
                <a:extLst>
                  <a:ext uri="{FF2B5EF4-FFF2-40B4-BE49-F238E27FC236}">
                    <a16:creationId xmlns:a16="http://schemas.microsoft.com/office/drawing/2014/main" id="{555CE375-7D01-457F-B451-AC5704B66402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30" name="直接连接符 129">
                  <a:extLst>
                    <a:ext uri="{FF2B5EF4-FFF2-40B4-BE49-F238E27FC236}">
                      <a16:creationId xmlns:a16="http://schemas.microsoft.com/office/drawing/2014/main" id="{CF42E910-68FF-4594-A7AE-2B898AA92DF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直接连接符 130">
                  <a:extLst>
                    <a:ext uri="{FF2B5EF4-FFF2-40B4-BE49-F238E27FC236}">
                      <a16:creationId xmlns:a16="http://schemas.microsoft.com/office/drawing/2014/main" id="{FF161AC3-48B7-4554-919A-26CF4B7148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7" name="组合 126">
                <a:extLst>
                  <a:ext uri="{FF2B5EF4-FFF2-40B4-BE49-F238E27FC236}">
                    <a16:creationId xmlns:a16="http://schemas.microsoft.com/office/drawing/2014/main" id="{FD4E06FA-0AC1-420D-A301-0C70E0C6D49A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28" name="直接连接符 127">
                  <a:extLst>
                    <a:ext uri="{FF2B5EF4-FFF2-40B4-BE49-F238E27FC236}">
                      <a16:creationId xmlns:a16="http://schemas.microsoft.com/office/drawing/2014/main" id="{70D34460-E0A1-44C0-8CF3-D0FD37A04CA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直接连接符 128">
                  <a:extLst>
                    <a:ext uri="{FF2B5EF4-FFF2-40B4-BE49-F238E27FC236}">
                      <a16:creationId xmlns:a16="http://schemas.microsoft.com/office/drawing/2014/main" id="{C67AE79E-CEEC-49C9-AEFC-84447F2C2A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8" name="组合 107">
              <a:extLst>
                <a:ext uri="{FF2B5EF4-FFF2-40B4-BE49-F238E27FC236}">
                  <a16:creationId xmlns:a16="http://schemas.microsoft.com/office/drawing/2014/main" id="{CA35C556-AD73-471A-95EF-F4F36664481E}"/>
                </a:ext>
              </a:extLst>
            </p:cNvPr>
            <p:cNvGrpSpPr/>
            <p:nvPr/>
          </p:nvGrpSpPr>
          <p:grpSpPr>
            <a:xfrm>
              <a:off x="757842" y="3398442"/>
              <a:ext cx="1646103" cy="437502"/>
              <a:chOff x="8849274" y="2649640"/>
              <a:chExt cx="591703" cy="871533"/>
            </a:xfrm>
          </p:grpSpPr>
          <p:sp>
            <p:nvSpPr>
              <p:cNvPr id="110" name="矩形 109">
                <a:extLst>
                  <a:ext uri="{FF2B5EF4-FFF2-40B4-BE49-F238E27FC236}">
                    <a16:creationId xmlns:a16="http://schemas.microsoft.com/office/drawing/2014/main" id="{C3EA5EF3-7CF1-4E09-91D7-AA3B58C8958F}"/>
                  </a:ext>
                </a:extLst>
              </p:cNvPr>
              <p:cNvSpPr/>
              <p:nvPr/>
            </p:nvSpPr>
            <p:spPr>
              <a:xfrm>
                <a:off x="8853505" y="26637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158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广东政务服务网佛山分厅</a:t>
                </a:r>
              </a:p>
            </p:txBody>
          </p:sp>
          <p:grpSp>
            <p:nvGrpSpPr>
              <p:cNvPr id="111" name="组合 110">
                <a:extLst>
                  <a:ext uri="{FF2B5EF4-FFF2-40B4-BE49-F238E27FC236}">
                    <a16:creationId xmlns:a16="http://schemas.microsoft.com/office/drawing/2014/main" id="{09EBF3EC-D515-4783-B235-10E665A8E886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21" name="直接连接符 120">
                  <a:extLst>
                    <a:ext uri="{FF2B5EF4-FFF2-40B4-BE49-F238E27FC236}">
                      <a16:creationId xmlns:a16="http://schemas.microsoft.com/office/drawing/2014/main" id="{D49E2ED9-72B1-4D0E-85D6-77A69ED0C23F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接连接符 121">
                  <a:extLst>
                    <a:ext uri="{FF2B5EF4-FFF2-40B4-BE49-F238E27FC236}">
                      <a16:creationId xmlns:a16="http://schemas.microsoft.com/office/drawing/2014/main" id="{0B965B0B-0B9B-4B5F-935A-B1152C40B9C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" name="组合 111">
                <a:extLst>
                  <a:ext uri="{FF2B5EF4-FFF2-40B4-BE49-F238E27FC236}">
                    <a16:creationId xmlns:a16="http://schemas.microsoft.com/office/drawing/2014/main" id="{E8B800ED-EF47-47FA-BEDB-D74E83D39F2F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19" name="直接连接符 118">
                  <a:extLst>
                    <a:ext uri="{FF2B5EF4-FFF2-40B4-BE49-F238E27FC236}">
                      <a16:creationId xmlns:a16="http://schemas.microsoft.com/office/drawing/2014/main" id="{B554D4F2-E74A-416C-A025-6DF914867FAB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119">
                  <a:extLst>
                    <a:ext uri="{FF2B5EF4-FFF2-40B4-BE49-F238E27FC236}">
                      <a16:creationId xmlns:a16="http://schemas.microsoft.com/office/drawing/2014/main" id="{90E0FCCB-ABD6-48CA-AE1E-D2A8C272A4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组合 112">
                <a:extLst>
                  <a:ext uri="{FF2B5EF4-FFF2-40B4-BE49-F238E27FC236}">
                    <a16:creationId xmlns:a16="http://schemas.microsoft.com/office/drawing/2014/main" id="{A7E85176-483A-447B-A88F-E5E3B2DD41D5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17" name="直接连接符 116">
                  <a:extLst>
                    <a:ext uri="{FF2B5EF4-FFF2-40B4-BE49-F238E27FC236}">
                      <a16:creationId xmlns:a16="http://schemas.microsoft.com/office/drawing/2014/main" id="{3D9803FE-76EA-4FD4-94C9-C58FB1EC11B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117">
                  <a:extLst>
                    <a:ext uri="{FF2B5EF4-FFF2-40B4-BE49-F238E27FC236}">
                      <a16:creationId xmlns:a16="http://schemas.microsoft.com/office/drawing/2014/main" id="{37754A91-E09F-4C67-8508-CDCC24E94B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4" name="组合 113">
                <a:extLst>
                  <a:ext uri="{FF2B5EF4-FFF2-40B4-BE49-F238E27FC236}">
                    <a16:creationId xmlns:a16="http://schemas.microsoft.com/office/drawing/2014/main" id="{852AA112-6EE0-42FA-8B4E-FF2464F5C83F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15" name="直接连接符 114">
                  <a:extLst>
                    <a:ext uri="{FF2B5EF4-FFF2-40B4-BE49-F238E27FC236}">
                      <a16:creationId xmlns:a16="http://schemas.microsoft.com/office/drawing/2014/main" id="{522B7481-2FD1-4374-8591-7381B2291720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115">
                  <a:extLst>
                    <a:ext uri="{FF2B5EF4-FFF2-40B4-BE49-F238E27FC236}">
                      <a16:creationId xmlns:a16="http://schemas.microsoft.com/office/drawing/2014/main" id="{54509892-0498-41A7-92DE-A4CBB14993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09" name="新月形 108">
              <a:extLst>
                <a:ext uri="{FF2B5EF4-FFF2-40B4-BE49-F238E27FC236}">
                  <a16:creationId xmlns:a16="http://schemas.microsoft.com/office/drawing/2014/main" id="{A4C31B77-EED0-4C4F-B5F2-A669AD71D814}"/>
                </a:ext>
              </a:extLst>
            </p:cNvPr>
            <p:cNvSpPr/>
            <p:nvPr/>
          </p:nvSpPr>
          <p:spPr>
            <a:xfrm rot="10800000">
              <a:off x="-56433" y="2168656"/>
              <a:ext cx="647906" cy="2776141"/>
            </a:xfrm>
            <a:prstGeom prst="moon">
              <a:avLst>
                <a:gd name="adj" fmla="val 9419"/>
              </a:avLst>
            </a:prstGeom>
            <a:gradFill flip="none" rotWithShape="1">
              <a:gsLst>
                <a:gs pos="0">
                  <a:schemeClr val="bg1">
                    <a:lumMod val="65000"/>
                    <a:alpha val="50000"/>
                  </a:schemeClr>
                </a:gs>
                <a:gs pos="15000">
                  <a:srgbClr val="BFBFBF">
                    <a:alpha val="50000"/>
                  </a:srgbClr>
                </a:gs>
                <a:gs pos="34000">
                  <a:schemeClr val="bg1">
                    <a:alpha val="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0000" tIns="0" rIns="30000" bIns="0" rtlCol="0" anchor="ctr"/>
            <a:lstStyle/>
            <a:p>
              <a:pPr algn="ctr"/>
              <a:endParaRPr lang="zh-CN" altLang="en-US" sz="417" dirty="0"/>
            </a:p>
          </p:txBody>
        </p:sp>
      </p:grpSp>
      <p:pic>
        <p:nvPicPr>
          <p:cNvPr id="182" name="图片 181" descr="地图&#10;&#10;描述已自动生成">
            <a:extLst>
              <a:ext uri="{FF2B5EF4-FFF2-40B4-BE49-F238E27FC236}">
                <a16:creationId xmlns:a16="http://schemas.microsoft.com/office/drawing/2014/main" id="{3839FD38-96D1-4A60-9BF6-5FE59BF6EF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69361" y="1234108"/>
            <a:ext cx="8704589" cy="4412090"/>
          </a:xfrm>
          <a:prstGeom prst="rect">
            <a:avLst/>
          </a:prstGeom>
          <a:ln w="12700">
            <a:solidFill>
              <a:schemeClr val="accent4">
                <a:lumMod val="40000"/>
                <a:lumOff val="60000"/>
              </a:schemeClr>
            </a:solidFill>
          </a:ln>
        </p:spPr>
      </p:pic>
      <p:sp>
        <p:nvSpPr>
          <p:cNvPr id="183" name="矩形 182">
            <a:extLst>
              <a:ext uri="{FF2B5EF4-FFF2-40B4-BE49-F238E27FC236}">
                <a16:creationId xmlns:a16="http://schemas.microsoft.com/office/drawing/2014/main" id="{EC41ABE5-3163-497D-872B-FFBECB6B45AE}"/>
              </a:ext>
            </a:extLst>
          </p:cNvPr>
          <p:cNvSpPr/>
          <p:nvPr/>
        </p:nvSpPr>
        <p:spPr>
          <a:xfrm>
            <a:off x="7545989" y="766088"/>
            <a:ext cx="7681090" cy="35142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2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地图：分类别展示各类自助终端位置分布，点击不同类别联动展示</a:t>
            </a:r>
            <a:r>
              <a:rPr lang="en-US" altLang="zh-CN" sz="12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【</a:t>
            </a:r>
            <a:r>
              <a:rPr lang="zh-CN" altLang="en-US" sz="12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不同类型用不同点位表示</a:t>
            </a:r>
            <a:r>
              <a:rPr lang="en-US" altLang="zh-CN" sz="12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】</a:t>
            </a:r>
          </a:p>
        </p:txBody>
      </p:sp>
      <p:sp>
        <p:nvSpPr>
          <p:cNvPr id="291" name="矩形 290">
            <a:extLst>
              <a:ext uri="{FF2B5EF4-FFF2-40B4-BE49-F238E27FC236}">
                <a16:creationId xmlns:a16="http://schemas.microsoft.com/office/drawing/2014/main" id="{5F761D38-EE3D-4D97-9A67-A4F3372252DC}"/>
              </a:ext>
            </a:extLst>
          </p:cNvPr>
          <p:cNvSpPr/>
          <p:nvPr/>
        </p:nvSpPr>
        <p:spPr>
          <a:xfrm>
            <a:off x="2363666" y="990832"/>
            <a:ext cx="4794410" cy="4580797"/>
          </a:xfrm>
          <a:prstGeom prst="rect">
            <a:avLst/>
          </a:prstGeom>
          <a:noFill/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75" dirty="0">
              <a:latin typeface="+mn-ea"/>
            </a:endParaRPr>
          </a:p>
        </p:txBody>
      </p:sp>
      <p:grpSp>
        <p:nvGrpSpPr>
          <p:cNvPr id="292" name="组合 291">
            <a:extLst>
              <a:ext uri="{FF2B5EF4-FFF2-40B4-BE49-F238E27FC236}">
                <a16:creationId xmlns:a16="http://schemas.microsoft.com/office/drawing/2014/main" id="{90A98A75-E5B4-46D2-9CA0-E28E7C0F5AC2}"/>
              </a:ext>
            </a:extLst>
          </p:cNvPr>
          <p:cNvGrpSpPr/>
          <p:nvPr/>
        </p:nvGrpSpPr>
        <p:grpSpPr>
          <a:xfrm>
            <a:off x="2306765" y="945030"/>
            <a:ext cx="555243" cy="496139"/>
            <a:chOff x="1141" y="948592"/>
            <a:chExt cx="572982" cy="368817"/>
          </a:xfrm>
        </p:grpSpPr>
        <p:sp>
          <p:nvSpPr>
            <p:cNvPr id="298" name="矩形: 剪去左右顶角 297">
              <a:extLst>
                <a:ext uri="{FF2B5EF4-FFF2-40B4-BE49-F238E27FC236}">
                  <a16:creationId xmlns:a16="http://schemas.microsoft.com/office/drawing/2014/main" id="{E4FAFCBE-2115-48EB-8FDE-5DE29CFA7696}"/>
                </a:ext>
              </a:extLst>
            </p:cNvPr>
            <p:cNvSpPr/>
            <p:nvPr/>
          </p:nvSpPr>
          <p:spPr>
            <a:xfrm flipV="1">
              <a:off x="28863" y="969626"/>
              <a:ext cx="545260" cy="45719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99" name="矩形: 剪去左右顶角 298">
              <a:extLst>
                <a:ext uri="{FF2B5EF4-FFF2-40B4-BE49-F238E27FC236}">
                  <a16:creationId xmlns:a16="http://schemas.microsoft.com/office/drawing/2014/main" id="{B2876598-59E6-453B-B6E0-B8871B9C8C62}"/>
                </a:ext>
              </a:extLst>
            </p:cNvPr>
            <p:cNvSpPr/>
            <p:nvPr/>
          </p:nvSpPr>
          <p:spPr>
            <a:xfrm>
              <a:off x="152098" y="948592"/>
              <a:ext cx="242058" cy="56960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softEdge rad="12700"/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300" name="矩形: 剪去左右顶角 299">
              <a:extLst>
                <a:ext uri="{FF2B5EF4-FFF2-40B4-BE49-F238E27FC236}">
                  <a16:creationId xmlns:a16="http://schemas.microsoft.com/office/drawing/2014/main" id="{4E109207-96BC-4FCE-A40C-BF2357B8650B}"/>
                </a:ext>
              </a:extLst>
            </p:cNvPr>
            <p:cNvSpPr/>
            <p:nvPr/>
          </p:nvSpPr>
          <p:spPr>
            <a:xfrm rot="16200000" flipV="1">
              <a:off x="-54331" y="1052580"/>
              <a:ext cx="156663" cy="45719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301" name="矩形: 剪去左右顶角 300">
              <a:extLst>
                <a:ext uri="{FF2B5EF4-FFF2-40B4-BE49-F238E27FC236}">
                  <a16:creationId xmlns:a16="http://schemas.microsoft.com/office/drawing/2014/main" id="{68B1216E-F86E-4F9F-8D48-6CDCF18B2EF2}"/>
                </a:ext>
              </a:extLst>
            </p:cNvPr>
            <p:cNvSpPr/>
            <p:nvPr/>
          </p:nvSpPr>
          <p:spPr>
            <a:xfrm rot="16200000" flipV="1">
              <a:off x="-17779" y="1216218"/>
              <a:ext cx="156663" cy="45719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293" name="组合 292">
            <a:extLst>
              <a:ext uri="{FF2B5EF4-FFF2-40B4-BE49-F238E27FC236}">
                <a16:creationId xmlns:a16="http://schemas.microsoft.com/office/drawing/2014/main" id="{5BD2BA22-10C2-4F12-A7A8-D1501CBFE9A1}"/>
              </a:ext>
            </a:extLst>
          </p:cNvPr>
          <p:cNvGrpSpPr/>
          <p:nvPr/>
        </p:nvGrpSpPr>
        <p:grpSpPr>
          <a:xfrm>
            <a:off x="2338531" y="5381667"/>
            <a:ext cx="181220" cy="251464"/>
            <a:chOff x="33922" y="3854582"/>
            <a:chExt cx="187010" cy="186931"/>
          </a:xfrm>
        </p:grpSpPr>
        <p:sp>
          <p:nvSpPr>
            <p:cNvPr id="296" name="矩形: 剪去左右顶角 295">
              <a:extLst>
                <a:ext uri="{FF2B5EF4-FFF2-40B4-BE49-F238E27FC236}">
                  <a16:creationId xmlns:a16="http://schemas.microsoft.com/office/drawing/2014/main" id="{42B66A2B-8914-48D2-ACF1-19C21224C092}"/>
                </a:ext>
              </a:extLst>
            </p:cNvPr>
            <p:cNvSpPr/>
            <p:nvPr/>
          </p:nvSpPr>
          <p:spPr>
            <a:xfrm rot="16200000" flipV="1">
              <a:off x="-21550" y="3910054"/>
              <a:ext cx="156663" cy="45719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97" name="矩形: 剪去左右顶角 296">
              <a:extLst>
                <a:ext uri="{FF2B5EF4-FFF2-40B4-BE49-F238E27FC236}">
                  <a16:creationId xmlns:a16="http://schemas.microsoft.com/office/drawing/2014/main" id="{42669C5F-F0FF-42C1-A37B-93A57284AF84}"/>
                </a:ext>
              </a:extLst>
            </p:cNvPr>
            <p:cNvSpPr/>
            <p:nvPr/>
          </p:nvSpPr>
          <p:spPr>
            <a:xfrm flipV="1">
              <a:off x="64269" y="3995794"/>
              <a:ext cx="156663" cy="45719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294" name="直角三角形 293">
            <a:extLst>
              <a:ext uri="{FF2B5EF4-FFF2-40B4-BE49-F238E27FC236}">
                <a16:creationId xmlns:a16="http://schemas.microsoft.com/office/drawing/2014/main" id="{BA31C274-17E6-4CC5-B37C-B31DD6298B1A}"/>
              </a:ext>
            </a:extLst>
          </p:cNvPr>
          <p:cNvSpPr/>
          <p:nvPr/>
        </p:nvSpPr>
        <p:spPr>
          <a:xfrm rot="10800000">
            <a:off x="7113341" y="998860"/>
            <a:ext cx="76962" cy="107570"/>
          </a:xfrm>
          <a:prstGeom prst="rtTriangle">
            <a:avLst/>
          </a:prstGeom>
          <a:solidFill>
            <a:srgbClr val="02CCC5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75">
              <a:latin typeface="+mn-ea"/>
            </a:endParaRPr>
          </a:p>
        </p:txBody>
      </p:sp>
      <p:sp>
        <p:nvSpPr>
          <p:cNvPr id="295" name="直角三角形 294">
            <a:extLst>
              <a:ext uri="{FF2B5EF4-FFF2-40B4-BE49-F238E27FC236}">
                <a16:creationId xmlns:a16="http://schemas.microsoft.com/office/drawing/2014/main" id="{696FF9BA-9E07-4DA3-A42F-28CE429559FE}"/>
              </a:ext>
            </a:extLst>
          </p:cNvPr>
          <p:cNvSpPr/>
          <p:nvPr/>
        </p:nvSpPr>
        <p:spPr>
          <a:xfrm rot="16200000">
            <a:off x="7098139" y="5500249"/>
            <a:ext cx="106839" cy="77488"/>
          </a:xfrm>
          <a:prstGeom prst="rtTriangle">
            <a:avLst/>
          </a:prstGeom>
          <a:solidFill>
            <a:srgbClr val="02CCC5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75">
              <a:latin typeface="+mn-ea"/>
            </a:endParaRPr>
          </a:p>
        </p:txBody>
      </p:sp>
      <p:graphicFrame>
        <p:nvGraphicFramePr>
          <p:cNvPr id="285" name="图表 284">
            <a:extLst>
              <a:ext uri="{FF2B5EF4-FFF2-40B4-BE49-F238E27FC236}">
                <a16:creationId xmlns:a16="http://schemas.microsoft.com/office/drawing/2014/main" id="{C7558144-1A63-4100-BBC9-861DF20EB3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2651669"/>
              </p:ext>
            </p:extLst>
          </p:nvPr>
        </p:nvGraphicFramePr>
        <p:xfrm>
          <a:off x="4647583" y="3430804"/>
          <a:ext cx="2815692" cy="215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87" name="矩形 286">
            <a:extLst>
              <a:ext uri="{FF2B5EF4-FFF2-40B4-BE49-F238E27FC236}">
                <a16:creationId xmlns:a16="http://schemas.microsoft.com/office/drawing/2014/main" id="{D5293AFA-B8F1-4C64-8DDC-C436D8A8CD74}"/>
              </a:ext>
            </a:extLst>
          </p:cNvPr>
          <p:cNvSpPr/>
          <p:nvPr/>
        </p:nvSpPr>
        <p:spPr>
          <a:xfrm>
            <a:off x="3018158" y="3123010"/>
            <a:ext cx="1534053" cy="37872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便民服务  </a:t>
            </a:r>
            <a:r>
              <a:rPr lang="en-US" altLang="zh-CN" sz="10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TOP10</a:t>
            </a:r>
          </a:p>
        </p:txBody>
      </p:sp>
      <p:sp>
        <p:nvSpPr>
          <p:cNvPr id="288" name="矩形 287">
            <a:extLst>
              <a:ext uri="{FF2B5EF4-FFF2-40B4-BE49-F238E27FC236}">
                <a16:creationId xmlns:a16="http://schemas.microsoft.com/office/drawing/2014/main" id="{E44E3641-1A64-4817-A5AF-FD3E618D5D6D}"/>
              </a:ext>
            </a:extLst>
          </p:cNvPr>
          <p:cNvSpPr/>
          <p:nvPr/>
        </p:nvSpPr>
        <p:spPr>
          <a:xfrm>
            <a:off x="5160100" y="3136998"/>
            <a:ext cx="1736804" cy="37872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银行自助</a:t>
            </a:r>
            <a:r>
              <a:rPr lang="zh-CN" altLang="en-US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机访问 </a:t>
            </a:r>
            <a:r>
              <a:rPr lang="en-US" altLang="zh-CN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TOP10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aphicFrame>
        <p:nvGraphicFramePr>
          <p:cNvPr id="289" name="图表 288">
            <a:extLst>
              <a:ext uri="{FF2B5EF4-FFF2-40B4-BE49-F238E27FC236}">
                <a16:creationId xmlns:a16="http://schemas.microsoft.com/office/drawing/2014/main" id="{AC2062F9-5347-4CA4-B507-907B4F8034E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10502180"/>
              </p:ext>
            </p:extLst>
          </p:nvPr>
        </p:nvGraphicFramePr>
        <p:xfrm>
          <a:off x="2507277" y="3430804"/>
          <a:ext cx="2526871" cy="215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02" name="矩形 301">
            <a:extLst>
              <a:ext uri="{FF2B5EF4-FFF2-40B4-BE49-F238E27FC236}">
                <a16:creationId xmlns:a16="http://schemas.microsoft.com/office/drawing/2014/main" id="{2720A767-5FA6-4A68-8D3D-CC5ED1AE3358}"/>
              </a:ext>
            </a:extLst>
          </p:cNvPr>
          <p:cNvSpPr/>
          <p:nvPr/>
        </p:nvSpPr>
        <p:spPr>
          <a:xfrm>
            <a:off x="2459191" y="998107"/>
            <a:ext cx="3495013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67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自助终端服务情况</a:t>
            </a:r>
            <a:r>
              <a:rPr lang="en-US" altLang="zh-CN" sz="1167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—</a:t>
            </a:r>
            <a:r>
              <a:rPr lang="zh-CN" altLang="en-US" sz="1167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业务量</a:t>
            </a:r>
          </a:p>
        </p:txBody>
      </p:sp>
      <p:sp>
        <p:nvSpPr>
          <p:cNvPr id="2" name="箭头: 右 1">
            <a:extLst>
              <a:ext uri="{FF2B5EF4-FFF2-40B4-BE49-F238E27FC236}">
                <a16:creationId xmlns:a16="http://schemas.microsoft.com/office/drawing/2014/main" id="{B65A3397-4A74-466B-92F5-BFAAD4354680}"/>
              </a:ext>
            </a:extLst>
          </p:cNvPr>
          <p:cNvSpPr/>
          <p:nvPr/>
        </p:nvSpPr>
        <p:spPr>
          <a:xfrm>
            <a:off x="9303236" y="1346715"/>
            <a:ext cx="418126" cy="35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51" name="图表 150">
            <a:extLst>
              <a:ext uri="{FF2B5EF4-FFF2-40B4-BE49-F238E27FC236}">
                <a16:creationId xmlns:a16="http://schemas.microsoft.com/office/drawing/2014/main" id="{76D24ACC-7406-4C8E-AC2C-AFE0E4BAAE8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45892831"/>
              </p:ext>
            </p:extLst>
          </p:nvPr>
        </p:nvGraphicFramePr>
        <p:xfrm>
          <a:off x="2651867" y="2002692"/>
          <a:ext cx="4326573" cy="105704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7" name="组合 6">
            <a:extLst>
              <a:ext uri="{FF2B5EF4-FFF2-40B4-BE49-F238E27FC236}">
                <a16:creationId xmlns:a16="http://schemas.microsoft.com/office/drawing/2014/main" id="{0E0F3EB9-E0E1-4BC3-A52E-5F8D498F78A3}"/>
              </a:ext>
            </a:extLst>
          </p:cNvPr>
          <p:cNvGrpSpPr/>
          <p:nvPr/>
        </p:nvGrpSpPr>
        <p:grpSpPr>
          <a:xfrm>
            <a:off x="7563185" y="1293866"/>
            <a:ext cx="2055895" cy="3763896"/>
            <a:chOff x="7550372" y="1855738"/>
            <a:chExt cx="2055895" cy="3950879"/>
          </a:xfrm>
        </p:grpSpPr>
        <p:sp>
          <p:nvSpPr>
            <p:cNvPr id="286" name="矩形 285">
              <a:extLst>
                <a:ext uri="{FF2B5EF4-FFF2-40B4-BE49-F238E27FC236}">
                  <a16:creationId xmlns:a16="http://schemas.microsoft.com/office/drawing/2014/main" id="{983436DC-A5D5-4D63-BF2D-5D621EA02059}"/>
                </a:ext>
              </a:extLst>
            </p:cNvPr>
            <p:cNvSpPr/>
            <p:nvPr/>
          </p:nvSpPr>
          <p:spPr>
            <a:xfrm>
              <a:off x="7553588" y="1855738"/>
              <a:ext cx="1934360" cy="70981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市民之窗自助机台数     </a:t>
              </a: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【</a:t>
              </a: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数字</a:t>
              </a: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】</a:t>
              </a:r>
            </a:p>
          </p:txBody>
        </p:sp>
        <p:sp>
          <p:nvSpPr>
            <p:cNvPr id="303" name="矩形 302">
              <a:extLst>
                <a:ext uri="{FF2B5EF4-FFF2-40B4-BE49-F238E27FC236}">
                  <a16:creationId xmlns:a16="http://schemas.microsoft.com/office/drawing/2014/main" id="{E024D35D-94FC-4990-AD86-F24789E2DE7E}"/>
                </a:ext>
              </a:extLst>
            </p:cNvPr>
            <p:cNvSpPr/>
            <p:nvPr/>
          </p:nvSpPr>
          <p:spPr>
            <a:xfrm>
              <a:off x="7578467" y="3087604"/>
              <a:ext cx="1653006" cy="70981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税务自助机台数       </a:t>
              </a: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【</a:t>
              </a: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数字</a:t>
              </a: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】</a:t>
              </a:r>
            </a:p>
          </p:txBody>
        </p:sp>
        <p:sp>
          <p:nvSpPr>
            <p:cNvPr id="323" name="矩形 322">
              <a:extLst>
                <a:ext uri="{FF2B5EF4-FFF2-40B4-BE49-F238E27FC236}">
                  <a16:creationId xmlns:a16="http://schemas.microsoft.com/office/drawing/2014/main" id="{F601370D-9F05-4A0B-9443-A294B7AEE82C}"/>
                </a:ext>
              </a:extLst>
            </p:cNvPr>
            <p:cNvSpPr/>
            <p:nvPr/>
          </p:nvSpPr>
          <p:spPr>
            <a:xfrm>
              <a:off x="7574956" y="2477750"/>
              <a:ext cx="1934360" cy="70981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公安类自助机台数     </a:t>
              </a: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【</a:t>
              </a: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数字</a:t>
              </a: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】</a:t>
              </a:r>
            </a:p>
          </p:txBody>
        </p:sp>
        <p:sp>
          <p:nvSpPr>
            <p:cNvPr id="324" name="矩形 323">
              <a:extLst>
                <a:ext uri="{FF2B5EF4-FFF2-40B4-BE49-F238E27FC236}">
                  <a16:creationId xmlns:a16="http://schemas.microsoft.com/office/drawing/2014/main" id="{DA8A3047-36A4-485E-9006-1954ADC26953}"/>
                </a:ext>
              </a:extLst>
            </p:cNvPr>
            <p:cNvSpPr/>
            <p:nvPr/>
          </p:nvSpPr>
          <p:spPr>
            <a:xfrm>
              <a:off x="7583145" y="3736447"/>
              <a:ext cx="2023122" cy="70981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不动产自助机台数     </a:t>
              </a: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【</a:t>
              </a: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数字</a:t>
              </a: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】</a:t>
              </a:r>
            </a:p>
          </p:txBody>
        </p:sp>
        <p:sp>
          <p:nvSpPr>
            <p:cNvPr id="325" name="矩形 324">
              <a:extLst>
                <a:ext uri="{FF2B5EF4-FFF2-40B4-BE49-F238E27FC236}">
                  <a16:creationId xmlns:a16="http://schemas.microsoft.com/office/drawing/2014/main" id="{E9F51DB8-ECEF-4176-B564-ACA27E396458}"/>
                </a:ext>
              </a:extLst>
            </p:cNvPr>
            <p:cNvSpPr/>
            <p:nvPr/>
          </p:nvSpPr>
          <p:spPr>
            <a:xfrm>
              <a:off x="7578467" y="4418979"/>
              <a:ext cx="1653006" cy="70981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银行自助机台数     </a:t>
              </a: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【</a:t>
              </a: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数字</a:t>
              </a: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】</a:t>
              </a:r>
            </a:p>
          </p:txBody>
        </p:sp>
        <p:sp>
          <p:nvSpPr>
            <p:cNvPr id="100" name="矩形 99">
              <a:extLst>
                <a:ext uri="{FF2B5EF4-FFF2-40B4-BE49-F238E27FC236}">
                  <a16:creationId xmlns:a16="http://schemas.microsoft.com/office/drawing/2014/main" id="{5FE606BC-3F03-423E-BC49-B4DEEE2EA1F4}"/>
                </a:ext>
              </a:extLst>
            </p:cNvPr>
            <p:cNvSpPr/>
            <p:nvPr/>
          </p:nvSpPr>
          <p:spPr>
            <a:xfrm>
              <a:off x="7550372" y="5096806"/>
              <a:ext cx="2023122" cy="70981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24</a:t>
              </a: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小时服务终端占比        </a:t>
              </a:r>
              <a:endParaRPr lang="en-US" altLang="zh-CN" sz="1200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  <a:p>
              <a:pPr>
                <a:lnSpc>
                  <a:spcPct val="150000"/>
                </a:lnSpc>
              </a:pP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【</a:t>
              </a:r>
              <a:r>
                <a:rPr lang="zh-CN" altLang="en-US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数字</a:t>
              </a:r>
              <a:r>
                <a:rPr lang="en-US" altLang="zh-CN" sz="12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】</a:t>
              </a:r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84D37D9E-DAB9-41CD-8BFE-F4B695789898}"/>
              </a:ext>
            </a:extLst>
          </p:cNvPr>
          <p:cNvGrpSpPr/>
          <p:nvPr/>
        </p:nvGrpSpPr>
        <p:grpSpPr>
          <a:xfrm>
            <a:off x="2528499" y="1517014"/>
            <a:ext cx="4449941" cy="508545"/>
            <a:chOff x="2528499" y="1517014"/>
            <a:chExt cx="4615014" cy="508545"/>
          </a:xfrm>
        </p:grpSpPr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3EA3B58A-9548-4D33-8714-BE19B3D14502}"/>
                </a:ext>
              </a:extLst>
            </p:cNvPr>
            <p:cNvSpPr/>
            <p:nvPr/>
          </p:nvSpPr>
          <p:spPr>
            <a:xfrm>
              <a:off x="2528499" y="1517014"/>
              <a:ext cx="1015064" cy="508545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终端总数</a:t>
              </a:r>
              <a:endParaRPr lang="en-US" altLang="zh-CN" sz="83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3" name="矩形 152">
              <a:extLst>
                <a:ext uri="{FF2B5EF4-FFF2-40B4-BE49-F238E27FC236}">
                  <a16:creationId xmlns:a16="http://schemas.microsoft.com/office/drawing/2014/main" id="{854A3A1D-7056-4C64-B90C-3FD50E3BFF62}"/>
                </a:ext>
              </a:extLst>
            </p:cNvPr>
            <p:cNvSpPr/>
            <p:nvPr/>
          </p:nvSpPr>
          <p:spPr>
            <a:xfrm>
              <a:off x="3739024" y="1517014"/>
              <a:ext cx="1015064" cy="508545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使用人次</a:t>
              </a:r>
              <a:endParaRPr lang="en-US" altLang="zh-CN" sz="83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id="{B735D810-CB25-48C6-9A84-DC251D2297E9}"/>
                </a:ext>
              </a:extLst>
            </p:cNvPr>
            <p:cNvSpPr/>
            <p:nvPr/>
          </p:nvSpPr>
          <p:spPr>
            <a:xfrm>
              <a:off x="4932612" y="1517014"/>
              <a:ext cx="1015064" cy="508545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可办事项数</a:t>
              </a:r>
              <a:endParaRPr lang="en-US" altLang="zh-CN" sz="83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id="{E4E3B4D1-0230-4546-AC58-AF90DA6EEF8D}"/>
                </a:ext>
              </a:extLst>
            </p:cNvPr>
            <p:cNvSpPr/>
            <p:nvPr/>
          </p:nvSpPr>
          <p:spPr>
            <a:xfrm>
              <a:off x="6128449" y="1517014"/>
              <a:ext cx="1015064" cy="508545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累计业务量</a:t>
              </a:r>
              <a:endParaRPr lang="en-US" altLang="zh-CN" sz="83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72408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8BF45C8-AABB-4F4E-8078-33B777871BDD}"/>
              </a:ext>
            </a:extLst>
          </p:cNvPr>
          <p:cNvSpPr/>
          <p:nvPr/>
        </p:nvSpPr>
        <p:spPr>
          <a:xfrm>
            <a:off x="682679" y="167291"/>
            <a:ext cx="2144340" cy="19050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主题分析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—</a:t>
            </a:r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电子证照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35F1FAFD-5D80-42A5-AADD-D802A0C7282F}"/>
              </a:ext>
            </a:extLst>
          </p:cNvPr>
          <p:cNvSpPr/>
          <p:nvPr/>
        </p:nvSpPr>
        <p:spPr>
          <a:xfrm>
            <a:off x="63641" y="971378"/>
            <a:ext cx="9764908" cy="1149536"/>
          </a:xfrm>
          <a:prstGeom prst="rect">
            <a:avLst/>
          </a:prstGeom>
          <a:noFill/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875" dirty="0">
              <a:latin typeface="+mn-ea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D7DB8A26-CE05-4EA6-B394-AC14E7FE5B5B}"/>
              </a:ext>
            </a:extLst>
          </p:cNvPr>
          <p:cNvGrpSpPr/>
          <p:nvPr/>
        </p:nvGrpSpPr>
        <p:grpSpPr>
          <a:xfrm>
            <a:off x="25564" y="950616"/>
            <a:ext cx="480012" cy="300008"/>
            <a:chOff x="1141" y="948592"/>
            <a:chExt cx="572982" cy="368817"/>
          </a:xfrm>
        </p:grpSpPr>
        <p:sp>
          <p:nvSpPr>
            <p:cNvPr id="32" name="矩形: 剪去左右顶角 31">
              <a:extLst>
                <a:ext uri="{FF2B5EF4-FFF2-40B4-BE49-F238E27FC236}">
                  <a16:creationId xmlns:a16="http://schemas.microsoft.com/office/drawing/2014/main" id="{71BD00D5-FF8E-4B00-A2D9-39014F5DAD94}"/>
                </a:ext>
              </a:extLst>
            </p:cNvPr>
            <p:cNvSpPr/>
            <p:nvPr/>
          </p:nvSpPr>
          <p:spPr>
            <a:xfrm flipV="1">
              <a:off x="28863" y="969626"/>
              <a:ext cx="545260" cy="45719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33" name="矩形: 剪去左右顶角 32">
              <a:extLst>
                <a:ext uri="{FF2B5EF4-FFF2-40B4-BE49-F238E27FC236}">
                  <a16:creationId xmlns:a16="http://schemas.microsoft.com/office/drawing/2014/main" id="{AAA34CD2-2C93-47EE-B0FE-2C03D385938C}"/>
                </a:ext>
              </a:extLst>
            </p:cNvPr>
            <p:cNvSpPr/>
            <p:nvPr/>
          </p:nvSpPr>
          <p:spPr>
            <a:xfrm>
              <a:off x="152098" y="948592"/>
              <a:ext cx="242058" cy="56960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softEdge rad="12700"/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34" name="矩形: 剪去左右顶角 33">
              <a:extLst>
                <a:ext uri="{FF2B5EF4-FFF2-40B4-BE49-F238E27FC236}">
                  <a16:creationId xmlns:a16="http://schemas.microsoft.com/office/drawing/2014/main" id="{9B74B0E3-F989-4DA4-ADD3-BBF81C60E8B3}"/>
                </a:ext>
              </a:extLst>
            </p:cNvPr>
            <p:cNvSpPr/>
            <p:nvPr/>
          </p:nvSpPr>
          <p:spPr>
            <a:xfrm rot="16200000" flipV="1">
              <a:off x="-54331" y="1052580"/>
              <a:ext cx="156663" cy="45719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35" name="矩形: 剪去左右顶角 34">
              <a:extLst>
                <a:ext uri="{FF2B5EF4-FFF2-40B4-BE49-F238E27FC236}">
                  <a16:creationId xmlns:a16="http://schemas.microsoft.com/office/drawing/2014/main" id="{6F3C5089-3D95-4BC5-A0E8-B68E9FDAF895}"/>
                </a:ext>
              </a:extLst>
            </p:cNvPr>
            <p:cNvSpPr/>
            <p:nvPr/>
          </p:nvSpPr>
          <p:spPr>
            <a:xfrm rot="16200000" flipV="1">
              <a:off x="-17779" y="1216218"/>
              <a:ext cx="156663" cy="45719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15F39140-AD7C-4957-8DA9-C808F0A88B4C}"/>
              </a:ext>
            </a:extLst>
          </p:cNvPr>
          <p:cNvGrpSpPr/>
          <p:nvPr/>
        </p:nvGrpSpPr>
        <p:grpSpPr>
          <a:xfrm>
            <a:off x="575584" y="839615"/>
            <a:ext cx="786644" cy="293410"/>
            <a:chOff x="8849274" y="2649640"/>
            <a:chExt cx="591701" cy="871533"/>
          </a:xfrm>
        </p:grpSpPr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3B6C54F0-AD20-4107-BA33-D43C3F4027AF}"/>
                </a:ext>
              </a:extLst>
            </p:cNvPr>
            <p:cNvSpPr/>
            <p:nvPr/>
          </p:nvSpPr>
          <p:spPr>
            <a:xfrm>
              <a:off x="8853503" y="2663725"/>
              <a:ext cx="587472" cy="85744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75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电子证照</a:t>
              </a:r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D474ADF5-3FFD-45A4-932D-A4AAEC4C5DD4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28" name="直接连接符 27">
                <a:extLst>
                  <a:ext uri="{FF2B5EF4-FFF2-40B4-BE49-F238E27FC236}">
                    <a16:creationId xmlns:a16="http://schemas.microsoft.com/office/drawing/2014/main" id="{16ACDBCC-21D8-405E-9BB1-0392FA0C9A51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直接连接符 28">
                <a:extLst>
                  <a:ext uri="{FF2B5EF4-FFF2-40B4-BE49-F238E27FC236}">
                    <a16:creationId xmlns:a16="http://schemas.microsoft.com/office/drawing/2014/main" id="{C6753C68-1F26-4435-8686-6E8DBED7E2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0D0A7B79-7B9D-42B9-AD17-7440175C8245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26" name="直接连接符 25">
                <a:extLst>
                  <a:ext uri="{FF2B5EF4-FFF2-40B4-BE49-F238E27FC236}">
                    <a16:creationId xmlns:a16="http://schemas.microsoft.com/office/drawing/2014/main" id="{135CD70C-C180-4D25-BD5A-A958020B67C3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>
                <a:extLst>
                  <a:ext uri="{FF2B5EF4-FFF2-40B4-BE49-F238E27FC236}">
                    <a16:creationId xmlns:a16="http://schemas.microsoft.com/office/drawing/2014/main" id="{3B158F87-1FDE-46B5-B6AB-2888A3763CD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653CFD19-32DB-4A57-802F-2CD896816C6A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24" name="直接连接符 23">
                <a:extLst>
                  <a:ext uri="{FF2B5EF4-FFF2-40B4-BE49-F238E27FC236}">
                    <a16:creationId xmlns:a16="http://schemas.microsoft.com/office/drawing/2014/main" id="{5BD82BDA-F8C1-476E-A394-5C3873D90239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>
                <a:extLst>
                  <a:ext uri="{FF2B5EF4-FFF2-40B4-BE49-F238E27FC236}">
                    <a16:creationId xmlns:a16="http://schemas.microsoft.com/office/drawing/2014/main" id="{534F9569-DBA6-4800-8E70-3B58028575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598A413A-C3E8-486D-9554-A0F3031A9D0A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C1C6BAE9-DEF8-466C-8C76-10F31132DAB7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38F91B55-9610-4337-9229-7D3B1AEA5C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1D8CBB33-F35C-4FE6-A72C-082B14570911}"/>
              </a:ext>
            </a:extLst>
          </p:cNvPr>
          <p:cNvGrpSpPr/>
          <p:nvPr/>
        </p:nvGrpSpPr>
        <p:grpSpPr>
          <a:xfrm>
            <a:off x="9394715" y="920535"/>
            <a:ext cx="480012" cy="300008"/>
            <a:chOff x="5220427" y="899027"/>
            <a:chExt cx="440931" cy="257806"/>
          </a:xfrm>
        </p:grpSpPr>
        <p:sp>
          <p:nvSpPr>
            <p:cNvPr id="13" name="矩形: 剪去左右顶角 12">
              <a:extLst>
                <a:ext uri="{FF2B5EF4-FFF2-40B4-BE49-F238E27FC236}">
                  <a16:creationId xmlns:a16="http://schemas.microsoft.com/office/drawing/2014/main" id="{0846673F-F6FB-49B8-B144-5BC4BD0C30DE}"/>
                </a:ext>
              </a:extLst>
            </p:cNvPr>
            <p:cNvSpPr/>
            <p:nvPr/>
          </p:nvSpPr>
          <p:spPr>
            <a:xfrm flipV="1">
              <a:off x="5220427" y="914418"/>
              <a:ext cx="424297" cy="33454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4" name="矩形: 剪去左右顶角 13">
              <a:extLst>
                <a:ext uri="{FF2B5EF4-FFF2-40B4-BE49-F238E27FC236}">
                  <a16:creationId xmlns:a16="http://schemas.microsoft.com/office/drawing/2014/main" id="{0A3C2A44-5DC7-4ACB-8F28-9F33778A5210}"/>
                </a:ext>
              </a:extLst>
            </p:cNvPr>
            <p:cNvSpPr/>
            <p:nvPr/>
          </p:nvSpPr>
          <p:spPr>
            <a:xfrm>
              <a:off x="5316323" y="899027"/>
              <a:ext cx="188359" cy="41679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solidFill>
                <a:schemeClr val="accent1">
                  <a:lumMod val="20000"/>
                  <a:lumOff val="80000"/>
                </a:schemeClr>
              </a:solidFill>
            </a:ln>
            <a:effectLst>
              <a:softEdge rad="12700"/>
            </a:effectLst>
            <a:scene3d>
              <a:camera prst="orthographicFront"/>
              <a:lightRig rig="threePt" dir="t"/>
            </a:scene3d>
            <a:sp3d>
              <a:bevelT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5" name="矩形: 剪去左右顶角 14">
              <a:extLst>
                <a:ext uri="{FF2B5EF4-FFF2-40B4-BE49-F238E27FC236}">
                  <a16:creationId xmlns:a16="http://schemas.microsoft.com/office/drawing/2014/main" id="{797E2CBA-B9A8-4142-8E22-EF7D2B3712AD}"/>
                </a:ext>
              </a:extLst>
            </p:cNvPr>
            <p:cNvSpPr/>
            <p:nvPr/>
          </p:nvSpPr>
          <p:spPr>
            <a:xfrm rot="16200000" flipV="1">
              <a:off x="5586253" y="974414"/>
              <a:ext cx="114634" cy="35576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6" name="矩形: 剪去左右顶角 15">
              <a:extLst>
                <a:ext uri="{FF2B5EF4-FFF2-40B4-BE49-F238E27FC236}">
                  <a16:creationId xmlns:a16="http://schemas.microsoft.com/office/drawing/2014/main" id="{0ECAD1C3-17BE-45FE-AC4C-BD50825A7EF4}"/>
                </a:ext>
              </a:extLst>
            </p:cNvPr>
            <p:cNvSpPr/>
            <p:nvPr/>
          </p:nvSpPr>
          <p:spPr>
            <a:xfrm rot="16200000" flipV="1">
              <a:off x="5561646" y="1081728"/>
              <a:ext cx="114634" cy="35576"/>
            </a:xfrm>
            <a:prstGeom prst="snip2SameRect">
              <a:avLst>
                <a:gd name="adj1" fmla="val 50000"/>
                <a:gd name="adj2" fmla="val 50000"/>
              </a:avLst>
            </a:prstGeom>
            <a:solidFill>
              <a:srgbClr val="02CCC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46" name="矩形 45">
            <a:extLst>
              <a:ext uri="{FF2B5EF4-FFF2-40B4-BE49-F238E27FC236}">
                <a16:creationId xmlns:a16="http://schemas.microsoft.com/office/drawing/2014/main" id="{25D0185D-7C0D-4689-B965-449EA98D0EAB}"/>
              </a:ext>
            </a:extLst>
          </p:cNvPr>
          <p:cNvSpPr/>
          <p:nvPr/>
        </p:nvSpPr>
        <p:spPr>
          <a:xfrm>
            <a:off x="0" y="2283372"/>
            <a:ext cx="2466346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各部门电子证照数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29FADBA9-298F-4873-9BDA-2B69F6D2DF1F}"/>
              </a:ext>
            </a:extLst>
          </p:cNvPr>
          <p:cNvGrpSpPr/>
          <p:nvPr/>
        </p:nvGrpSpPr>
        <p:grpSpPr>
          <a:xfrm>
            <a:off x="8522367" y="808207"/>
            <a:ext cx="786644" cy="293410"/>
            <a:chOff x="8849274" y="2649640"/>
            <a:chExt cx="591701" cy="871533"/>
          </a:xfrm>
        </p:grpSpPr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39E5E652-0411-49B2-9331-F28531DC0647}"/>
                </a:ext>
              </a:extLst>
            </p:cNvPr>
            <p:cNvSpPr/>
            <p:nvPr/>
          </p:nvSpPr>
          <p:spPr>
            <a:xfrm>
              <a:off x="8853503" y="2663725"/>
              <a:ext cx="587472" cy="85744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75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电子印章</a:t>
              </a:r>
            </a:p>
          </p:txBody>
        </p: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705C457B-58FB-43A0-8FDF-31CC835A6900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60" name="直接连接符 59">
                <a:extLst>
                  <a:ext uri="{FF2B5EF4-FFF2-40B4-BE49-F238E27FC236}">
                    <a16:creationId xmlns:a16="http://schemas.microsoft.com/office/drawing/2014/main" id="{39637EB8-F8B0-4F4F-9AA3-20E1834E9551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直接连接符 60">
                <a:extLst>
                  <a:ext uri="{FF2B5EF4-FFF2-40B4-BE49-F238E27FC236}">
                    <a16:creationId xmlns:a16="http://schemas.microsoft.com/office/drawing/2014/main" id="{2EC03B6E-F4EF-4E4B-A95A-F649277BAD5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52A48005-2C7B-4671-BCA8-54EF0121D8D0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A6FAAFA4-E33D-4CE8-AA48-6EB5DC271B41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直接连接符 58">
                <a:extLst>
                  <a:ext uri="{FF2B5EF4-FFF2-40B4-BE49-F238E27FC236}">
                    <a16:creationId xmlns:a16="http://schemas.microsoft.com/office/drawing/2014/main" id="{2DC376BB-0D91-496D-8718-8FE79FC9DC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462A2FC8-F7DD-45F0-9D2B-143664CA29C9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830A3333-E60C-4E69-A595-C9848D946DDF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5B61B8A7-95B9-48F1-B666-AE3935B4DBC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949AEBD0-DE66-4CB8-A31C-8E7FE06CE325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61394199-EF65-4F10-875C-478194E463DF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直接连接符 54">
                <a:extLst>
                  <a:ext uri="{FF2B5EF4-FFF2-40B4-BE49-F238E27FC236}">
                    <a16:creationId xmlns:a16="http://schemas.microsoft.com/office/drawing/2014/main" id="{CDD86E79-7EF3-4ABB-86B7-5C2B3C09C6A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62" name="直接连接符 61">
            <a:extLst>
              <a:ext uri="{FF2B5EF4-FFF2-40B4-BE49-F238E27FC236}">
                <a16:creationId xmlns:a16="http://schemas.microsoft.com/office/drawing/2014/main" id="{A51ABCB4-1583-45F5-B140-8053FB4DB9EE}"/>
              </a:ext>
            </a:extLst>
          </p:cNvPr>
          <p:cNvCxnSpPr>
            <a:cxnSpLocks/>
          </p:cNvCxnSpPr>
          <p:nvPr/>
        </p:nvCxnSpPr>
        <p:spPr>
          <a:xfrm>
            <a:off x="4946095" y="1101727"/>
            <a:ext cx="0" cy="90002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矩形 73">
            <a:extLst>
              <a:ext uri="{FF2B5EF4-FFF2-40B4-BE49-F238E27FC236}">
                <a16:creationId xmlns:a16="http://schemas.microsoft.com/office/drawing/2014/main" id="{D52A89F1-87E4-46E0-96B4-0049753E8D70}"/>
              </a:ext>
            </a:extLst>
          </p:cNvPr>
          <p:cNvSpPr/>
          <p:nvPr/>
        </p:nvSpPr>
        <p:spPr>
          <a:xfrm>
            <a:off x="7428556" y="2288393"/>
            <a:ext cx="2466346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各部门电子印章数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aphicFrame>
        <p:nvGraphicFramePr>
          <p:cNvPr id="75" name="表格 75">
            <a:extLst>
              <a:ext uri="{FF2B5EF4-FFF2-40B4-BE49-F238E27FC236}">
                <a16:creationId xmlns:a16="http://schemas.microsoft.com/office/drawing/2014/main" id="{C2866D33-1F66-4D15-BFD1-69F9FAE46BA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4584700"/>
              </p:ext>
            </p:extLst>
          </p:nvPr>
        </p:nvGraphicFramePr>
        <p:xfrm>
          <a:off x="75336" y="2645688"/>
          <a:ext cx="4544789" cy="299641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820928">
                  <a:extLst>
                    <a:ext uri="{9D8B030D-6E8A-4147-A177-3AD203B41FA5}">
                      <a16:colId xmlns:a16="http://schemas.microsoft.com/office/drawing/2014/main" val="3811518512"/>
                    </a:ext>
                  </a:extLst>
                </a:gridCol>
                <a:gridCol w="1674171">
                  <a:extLst>
                    <a:ext uri="{9D8B030D-6E8A-4147-A177-3AD203B41FA5}">
                      <a16:colId xmlns:a16="http://schemas.microsoft.com/office/drawing/2014/main" val="3729991717"/>
                    </a:ext>
                  </a:extLst>
                </a:gridCol>
                <a:gridCol w="1079606">
                  <a:extLst>
                    <a:ext uri="{9D8B030D-6E8A-4147-A177-3AD203B41FA5}">
                      <a16:colId xmlns:a16="http://schemas.microsoft.com/office/drawing/2014/main" val="3488842153"/>
                    </a:ext>
                  </a:extLst>
                </a:gridCol>
                <a:gridCol w="970084">
                  <a:extLst>
                    <a:ext uri="{9D8B030D-6E8A-4147-A177-3AD203B41FA5}">
                      <a16:colId xmlns:a16="http://schemas.microsoft.com/office/drawing/2014/main" val="1479581691"/>
                    </a:ext>
                  </a:extLst>
                </a:gridCol>
              </a:tblGrid>
              <a:tr h="3329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部门名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调用率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954604829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2161037195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224094762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477565952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2027597452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2633346573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632549610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557012462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102016065"/>
                  </a:ext>
                </a:extLst>
              </a:tr>
            </a:tbl>
          </a:graphicData>
        </a:graphic>
      </p:graphicFrame>
      <p:graphicFrame>
        <p:nvGraphicFramePr>
          <p:cNvPr id="76" name="表格 75">
            <a:extLst>
              <a:ext uri="{FF2B5EF4-FFF2-40B4-BE49-F238E27FC236}">
                <a16:creationId xmlns:a16="http://schemas.microsoft.com/office/drawing/2014/main" id="{B7D6C60B-FD32-43CA-9E4C-954E16F73E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3161641"/>
              </p:ext>
            </p:extLst>
          </p:nvPr>
        </p:nvGraphicFramePr>
        <p:xfrm>
          <a:off x="4946095" y="2645688"/>
          <a:ext cx="4738673" cy="2996415"/>
        </p:xfrm>
        <a:graphic>
          <a:graphicData uri="http://schemas.openxmlformats.org/drawingml/2006/table">
            <a:tbl>
              <a:tblPr firstRow="1" bandRow="1">
                <a:tableStyleId>{5FD0F851-EC5A-4D38-B0AD-8093EC10F338}</a:tableStyleId>
              </a:tblPr>
              <a:tblGrid>
                <a:gridCol w="855949">
                  <a:extLst>
                    <a:ext uri="{9D8B030D-6E8A-4147-A177-3AD203B41FA5}">
                      <a16:colId xmlns:a16="http://schemas.microsoft.com/office/drawing/2014/main" val="3811518512"/>
                    </a:ext>
                  </a:extLst>
                </a:gridCol>
                <a:gridCol w="1745594">
                  <a:extLst>
                    <a:ext uri="{9D8B030D-6E8A-4147-A177-3AD203B41FA5}">
                      <a16:colId xmlns:a16="http://schemas.microsoft.com/office/drawing/2014/main" val="3729991717"/>
                    </a:ext>
                  </a:extLst>
                </a:gridCol>
                <a:gridCol w="1125663">
                  <a:extLst>
                    <a:ext uri="{9D8B030D-6E8A-4147-A177-3AD203B41FA5}">
                      <a16:colId xmlns:a16="http://schemas.microsoft.com/office/drawing/2014/main" val="3488842153"/>
                    </a:ext>
                  </a:extLst>
                </a:gridCol>
                <a:gridCol w="1011467">
                  <a:extLst>
                    <a:ext uri="{9D8B030D-6E8A-4147-A177-3AD203B41FA5}">
                      <a16:colId xmlns:a16="http://schemas.microsoft.com/office/drawing/2014/main" val="1479581691"/>
                    </a:ext>
                  </a:extLst>
                </a:gridCol>
              </a:tblGrid>
              <a:tr h="3329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部门名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总数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调用率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954604829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2161037195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224094762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477565952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2027597452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2633346573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632549610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557012462"/>
                  </a:ext>
                </a:extLst>
              </a:tr>
              <a:tr h="332935"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900" dirty="0">
                        <a:solidFill>
                          <a:schemeClr val="bg1">
                            <a:lumMod val="9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102016065"/>
                  </a:ext>
                </a:extLst>
              </a:tr>
            </a:tbl>
          </a:graphicData>
        </a:graphic>
      </p:graphicFrame>
      <p:pic>
        <p:nvPicPr>
          <p:cNvPr id="77" name="图片 76" descr="地图&#10;&#10;描述已自动生成">
            <a:extLst>
              <a:ext uri="{FF2B5EF4-FFF2-40B4-BE49-F238E27FC236}">
                <a16:creationId xmlns:a16="http://schemas.microsoft.com/office/drawing/2014/main" id="{F69A1F4B-CF2C-414B-A309-A1D01215E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1382" y="1127943"/>
            <a:ext cx="7469102" cy="4514159"/>
          </a:xfrm>
          <a:prstGeom prst="rect">
            <a:avLst/>
          </a:prstGeom>
          <a:ln w="12700">
            <a:solidFill>
              <a:schemeClr val="accent4">
                <a:lumMod val="40000"/>
                <a:lumOff val="60000"/>
              </a:schemeClr>
            </a:solidFill>
          </a:ln>
        </p:spPr>
      </p:pic>
      <p:sp>
        <p:nvSpPr>
          <p:cNvPr id="78" name="矩形 77">
            <a:extLst>
              <a:ext uri="{FF2B5EF4-FFF2-40B4-BE49-F238E27FC236}">
                <a16:creationId xmlns:a16="http://schemas.microsoft.com/office/drawing/2014/main" id="{3EF906D3-B788-4286-A9A0-B3CDB4BBE3FA}"/>
              </a:ext>
            </a:extLst>
          </p:cNvPr>
          <p:cNvSpPr/>
          <p:nvPr/>
        </p:nvSpPr>
        <p:spPr>
          <a:xfrm>
            <a:off x="10411945" y="789363"/>
            <a:ext cx="2767125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地图：五区电子证照调用率热力图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66" name="矩形 65">
            <a:extLst>
              <a:ext uri="{FF2B5EF4-FFF2-40B4-BE49-F238E27FC236}">
                <a16:creationId xmlns:a16="http://schemas.microsoft.com/office/drawing/2014/main" id="{08ABED6F-C240-429C-8478-E26D65A304E3}"/>
              </a:ext>
            </a:extLst>
          </p:cNvPr>
          <p:cNvSpPr/>
          <p:nvPr/>
        </p:nvSpPr>
        <p:spPr>
          <a:xfrm>
            <a:off x="211068" y="1276115"/>
            <a:ext cx="2072494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电子证照签发总量      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数字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】</a:t>
            </a:r>
          </a:p>
        </p:txBody>
      </p:sp>
      <p:sp>
        <p:nvSpPr>
          <p:cNvPr id="67" name="矩形 66">
            <a:extLst>
              <a:ext uri="{FF2B5EF4-FFF2-40B4-BE49-F238E27FC236}">
                <a16:creationId xmlns:a16="http://schemas.microsoft.com/office/drawing/2014/main" id="{9EEC745C-C5BE-4FFD-8256-300A235AFC7E}"/>
              </a:ext>
            </a:extLst>
          </p:cNvPr>
          <p:cNvSpPr/>
          <p:nvPr/>
        </p:nvSpPr>
        <p:spPr>
          <a:xfrm>
            <a:off x="2696395" y="1291900"/>
            <a:ext cx="2072494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电子证照开通量      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数字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】</a:t>
            </a:r>
          </a:p>
        </p:txBody>
      </p:sp>
      <p:sp>
        <p:nvSpPr>
          <p:cNvPr id="68" name="矩形 67">
            <a:extLst>
              <a:ext uri="{FF2B5EF4-FFF2-40B4-BE49-F238E27FC236}">
                <a16:creationId xmlns:a16="http://schemas.microsoft.com/office/drawing/2014/main" id="{3BEE1044-8A4D-4893-B1BA-1044BA08783B}"/>
              </a:ext>
            </a:extLst>
          </p:cNvPr>
          <p:cNvSpPr/>
          <p:nvPr/>
        </p:nvSpPr>
        <p:spPr>
          <a:xfrm>
            <a:off x="211067" y="1603834"/>
            <a:ext cx="2072494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电子证照总</a:t>
            </a:r>
            <a:r>
              <a:rPr lang="zh-CN" altLang="en-US" sz="1000" b="1">
                <a:solidFill>
                  <a:schemeClr val="bg1">
                    <a:lumMod val="95000"/>
                  </a:schemeClr>
                </a:solidFill>
                <a:latin typeface="+mn-ea"/>
              </a:rPr>
              <a:t>调用量      </a:t>
            </a:r>
            <a:r>
              <a:rPr lang="en-US" altLang="zh-CN" sz="1000" b="1">
                <a:solidFill>
                  <a:schemeClr val="bg1">
                    <a:lumMod val="95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数字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】</a:t>
            </a: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1DFC9C01-BC8E-4DDA-B37A-8F917D5DD943}"/>
              </a:ext>
            </a:extLst>
          </p:cNvPr>
          <p:cNvSpPr/>
          <p:nvPr/>
        </p:nvSpPr>
        <p:spPr>
          <a:xfrm>
            <a:off x="2673936" y="1619619"/>
            <a:ext cx="2072494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电子证照调用率      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数字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】</a:t>
            </a: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57DF9788-305E-470E-AFD5-869BC34CC600}"/>
              </a:ext>
            </a:extLst>
          </p:cNvPr>
          <p:cNvSpPr/>
          <p:nvPr/>
        </p:nvSpPr>
        <p:spPr>
          <a:xfrm>
            <a:off x="5151962" y="1250824"/>
            <a:ext cx="2072494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电子印章签章量         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数字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】</a:t>
            </a: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0587B5E3-82AB-47A8-BE37-825C6BAC8D5A}"/>
              </a:ext>
            </a:extLst>
          </p:cNvPr>
          <p:cNvSpPr/>
          <p:nvPr/>
        </p:nvSpPr>
        <p:spPr>
          <a:xfrm>
            <a:off x="7637290" y="1266609"/>
            <a:ext cx="2072494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电子印章制发数     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数字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】</a:t>
            </a: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0D6E48B4-8C9D-4138-9876-5A8019EA5B90}"/>
              </a:ext>
            </a:extLst>
          </p:cNvPr>
          <p:cNvSpPr/>
          <p:nvPr/>
        </p:nvSpPr>
        <p:spPr>
          <a:xfrm>
            <a:off x="5151961" y="1578543"/>
            <a:ext cx="2072494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电子印章总调用量      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数字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】</a:t>
            </a: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0B451AB4-B726-49F0-AD39-9164FE869DC0}"/>
              </a:ext>
            </a:extLst>
          </p:cNvPr>
          <p:cNvSpPr/>
          <p:nvPr/>
        </p:nvSpPr>
        <p:spPr>
          <a:xfrm>
            <a:off x="7614831" y="1594328"/>
            <a:ext cx="2072494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电子印章调用率      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数字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】</a:t>
            </a:r>
          </a:p>
        </p:txBody>
      </p:sp>
    </p:spTree>
    <p:extLst>
      <p:ext uri="{BB962C8B-B14F-4D97-AF65-F5344CB8AC3E}">
        <p14:creationId xmlns:p14="http://schemas.microsoft.com/office/powerpoint/2010/main" val="2474683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4359507B-B791-40F6-8296-023386BA5848}"/>
              </a:ext>
            </a:extLst>
          </p:cNvPr>
          <p:cNvSpPr/>
          <p:nvPr/>
        </p:nvSpPr>
        <p:spPr>
          <a:xfrm>
            <a:off x="682679" y="167291"/>
            <a:ext cx="2144340" cy="19050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效能监督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-</a:t>
            </a:r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整体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EA6C3F89-75B1-44EB-8B80-9F61F57F9975}"/>
              </a:ext>
            </a:extLst>
          </p:cNvPr>
          <p:cNvSpPr/>
          <p:nvPr/>
        </p:nvSpPr>
        <p:spPr>
          <a:xfrm>
            <a:off x="15358196" y="65162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多维效能综合评控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08C3A176-0BBA-4A31-86DC-DEEFA97780D2}"/>
              </a:ext>
            </a:extLst>
          </p:cNvPr>
          <p:cNvGrpSpPr/>
          <p:nvPr/>
        </p:nvGrpSpPr>
        <p:grpSpPr>
          <a:xfrm>
            <a:off x="336713" y="919746"/>
            <a:ext cx="5197345" cy="2960545"/>
            <a:chOff x="6968135" y="616981"/>
            <a:chExt cx="3605274" cy="3144278"/>
          </a:xfrm>
        </p:grpSpPr>
        <p:sp>
          <p:nvSpPr>
            <p:cNvPr id="29" name="弦形 28">
              <a:extLst>
                <a:ext uri="{FF2B5EF4-FFF2-40B4-BE49-F238E27FC236}">
                  <a16:creationId xmlns:a16="http://schemas.microsoft.com/office/drawing/2014/main" id="{7C421B6F-5D82-4B98-A9BE-E3177B919887}"/>
                </a:ext>
              </a:extLst>
            </p:cNvPr>
            <p:cNvSpPr/>
            <p:nvPr/>
          </p:nvSpPr>
          <p:spPr>
            <a:xfrm>
              <a:off x="7242239" y="1003994"/>
              <a:ext cx="2935574" cy="2757265"/>
            </a:xfrm>
            <a:prstGeom prst="chord">
              <a:avLst>
                <a:gd name="adj1" fmla="val 9938320"/>
                <a:gd name="adj2" fmla="val 972311"/>
              </a:avLst>
            </a:prstGeom>
            <a:gradFill flip="none" rotWithShape="1">
              <a:gsLst>
                <a:gs pos="82000">
                  <a:schemeClr val="bg1">
                    <a:lumMod val="50000"/>
                    <a:alpha val="1000"/>
                  </a:schemeClr>
                </a:gs>
                <a:gs pos="0">
                  <a:schemeClr val="bg1">
                    <a:alpha val="10000"/>
                  </a:scheme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kumimoji="1" lang="zh-CN" altLang="en-US" sz="3200" b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弦形 29">
              <a:extLst>
                <a:ext uri="{FF2B5EF4-FFF2-40B4-BE49-F238E27FC236}">
                  <a16:creationId xmlns:a16="http://schemas.microsoft.com/office/drawing/2014/main" id="{4A23D21D-7379-4C26-8607-B1F00534703B}"/>
                </a:ext>
              </a:extLst>
            </p:cNvPr>
            <p:cNvSpPr/>
            <p:nvPr/>
          </p:nvSpPr>
          <p:spPr>
            <a:xfrm>
              <a:off x="7718690" y="1575892"/>
              <a:ext cx="2048588" cy="1974008"/>
            </a:xfrm>
            <a:prstGeom prst="chord">
              <a:avLst>
                <a:gd name="adj1" fmla="val 9610460"/>
                <a:gd name="adj2" fmla="val 1303808"/>
              </a:avLst>
            </a:pr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85000">
                  <a:srgbClr val="556788"/>
                </a:gs>
                <a:gs pos="66000">
                  <a:schemeClr val="bg1">
                    <a:lumMod val="95000"/>
                    <a:alpha val="29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kumimoji="1" lang="zh-CN" altLang="en-US" sz="3200" b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1" name="流程图: 可选过程 30">
              <a:extLst>
                <a:ext uri="{FF2B5EF4-FFF2-40B4-BE49-F238E27FC236}">
                  <a16:creationId xmlns:a16="http://schemas.microsoft.com/office/drawing/2014/main" id="{CFA8FF6B-9158-47D4-8C55-2C6FB1196EDC}"/>
                </a:ext>
              </a:extLst>
            </p:cNvPr>
            <p:cNvSpPr/>
            <p:nvPr/>
          </p:nvSpPr>
          <p:spPr>
            <a:xfrm>
              <a:off x="8070631" y="2075594"/>
              <a:ext cx="1426137" cy="801781"/>
            </a:xfrm>
            <a:prstGeom prst="flowChartAlternateProcess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zh-CN" altLang="en-US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好差评综合评分</a:t>
              </a:r>
              <a:endParaRPr kumimoji="1" lang="en-US" altLang="zh-CN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kumimoji="1" lang="en-US" altLang="zh-CN" sz="16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9.8</a:t>
              </a:r>
              <a:r>
                <a:rPr kumimoji="1" lang="zh-CN" altLang="en-US" sz="16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</a:p>
          </p:txBody>
        </p:sp>
        <p:sp>
          <p:nvSpPr>
            <p:cNvPr id="32" name="等腰三角形 2">
              <a:extLst>
                <a:ext uri="{FF2B5EF4-FFF2-40B4-BE49-F238E27FC236}">
                  <a16:creationId xmlns:a16="http://schemas.microsoft.com/office/drawing/2014/main" id="{E0378A4B-5B26-4893-A178-F7F44C531283}"/>
                </a:ext>
              </a:extLst>
            </p:cNvPr>
            <p:cNvSpPr/>
            <p:nvPr/>
          </p:nvSpPr>
          <p:spPr>
            <a:xfrm rot="5400000">
              <a:off x="8551670" y="587411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等腰三角形 2">
              <a:extLst>
                <a:ext uri="{FF2B5EF4-FFF2-40B4-BE49-F238E27FC236}">
                  <a16:creationId xmlns:a16="http://schemas.microsoft.com/office/drawing/2014/main" id="{8CEA8550-C6FA-4FAA-B491-0AA0F3C7F9BF}"/>
                </a:ext>
              </a:extLst>
            </p:cNvPr>
            <p:cNvSpPr/>
            <p:nvPr/>
          </p:nvSpPr>
          <p:spPr>
            <a:xfrm rot="5400000">
              <a:off x="7501120" y="905009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" name="等腰三角形 2">
              <a:extLst>
                <a:ext uri="{FF2B5EF4-FFF2-40B4-BE49-F238E27FC236}">
                  <a16:creationId xmlns:a16="http://schemas.microsoft.com/office/drawing/2014/main" id="{1DB208AF-60FE-405A-9AB0-EEF9BC42267E}"/>
                </a:ext>
              </a:extLst>
            </p:cNvPr>
            <p:cNvSpPr/>
            <p:nvPr/>
          </p:nvSpPr>
          <p:spPr>
            <a:xfrm rot="5400000">
              <a:off x="9809225" y="2066891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" name="等腰三角形 2">
              <a:extLst>
                <a:ext uri="{FF2B5EF4-FFF2-40B4-BE49-F238E27FC236}">
                  <a16:creationId xmlns:a16="http://schemas.microsoft.com/office/drawing/2014/main" id="{500164A6-3DB4-4731-83B8-738FAF1ACC7A}"/>
                </a:ext>
              </a:extLst>
            </p:cNvPr>
            <p:cNvSpPr/>
            <p:nvPr/>
          </p:nvSpPr>
          <p:spPr>
            <a:xfrm rot="5400000">
              <a:off x="7163450" y="1993787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6" name="等腰三角形 2">
              <a:extLst>
                <a:ext uri="{FF2B5EF4-FFF2-40B4-BE49-F238E27FC236}">
                  <a16:creationId xmlns:a16="http://schemas.microsoft.com/office/drawing/2014/main" id="{E7941672-1202-4991-8945-3923C74BAC3C}"/>
                </a:ext>
              </a:extLst>
            </p:cNvPr>
            <p:cNvSpPr/>
            <p:nvPr/>
          </p:nvSpPr>
          <p:spPr>
            <a:xfrm rot="5400000">
              <a:off x="9462976" y="1128208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B9E52EC0-5444-46A0-823B-90BD087D078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05278" y="1089279"/>
              <a:ext cx="362066" cy="282188"/>
              <a:chOff x="4897736" y="4969417"/>
              <a:chExt cx="329426" cy="298526"/>
            </a:xfrm>
            <a:solidFill>
              <a:schemeClr val="bg1"/>
            </a:solidFill>
          </p:grpSpPr>
          <p:sp>
            <p:nvSpPr>
              <p:cNvPr id="55" name="饼形 4">
                <a:extLst>
                  <a:ext uri="{FF2B5EF4-FFF2-40B4-BE49-F238E27FC236}">
                    <a16:creationId xmlns:a16="http://schemas.microsoft.com/office/drawing/2014/main" id="{158749F8-8C92-483A-91DC-57E0B0376A8E}"/>
                  </a:ext>
                </a:extLst>
              </p:cNvPr>
              <p:cNvSpPr/>
              <p:nvPr/>
            </p:nvSpPr>
            <p:spPr>
              <a:xfrm>
                <a:off x="4897736" y="5113917"/>
                <a:ext cx="329426" cy="154026"/>
              </a:xfrm>
              <a:custGeom>
                <a:avLst/>
                <a:gdLst/>
                <a:ahLst/>
                <a:cxnLst/>
                <a:rect l="l" t="t" r="r" b="b"/>
                <a:pathLst>
                  <a:path w="329426" h="153821">
                    <a:moveTo>
                      <a:pt x="218661" y="0"/>
                    </a:moveTo>
                    <a:cubicBezTo>
                      <a:pt x="283412" y="20853"/>
                      <a:pt x="329426" y="81963"/>
                      <a:pt x="329426" y="153821"/>
                    </a:cubicBezTo>
                    <a:lnTo>
                      <a:pt x="173519" y="153821"/>
                    </a:lnTo>
                    <a:lnTo>
                      <a:pt x="187220" y="111291"/>
                    </a:lnTo>
                    <a:lnTo>
                      <a:pt x="168171" y="52162"/>
                    </a:lnTo>
                    <a:lnTo>
                      <a:pt x="186227" y="32667"/>
                    </a:lnTo>
                    <a:lnTo>
                      <a:pt x="173291" y="18700"/>
                    </a:lnTo>
                    <a:cubicBezTo>
                      <a:pt x="190726" y="18073"/>
                      <a:pt x="206485" y="11202"/>
                      <a:pt x="218661" y="0"/>
                    </a:cubicBezTo>
                    <a:close/>
                    <a:moveTo>
                      <a:pt x="110766" y="0"/>
                    </a:moveTo>
                    <a:cubicBezTo>
                      <a:pt x="122387" y="10691"/>
                      <a:pt x="137270" y="17437"/>
                      <a:pt x="153823" y="18290"/>
                    </a:cubicBezTo>
                    <a:lnTo>
                      <a:pt x="140508" y="32667"/>
                    </a:lnTo>
                    <a:lnTo>
                      <a:pt x="158040" y="51597"/>
                    </a:lnTo>
                    <a:lnTo>
                      <a:pt x="138808" y="111291"/>
                    </a:lnTo>
                    <a:lnTo>
                      <a:pt x="152510" y="153821"/>
                    </a:lnTo>
                    <a:lnTo>
                      <a:pt x="0" y="153821"/>
                    </a:lnTo>
                    <a:cubicBezTo>
                      <a:pt x="0" y="81963"/>
                      <a:pt x="46015" y="20853"/>
                      <a:pt x="1107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6" name="椭圆 55">
                <a:extLst>
                  <a:ext uri="{FF2B5EF4-FFF2-40B4-BE49-F238E27FC236}">
                    <a16:creationId xmlns:a16="http://schemas.microsoft.com/office/drawing/2014/main" id="{E87C5E99-88A5-4C55-9538-140C2FDA0B77}"/>
                  </a:ext>
                </a:extLst>
              </p:cNvPr>
              <p:cNvSpPr/>
              <p:nvPr/>
            </p:nvSpPr>
            <p:spPr>
              <a:xfrm>
                <a:off x="4984844" y="4969417"/>
                <a:ext cx="150458" cy="15085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38" name="矩形 25">
              <a:extLst>
                <a:ext uri="{FF2B5EF4-FFF2-40B4-BE49-F238E27FC236}">
                  <a16:creationId xmlns:a16="http://schemas.microsoft.com/office/drawing/2014/main" id="{1913F570-C1B7-4958-AAAE-2DB9D1D34F83}"/>
                </a:ext>
              </a:extLst>
            </p:cNvPr>
            <p:cNvSpPr/>
            <p:nvPr/>
          </p:nvSpPr>
          <p:spPr>
            <a:xfrm>
              <a:off x="7293435" y="2372290"/>
              <a:ext cx="197092" cy="318411"/>
            </a:xfrm>
            <a:custGeom>
              <a:avLst/>
              <a:gdLst/>
              <a:ahLst/>
              <a:cxnLst/>
              <a:rect l="l" t="t" r="r" b="b"/>
              <a:pathLst>
                <a:path w="638704" h="1204317">
                  <a:moveTo>
                    <a:pt x="366522" y="678506"/>
                  </a:moveTo>
                  <a:lnTo>
                    <a:pt x="366522" y="941650"/>
                  </a:lnTo>
                  <a:cubicBezTo>
                    <a:pt x="434113" y="921223"/>
                    <a:pt x="479855" y="862107"/>
                    <a:pt x="475772" y="797978"/>
                  </a:cubicBezTo>
                  <a:cubicBezTo>
                    <a:pt x="472026" y="739148"/>
                    <a:pt x="427380" y="692306"/>
                    <a:pt x="366522" y="678506"/>
                  </a:cubicBezTo>
                  <a:close/>
                  <a:moveTo>
                    <a:pt x="259725" y="261637"/>
                  </a:moveTo>
                  <a:cubicBezTo>
                    <a:pt x="199034" y="285540"/>
                    <a:pt x="159106" y="341234"/>
                    <a:pt x="162933" y="401329"/>
                  </a:cubicBezTo>
                  <a:cubicBezTo>
                    <a:pt x="166419" y="456099"/>
                    <a:pt x="205357" y="500479"/>
                    <a:pt x="259725" y="518042"/>
                  </a:cubicBezTo>
                  <a:close/>
                  <a:moveTo>
                    <a:pt x="259725" y="0"/>
                  </a:moveTo>
                  <a:lnTo>
                    <a:pt x="366522" y="0"/>
                  </a:lnTo>
                  <a:lnTo>
                    <a:pt x="366522" y="107371"/>
                  </a:lnTo>
                  <a:cubicBezTo>
                    <a:pt x="502398" y="115636"/>
                    <a:pt x="615125" y="202806"/>
                    <a:pt x="638704" y="325751"/>
                  </a:cubicBezTo>
                  <a:lnTo>
                    <a:pt x="480762" y="356042"/>
                  </a:lnTo>
                  <a:cubicBezTo>
                    <a:pt x="470261" y="301284"/>
                    <a:pt x="424390" y="260718"/>
                    <a:pt x="366522" y="248896"/>
                  </a:cubicBezTo>
                  <a:lnTo>
                    <a:pt x="366522" y="534004"/>
                  </a:lnTo>
                  <a:cubicBezTo>
                    <a:pt x="512969" y="546507"/>
                    <a:pt x="627144" y="649262"/>
                    <a:pt x="635657" y="782984"/>
                  </a:cubicBezTo>
                  <a:cubicBezTo>
                    <a:pt x="644848" y="927332"/>
                    <a:pt x="527817" y="1058979"/>
                    <a:pt x="366522" y="1087871"/>
                  </a:cubicBezTo>
                  <a:lnTo>
                    <a:pt x="366522" y="1204317"/>
                  </a:lnTo>
                  <a:lnTo>
                    <a:pt x="259725" y="1204317"/>
                  </a:lnTo>
                  <a:lnTo>
                    <a:pt x="259725" y="1091589"/>
                  </a:lnTo>
                  <a:cubicBezTo>
                    <a:pt x="129464" y="1078282"/>
                    <a:pt x="22854" y="992723"/>
                    <a:pt x="0" y="873555"/>
                  </a:cubicBezTo>
                  <a:lnTo>
                    <a:pt x="157941" y="843265"/>
                  </a:lnTo>
                  <a:cubicBezTo>
                    <a:pt x="167647" y="893869"/>
                    <a:pt x="207556" y="932351"/>
                    <a:pt x="259725" y="945520"/>
                  </a:cubicBezTo>
                  <a:lnTo>
                    <a:pt x="259725" y="664608"/>
                  </a:lnTo>
                  <a:cubicBezTo>
                    <a:pt x="119324" y="646931"/>
                    <a:pt x="11317" y="546242"/>
                    <a:pt x="3046" y="416323"/>
                  </a:cubicBezTo>
                  <a:cubicBezTo>
                    <a:pt x="-5904" y="275755"/>
                    <a:pt x="104846" y="147230"/>
                    <a:pt x="259725" y="114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矩形 57">
              <a:extLst>
                <a:ext uri="{FF2B5EF4-FFF2-40B4-BE49-F238E27FC236}">
                  <a16:creationId xmlns:a16="http://schemas.microsoft.com/office/drawing/2014/main" id="{2A96AA8F-44D3-4F11-BE7C-D39608B38643}"/>
                </a:ext>
              </a:extLst>
            </p:cNvPr>
            <p:cNvSpPr/>
            <p:nvPr/>
          </p:nvSpPr>
          <p:spPr>
            <a:xfrm rot="18756455" flipV="1">
              <a:off x="7565584" y="1329365"/>
              <a:ext cx="337576" cy="335280"/>
            </a:xfrm>
            <a:custGeom>
              <a:avLst/>
              <a:gdLst/>
              <a:ahLst/>
              <a:cxnLst/>
              <a:rect l="l" t="t" r="r" b="b"/>
              <a:pathLst>
                <a:path w="1256026" h="1240165">
                  <a:moveTo>
                    <a:pt x="797561" y="774307"/>
                  </a:moveTo>
                  <a:cubicBezTo>
                    <a:pt x="710391" y="869079"/>
                    <a:pt x="562897" y="875241"/>
                    <a:pt x="468125" y="788071"/>
                  </a:cubicBezTo>
                  <a:cubicBezTo>
                    <a:pt x="373353" y="700901"/>
                    <a:pt x="367190" y="553407"/>
                    <a:pt x="454361" y="458635"/>
                  </a:cubicBezTo>
                  <a:cubicBezTo>
                    <a:pt x="541531" y="363862"/>
                    <a:pt x="689025" y="357700"/>
                    <a:pt x="783797" y="444871"/>
                  </a:cubicBezTo>
                  <a:cubicBezTo>
                    <a:pt x="878569" y="532041"/>
                    <a:pt x="884732" y="679535"/>
                    <a:pt x="797561" y="774307"/>
                  </a:cubicBezTo>
                  <a:close/>
                  <a:moveTo>
                    <a:pt x="994392" y="1135525"/>
                  </a:moveTo>
                  <a:lnTo>
                    <a:pt x="1167719" y="947084"/>
                  </a:lnTo>
                  <a:lnTo>
                    <a:pt x="1080123" y="866514"/>
                  </a:lnTo>
                  <a:cubicBezTo>
                    <a:pt x="1107087" y="820946"/>
                    <a:pt x="1125062" y="771662"/>
                    <a:pt x="1133534" y="720808"/>
                  </a:cubicBezTo>
                  <a:lnTo>
                    <a:pt x="1134382" y="730945"/>
                  </a:lnTo>
                  <a:lnTo>
                    <a:pt x="1256026" y="720763"/>
                  </a:lnTo>
                  <a:lnTo>
                    <a:pt x="1234669" y="465623"/>
                  </a:lnTo>
                  <a:lnTo>
                    <a:pt x="1124662" y="474831"/>
                  </a:lnTo>
                  <a:cubicBezTo>
                    <a:pt x="1110918" y="420204"/>
                    <a:pt x="1086596" y="368135"/>
                    <a:pt x="1052782" y="320977"/>
                  </a:cubicBezTo>
                  <a:lnTo>
                    <a:pt x="1071045" y="337776"/>
                  </a:lnTo>
                  <a:lnTo>
                    <a:pt x="1153682" y="247932"/>
                  </a:lnTo>
                  <a:lnTo>
                    <a:pt x="965241" y="74605"/>
                  </a:lnTo>
                  <a:lnTo>
                    <a:pt x="882603" y="164449"/>
                  </a:lnTo>
                  <a:lnTo>
                    <a:pt x="886846" y="168351"/>
                  </a:lnTo>
                  <a:cubicBezTo>
                    <a:pt x="838997" y="139727"/>
                    <a:pt x="787331" y="120265"/>
                    <a:pt x="733930" y="111164"/>
                  </a:cubicBezTo>
                  <a:lnTo>
                    <a:pt x="733930" y="0"/>
                  </a:lnTo>
                  <a:lnTo>
                    <a:pt x="477898" y="0"/>
                  </a:lnTo>
                  <a:lnTo>
                    <a:pt x="477898" y="122069"/>
                  </a:lnTo>
                  <a:lnTo>
                    <a:pt x="479228" y="122069"/>
                  </a:lnTo>
                  <a:cubicBezTo>
                    <a:pt x="430314" y="134595"/>
                    <a:pt x="383751" y="156247"/>
                    <a:pt x="341505" y="186278"/>
                  </a:cubicBezTo>
                  <a:lnTo>
                    <a:pt x="256622" y="108203"/>
                  </a:lnTo>
                  <a:lnTo>
                    <a:pt x="83295" y="296645"/>
                  </a:lnTo>
                  <a:lnTo>
                    <a:pt x="170615" y="376961"/>
                  </a:lnTo>
                  <a:cubicBezTo>
                    <a:pt x="145463" y="420379"/>
                    <a:pt x="129108" y="467354"/>
                    <a:pt x="121338" y="515693"/>
                  </a:cubicBezTo>
                  <a:lnTo>
                    <a:pt x="0" y="525850"/>
                  </a:lnTo>
                  <a:lnTo>
                    <a:pt x="21356" y="780990"/>
                  </a:lnTo>
                  <a:lnTo>
                    <a:pt x="135757" y="771414"/>
                  </a:lnTo>
                  <a:cubicBezTo>
                    <a:pt x="148476" y="819475"/>
                    <a:pt x="170286" y="865077"/>
                    <a:pt x="199994" y="906582"/>
                  </a:cubicBezTo>
                  <a:lnTo>
                    <a:pt x="117970" y="995758"/>
                  </a:lnTo>
                  <a:lnTo>
                    <a:pt x="306412" y="1169085"/>
                  </a:lnTo>
                  <a:lnTo>
                    <a:pt x="389049" y="1079241"/>
                  </a:lnTo>
                  <a:lnTo>
                    <a:pt x="377179" y="1068324"/>
                  </a:lnTo>
                  <a:cubicBezTo>
                    <a:pt x="420334" y="1093976"/>
                    <a:pt x="466889" y="1111456"/>
                    <a:pt x="515085" y="1119907"/>
                  </a:cubicBezTo>
                  <a:lnTo>
                    <a:pt x="515085" y="1240165"/>
                  </a:lnTo>
                  <a:lnTo>
                    <a:pt x="771117" y="1240165"/>
                  </a:lnTo>
                  <a:lnTo>
                    <a:pt x="771117" y="1118096"/>
                  </a:lnTo>
                  <a:lnTo>
                    <a:pt x="755010" y="1118096"/>
                  </a:lnTo>
                  <a:cubicBezTo>
                    <a:pt x="808324" y="1105325"/>
                    <a:pt x="859689" y="1083404"/>
                    <a:pt x="905971" y="1051341"/>
                  </a:cubicBezTo>
                  <a:lnTo>
                    <a:pt x="904548" y="10528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0" name="组合 22">
              <a:extLst>
                <a:ext uri="{FF2B5EF4-FFF2-40B4-BE49-F238E27FC236}">
                  <a16:creationId xmlns:a16="http://schemas.microsoft.com/office/drawing/2014/main" id="{BB3A1521-863F-421F-90D9-0DAE04CAB6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80885" y="2463655"/>
              <a:ext cx="163195" cy="312470"/>
              <a:chOff x="1736301" y="3645024"/>
              <a:chExt cx="557973" cy="1241674"/>
            </a:xfrm>
            <a:solidFill>
              <a:schemeClr val="bg1"/>
            </a:solidFill>
          </p:grpSpPr>
          <p:sp>
            <p:nvSpPr>
              <p:cNvPr id="53" name="梯形 17">
                <a:extLst>
                  <a:ext uri="{FF2B5EF4-FFF2-40B4-BE49-F238E27FC236}">
                    <a16:creationId xmlns:a16="http://schemas.microsoft.com/office/drawing/2014/main" id="{E16A964B-E5DA-4F9E-840B-CCAFDD3CFEA9}"/>
                  </a:ext>
                </a:extLst>
              </p:cNvPr>
              <p:cNvSpPr/>
              <p:nvPr/>
            </p:nvSpPr>
            <p:spPr>
              <a:xfrm flipV="1">
                <a:off x="1736301" y="3645024"/>
                <a:ext cx="557973" cy="1008311"/>
              </a:xfrm>
              <a:custGeom>
                <a:avLst/>
                <a:gdLst/>
                <a:ahLst/>
                <a:cxnLst/>
                <a:rect l="l" t="t" r="r" b="b"/>
                <a:pathLst>
                  <a:path w="557973" h="1007724">
                    <a:moveTo>
                      <a:pt x="278986" y="1007724"/>
                    </a:moveTo>
                    <a:cubicBezTo>
                      <a:pt x="379960" y="1007724"/>
                      <a:pt x="480933" y="969204"/>
                      <a:pt x="557973" y="892164"/>
                    </a:cubicBezTo>
                    <a:lnTo>
                      <a:pt x="557972" y="892164"/>
                    </a:lnTo>
                    <a:cubicBezTo>
                      <a:pt x="712052" y="738084"/>
                      <a:pt x="712052" y="488271"/>
                      <a:pt x="557972" y="334192"/>
                    </a:cubicBezTo>
                    <a:lnTo>
                      <a:pt x="440691" y="216911"/>
                    </a:lnTo>
                    <a:lnTo>
                      <a:pt x="386463" y="0"/>
                    </a:lnTo>
                    <a:lnTo>
                      <a:pt x="160407" y="0"/>
                    </a:lnTo>
                    <a:lnTo>
                      <a:pt x="102479" y="231714"/>
                    </a:lnTo>
                    <a:lnTo>
                      <a:pt x="0" y="334192"/>
                    </a:lnTo>
                    <a:cubicBezTo>
                      <a:pt x="-154080" y="488272"/>
                      <a:pt x="-154080" y="738085"/>
                      <a:pt x="0" y="892164"/>
                    </a:cubicBezTo>
                    <a:cubicBezTo>
                      <a:pt x="77040" y="969204"/>
                      <a:pt x="178013" y="1007724"/>
                      <a:pt x="278986" y="10077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4" name="圆角矩形 19">
                <a:extLst>
                  <a:ext uri="{FF2B5EF4-FFF2-40B4-BE49-F238E27FC236}">
                    <a16:creationId xmlns:a16="http://schemas.microsoft.com/office/drawing/2014/main" id="{9379B283-A7B3-4242-9584-B861D4E207EE}"/>
                  </a:ext>
                </a:extLst>
              </p:cNvPr>
              <p:cNvSpPr/>
              <p:nvPr/>
            </p:nvSpPr>
            <p:spPr>
              <a:xfrm>
                <a:off x="1894467" y="4697366"/>
                <a:ext cx="228462" cy="189332"/>
              </a:xfrm>
              <a:custGeom>
                <a:avLst/>
                <a:gdLst/>
                <a:ahLst/>
                <a:cxnLst/>
                <a:rect l="l" t="t" r="r" b="b"/>
                <a:pathLst>
                  <a:path w="271312" h="224659">
                    <a:moveTo>
                      <a:pt x="3787" y="0"/>
                    </a:moveTo>
                    <a:lnTo>
                      <a:pt x="267525" y="0"/>
                    </a:lnTo>
                    <a:cubicBezTo>
                      <a:pt x="270857" y="5896"/>
                      <a:pt x="271312" y="12275"/>
                      <a:pt x="271312" y="18759"/>
                    </a:cubicBezTo>
                    <a:cubicBezTo>
                      <a:pt x="271312" y="42174"/>
                      <a:pt x="271311" y="65588"/>
                      <a:pt x="271311" y="89003"/>
                    </a:cubicBezTo>
                    <a:cubicBezTo>
                      <a:pt x="271311" y="163924"/>
                      <a:pt x="210576" y="224659"/>
                      <a:pt x="135655" y="224659"/>
                    </a:cubicBezTo>
                    <a:lnTo>
                      <a:pt x="135656" y="224658"/>
                    </a:lnTo>
                    <a:cubicBezTo>
                      <a:pt x="60735" y="224658"/>
                      <a:pt x="0" y="163923"/>
                      <a:pt x="0" y="89002"/>
                    </a:cubicBezTo>
                    <a:lnTo>
                      <a:pt x="0" y="187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1" name="圆角矩形 15">
              <a:extLst>
                <a:ext uri="{FF2B5EF4-FFF2-40B4-BE49-F238E27FC236}">
                  <a16:creationId xmlns:a16="http://schemas.microsoft.com/office/drawing/2014/main" id="{10866E99-E91F-4A6B-8959-3D68269BC330}"/>
                </a:ext>
              </a:extLst>
            </p:cNvPr>
            <p:cNvSpPr/>
            <p:nvPr/>
          </p:nvSpPr>
          <p:spPr>
            <a:xfrm>
              <a:off x="9549481" y="1566743"/>
              <a:ext cx="311770" cy="263634"/>
            </a:xfrm>
            <a:custGeom>
              <a:avLst/>
              <a:gdLst/>
              <a:ahLst/>
              <a:cxnLst/>
              <a:rect l="l" t="t" r="r" b="b"/>
              <a:pathLst>
                <a:path w="1152128" h="1120888">
                  <a:moveTo>
                    <a:pt x="177161" y="54740"/>
                  </a:moveTo>
                  <a:cubicBezTo>
                    <a:pt x="116198" y="54740"/>
                    <a:pt x="66777" y="104161"/>
                    <a:pt x="66777" y="165124"/>
                  </a:cubicBezTo>
                  <a:lnTo>
                    <a:pt x="66777" y="606644"/>
                  </a:lnTo>
                  <a:cubicBezTo>
                    <a:pt x="66777" y="667607"/>
                    <a:pt x="116198" y="717028"/>
                    <a:pt x="177161" y="717028"/>
                  </a:cubicBezTo>
                  <a:lnTo>
                    <a:pt x="974966" y="717028"/>
                  </a:lnTo>
                  <a:cubicBezTo>
                    <a:pt x="1035929" y="717028"/>
                    <a:pt x="1085350" y="667607"/>
                    <a:pt x="1085350" y="606644"/>
                  </a:cubicBezTo>
                  <a:lnTo>
                    <a:pt x="1085350" y="165124"/>
                  </a:lnTo>
                  <a:cubicBezTo>
                    <a:pt x="1085350" y="104161"/>
                    <a:pt x="1035929" y="54740"/>
                    <a:pt x="974966" y="54740"/>
                  </a:cubicBezTo>
                  <a:close/>
                  <a:moveTo>
                    <a:pt x="144019" y="0"/>
                  </a:moveTo>
                  <a:lnTo>
                    <a:pt x="1008109" y="0"/>
                  </a:lnTo>
                  <a:cubicBezTo>
                    <a:pt x="1087648" y="0"/>
                    <a:pt x="1152128" y="64480"/>
                    <a:pt x="1152128" y="144019"/>
                  </a:cubicBezTo>
                  <a:lnTo>
                    <a:pt x="1152128" y="720077"/>
                  </a:lnTo>
                  <a:cubicBezTo>
                    <a:pt x="1152128" y="799616"/>
                    <a:pt x="1087648" y="864096"/>
                    <a:pt x="1008109" y="864096"/>
                  </a:cubicBezTo>
                  <a:lnTo>
                    <a:pt x="731291" y="864096"/>
                  </a:lnTo>
                  <a:lnTo>
                    <a:pt x="731291" y="1048880"/>
                  </a:lnTo>
                  <a:lnTo>
                    <a:pt x="863305" y="1048880"/>
                  </a:lnTo>
                  <a:cubicBezTo>
                    <a:pt x="869934" y="1048880"/>
                    <a:pt x="875307" y="1054253"/>
                    <a:pt x="875307" y="1060882"/>
                  </a:cubicBezTo>
                  <a:lnTo>
                    <a:pt x="875307" y="1108886"/>
                  </a:lnTo>
                  <a:cubicBezTo>
                    <a:pt x="875307" y="1115515"/>
                    <a:pt x="869934" y="1120888"/>
                    <a:pt x="863305" y="1120888"/>
                  </a:cubicBezTo>
                  <a:lnTo>
                    <a:pt x="731291" y="1120888"/>
                  </a:lnTo>
                  <a:lnTo>
                    <a:pt x="443259" y="1120888"/>
                  </a:lnTo>
                  <a:lnTo>
                    <a:pt x="311245" y="1120888"/>
                  </a:lnTo>
                  <a:cubicBezTo>
                    <a:pt x="304616" y="1120888"/>
                    <a:pt x="299243" y="1115515"/>
                    <a:pt x="299243" y="1108886"/>
                  </a:cubicBezTo>
                  <a:lnTo>
                    <a:pt x="299243" y="1060882"/>
                  </a:lnTo>
                  <a:cubicBezTo>
                    <a:pt x="299243" y="1054253"/>
                    <a:pt x="304616" y="1048880"/>
                    <a:pt x="311245" y="1048880"/>
                  </a:cubicBezTo>
                  <a:lnTo>
                    <a:pt x="443259" y="1048880"/>
                  </a:lnTo>
                  <a:lnTo>
                    <a:pt x="443259" y="864096"/>
                  </a:lnTo>
                  <a:lnTo>
                    <a:pt x="144019" y="864096"/>
                  </a:lnTo>
                  <a:cubicBezTo>
                    <a:pt x="64480" y="864096"/>
                    <a:pt x="0" y="799616"/>
                    <a:pt x="0" y="720077"/>
                  </a:cubicBezTo>
                  <a:lnTo>
                    <a:pt x="0" y="144019"/>
                  </a:lnTo>
                  <a:cubicBezTo>
                    <a:pt x="0" y="64480"/>
                    <a:pt x="64480" y="0"/>
                    <a:pt x="1440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779A9D80-D692-4EA8-89CF-C76A1E56E337}"/>
                </a:ext>
              </a:extLst>
            </p:cNvPr>
            <p:cNvSpPr txBox="1"/>
            <p:nvPr/>
          </p:nvSpPr>
          <p:spPr>
            <a:xfrm>
              <a:off x="8551473" y="654966"/>
              <a:ext cx="499230" cy="277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D3F03C45-82D5-4CC1-AD6B-A01F33C24108}"/>
                </a:ext>
              </a:extLst>
            </p:cNvPr>
            <p:cNvSpPr txBox="1"/>
            <p:nvPr/>
          </p:nvSpPr>
          <p:spPr>
            <a:xfrm>
              <a:off x="7325817" y="974050"/>
              <a:ext cx="752541" cy="277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大厅推广度</a:t>
              </a:r>
            </a:p>
          </p:txBody>
        </p: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AC570253-CDED-4C97-9715-11B985C0B3F6}"/>
                </a:ext>
              </a:extLst>
            </p:cNvPr>
            <p:cNvSpPr txBox="1"/>
            <p:nvPr/>
          </p:nvSpPr>
          <p:spPr>
            <a:xfrm>
              <a:off x="9674919" y="2150264"/>
              <a:ext cx="759736" cy="2696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5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服务质量得分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411DC76F-9298-4459-8CAC-0EDC7742DAAA}"/>
                </a:ext>
              </a:extLst>
            </p:cNvPr>
            <p:cNvSpPr txBox="1"/>
            <p:nvPr/>
          </p:nvSpPr>
          <p:spPr>
            <a:xfrm>
              <a:off x="6980985" y="2113060"/>
              <a:ext cx="765748" cy="277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服务质量得分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B5EAC621-FC80-447E-82FF-30EF4D36F60D}"/>
                </a:ext>
              </a:extLst>
            </p:cNvPr>
            <p:cNvSpPr txBox="1"/>
            <p:nvPr/>
          </p:nvSpPr>
          <p:spPr>
            <a:xfrm>
              <a:off x="9306187" y="1201299"/>
              <a:ext cx="798359" cy="277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评价覆盖率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EDBA5C2F-7AD8-4CA0-8A29-8FB0DCA6A43D}"/>
                </a:ext>
              </a:extLst>
            </p:cNvPr>
            <p:cNvSpPr txBox="1"/>
            <p:nvPr/>
          </p:nvSpPr>
          <p:spPr>
            <a:xfrm>
              <a:off x="8417927" y="1396859"/>
              <a:ext cx="779837" cy="2856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91.12%</a:t>
              </a:r>
              <a:endParaRPr lang="zh-CN" altLang="en-US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5C5A939A-AA99-4E5D-A629-92078FB3333C}"/>
                </a:ext>
              </a:extLst>
            </p:cNvPr>
            <p:cNvSpPr txBox="1"/>
            <p:nvPr/>
          </p:nvSpPr>
          <p:spPr>
            <a:xfrm>
              <a:off x="7367127" y="1645078"/>
              <a:ext cx="744569" cy="254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1211</a:t>
              </a:r>
              <a:r>
                <a:rPr kumimoji="1" lang="zh-CN" altLang="en-US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  <a:endParaRPr kumimoji="1" lang="en-US" altLang="zh-CN" sz="12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ACB16A0D-8B3A-4112-92C3-7F5603F89013}"/>
                </a:ext>
              </a:extLst>
            </p:cNvPr>
            <p:cNvSpPr txBox="1"/>
            <p:nvPr/>
          </p:nvSpPr>
          <p:spPr>
            <a:xfrm>
              <a:off x="9687296" y="2684564"/>
              <a:ext cx="791643" cy="2546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97</a:t>
              </a:r>
              <a:r>
                <a:rPr kumimoji="1" lang="zh-CN" altLang="en-US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r>
                <a:rPr kumimoji="1" lang="en-US" altLang="zh-CN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15%</a:t>
              </a:r>
              <a:endParaRPr lang="zh-CN" altLang="en-US" sz="12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BA55814D-3096-4247-B9DA-3F3B82B0A8A8}"/>
                </a:ext>
              </a:extLst>
            </p:cNvPr>
            <p:cNvSpPr txBox="1"/>
            <p:nvPr/>
          </p:nvSpPr>
          <p:spPr>
            <a:xfrm>
              <a:off x="7024844" y="2648598"/>
              <a:ext cx="807019" cy="2856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91</a:t>
              </a:r>
              <a:r>
                <a:rPr kumimoji="1" lang="zh-CN" altLang="en-US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  <a:endParaRPr kumimoji="1" lang="en-US" altLang="zh-CN" sz="14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5CDCDE21-B587-4513-98CA-21A408FAE649}"/>
                </a:ext>
              </a:extLst>
            </p:cNvPr>
            <p:cNvSpPr txBox="1"/>
            <p:nvPr/>
          </p:nvSpPr>
          <p:spPr>
            <a:xfrm>
              <a:off x="9307797" y="1758086"/>
              <a:ext cx="807019" cy="2856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91</a:t>
              </a:r>
              <a:r>
                <a:rPr kumimoji="1" lang="zh-CN" altLang="en-US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  <a:endParaRPr kumimoji="1" lang="en-US" altLang="zh-CN" sz="14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52" name="直接连接符 51">
              <a:extLst>
                <a:ext uri="{FF2B5EF4-FFF2-40B4-BE49-F238E27FC236}">
                  <a16:creationId xmlns:a16="http://schemas.microsoft.com/office/drawing/2014/main" id="{4CA0E07B-7878-4F47-B75C-A7AF33551E6F}"/>
                </a:ext>
              </a:extLst>
            </p:cNvPr>
            <p:cNvCxnSpPr/>
            <p:nvPr/>
          </p:nvCxnSpPr>
          <p:spPr>
            <a:xfrm>
              <a:off x="6968135" y="3091495"/>
              <a:ext cx="360527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57" name="表格 84">
            <a:extLst>
              <a:ext uri="{FF2B5EF4-FFF2-40B4-BE49-F238E27FC236}">
                <a16:creationId xmlns:a16="http://schemas.microsoft.com/office/drawing/2014/main" id="{FB5CA15F-EB04-4D5F-A617-5645E841E6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42149"/>
              </p:ext>
            </p:extLst>
          </p:nvPr>
        </p:nvGraphicFramePr>
        <p:xfrm>
          <a:off x="160692" y="3554241"/>
          <a:ext cx="2736504" cy="2002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227">
                  <a:extLst>
                    <a:ext uri="{9D8B030D-6E8A-4147-A177-3AD203B41FA5}">
                      <a16:colId xmlns:a16="http://schemas.microsoft.com/office/drawing/2014/main" val="2672233466"/>
                    </a:ext>
                  </a:extLst>
                </a:gridCol>
                <a:gridCol w="583607">
                  <a:extLst>
                    <a:ext uri="{9D8B030D-6E8A-4147-A177-3AD203B41FA5}">
                      <a16:colId xmlns:a16="http://schemas.microsoft.com/office/drawing/2014/main" val="1443083840"/>
                    </a:ext>
                  </a:extLst>
                </a:gridCol>
                <a:gridCol w="893510">
                  <a:extLst>
                    <a:ext uri="{9D8B030D-6E8A-4147-A177-3AD203B41FA5}">
                      <a16:colId xmlns:a16="http://schemas.microsoft.com/office/drawing/2014/main" val="3490196976"/>
                    </a:ext>
                  </a:extLst>
                </a:gridCol>
                <a:gridCol w="832160">
                  <a:extLst>
                    <a:ext uri="{9D8B030D-6E8A-4147-A177-3AD203B41FA5}">
                      <a16:colId xmlns:a16="http://schemas.microsoft.com/office/drawing/2014/main" val="3472591422"/>
                    </a:ext>
                  </a:extLst>
                </a:gridCol>
              </a:tblGrid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评价次数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满意率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028795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r>
                        <a:rPr lang="zh-CN" altLang="en-US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99.7%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539423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99.1%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031514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387639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8632992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97.6%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913586"/>
                  </a:ext>
                </a:extLst>
              </a:tr>
            </a:tbl>
          </a:graphicData>
        </a:graphic>
      </p:graphicFrame>
      <p:grpSp>
        <p:nvGrpSpPr>
          <p:cNvPr id="83" name="组合 82">
            <a:extLst>
              <a:ext uri="{FF2B5EF4-FFF2-40B4-BE49-F238E27FC236}">
                <a16:creationId xmlns:a16="http://schemas.microsoft.com/office/drawing/2014/main" id="{1FD0F328-788E-4EC6-9E12-025B9F076E7D}"/>
              </a:ext>
            </a:extLst>
          </p:cNvPr>
          <p:cNvGrpSpPr/>
          <p:nvPr/>
        </p:nvGrpSpPr>
        <p:grpSpPr>
          <a:xfrm>
            <a:off x="0" y="752281"/>
            <a:ext cx="18120574" cy="5071015"/>
            <a:chOff x="0" y="752281"/>
            <a:chExt cx="16255331" cy="5071015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C41187FE-35AA-4911-A59E-BB15AAED9773}"/>
                </a:ext>
              </a:extLst>
            </p:cNvPr>
            <p:cNvGrpSpPr/>
            <p:nvPr/>
          </p:nvGrpSpPr>
          <p:grpSpPr>
            <a:xfrm>
              <a:off x="0" y="771990"/>
              <a:ext cx="5241316" cy="5051306"/>
              <a:chOff x="28620" y="785662"/>
              <a:chExt cx="7793598" cy="5883355"/>
            </a:xfrm>
          </p:grpSpPr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5D7DB1A7-84CF-4A1C-BDD7-D4F38B7022DA}"/>
                  </a:ext>
                </a:extLst>
              </p:cNvPr>
              <p:cNvSpPr/>
              <p:nvPr/>
            </p:nvSpPr>
            <p:spPr>
              <a:xfrm>
                <a:off x="89015" y="811483"/>
                <a:ext cx="7733202" cy="5857534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BD78A789-A933-4360-A9B6-B60F73C3D20F}"/>
                  </a:ext>
                </a:extLst>
              </p:cNvPr>
              <p:cNvGrpSpPr/>
              <p:nvPr/>
            </p:nvGrpSpPr>
            <p:grpSpPr>
              <a:xfrm>
                <a:off x="28620" y="785662"/>
                <a:ext cx="589329" cy="279701"/>
                <a:chOff x="1141" y="948592"/>
                <a:chExt cx="572982" cy="368817"/>
              </a:xfrm>
            </p:grpSpPr>
            <p:sp>
              <p:nvSpPr>
                <p:cNvPr id="11" name="矩形: 剪去左右顶角 10">
                  <a:extLst>
                    <a:ext uri="{FF2B5EF4-FFF2-40B4-BE49-F238E27FC236}">
                      <a16:creationId xmlns:a16="http://schemas.microsoft.com/office/drawing/2014/main" id="{6F511D8F-F497-42AD-A548-685AA24F992B}"/>
                    </a:ext>
                  </a:extLst>
                </p:cNvPr>
                <p:cNvSpPr/>
                <p:nvPr/>
              </p:nvSpPr>
              <p:spPr>
                <a:xfrm flipV="1">
                  <a:off x="28863" y="969626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2" name="矩形: 剪去左右顶角 11">
                  <a:extLst>
                    <a:ext uri="{FF2B5EF4-FFF2-40B4-BE49-F238E27FC236}">
                      <a16:creationId xmlns:a16="http://schemas.microsoft.com/office/drawing/2014/main" id="{AFC99FBD-5743-4FEF-8DFE-E6DD7FC18FDD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60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3" name="矩形: 剪去左右顶角 12">
                  <a:extLst>
                    <a:ext uri="{FF2B5EF4-FFF2-40B4-BE49-F238E27FC236}">
                      <a16:creationId xmlns:a16="http://schemas.microsoft.com/office/drawing/2014/main" id="{5A0F0302-0756-4C24-A160-3A443BC43D04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0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4" name="矩形: 剪去左右顶角 13">
                  <a:extLst>
                    <a:ext uri="{FF2B5EF4-FFF2-40B4-BE49-F238E27FC236}">
                      <a16:creationId xmlns:a16="http://schemas.microsoft.com/office/drawing/2014/main" id="{5C8120E8-46BE-4255-B0F4-919A36D20871}"/>
                    </a:ext>
                  </a:extLst>
                </p:cNvPr>
                <p:cNvSpPr/>
                <p:nvPr/>
              </p:nvSpPr>
              <p:spPr>
                <a:xfrm rot="16200000" flipV="1">
                  <a:off x="-17779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6" name="组合 5">
                <a:extLst>
                  <a:ext uri="{FF2B5EF4-FFF2-40B4-BE49-F238E27FC236}">
                    <a16:creationId xmlns:a16="http://schemas.microsoft.com/office/drawing/2014/main" id="{FF872655-456D-4EEC-A029-0DACE3161B13}"/>
                  </a:ext>
                </a:extLst>
              </p:cNvPr>
              <p:cNvGrpSpPr/>
              <p:nvPr/>
            </p:nvGrpSpPr>
            <p:grpSpPr>
              <a:xfrm>
                <a:off x="62336" y="6527253"/>
                <a:ext cx="192345" cy="141764"/>
                <a:chOff x="33922" y="3854582"/>
                <a:chExt cx="187010" cy="186931"/>
              </a:xfrm>
            </p:grpSpPr>
            <p:sp>
              <p:nvSpPr>
                <p:cNvPr id="9" name="矩形: 剪去左右顶角 8">
                  <a:extLst>
                    <a:ext uri="{FF2B5EF4-FFF2-40B4-BE49-F238E27FC236}">
                      <a16:creationId xmlns:a16="http://schemas.microsoft.com/office/drawing/2014/main" id="{FFCED0FE-C168-441F-9805-20F89419ED17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5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0" name="矩形: 剪去左右顶角 9">
                  <a:extLst>
                    <a:ext uri="{FF2B5EF4-FFF2-40B4-BE49-F238E27FC236}">
                      <a16:creationId xmlns:a16="http://schemas.microsoft.com/office/drawing/2014/main" id="{C89CC5CE-8A16-4030-82E8-DEBB4FEDDA06}"/>
                    </a:ext>
                  </a:extLst>
                </p:cNvPr>
                <p:cNvSpPr/>
                <p:nvPr/>
              </p:nvSpPr>
              <p:spPr>
                <a:xfrm flipV="1">
                  <a:off x="64269" y="399579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7" name="直角三角形 6">
                <a:extLst>
                  <a:ext uri="{FF2B5EF4-FFF2-40B4-BE49-F238E27FC236}">
                    <a16:creationId xmlns:a16="http://schemas.microsoft.com/office/drawing/2014/main" id="{50BF214C-36D2-4C59-B0F3-D5B9F4B1F815}"/>
                  </a:ext>
                </a:extLst>
              </p:cNvPr>
              <p:cNvSpPr/>
              <p:nvPr/>
            </p:nvSpPr>
            <p:spPr>
              <a:xfrm rot="10800000">
                <a:off x="7740531" y="816009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8" name="直角三角形 7">
                <a:extLst>
                  <a:ext uri="{FF2B5EF4-FFF2-40B4-BE49-F238E27FC236}">
                    <a16:creationId xmlns:a16="http://schemas.microsoft.com/office/drawing/2014/main" id="{F9EF1388-2691-42F0-AF38-43FA48AD71F6}"/>
                  </a:ext>
                </a:extLst>
              </p:cNvPr>
              <p:cNvSpPr/>
              <p:nvPr/>
            </p:nvSpPr>
            <p:spPr>
              <a:xfrm rot="16200000">
                <a:off x="7750979" y="6574824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59" name="组合 58">
              <a:extLst>
                <a:ext uri="{FF2B5EF4-FFF2-40B4-BE49-F238E27FC236}">
                  <a16:creationId xmlns:a16="http://schemas.microsoft.com/office/drawing/2014/main" id="{2E84DA10-707D-408E-8BE8-3D2A38190E09}"/>
                </a:ext>
              </a:extLst>
            </p:cNvPr>
            <p:cNvGrpSpPr/>
            <p:nvPr/>
          </p:nvGrpSpPr>
          <p:grpSpPr>
            <a:xfrm>
              <a:off x="5526864" y="752281"/>
              <a:ext cx="5241316" cy="5051306"/>
              <a:chOff x="28620" y="785662"/>
              <a:chExt cx="7793598" cy="5883355"/>
            </a:xfrm>
          </p:grpSpPr>
          <p:sp>
            <p:nvSpPr>
              <p:cNvPr id="60" name="矩形 59">
                <a:extLst>
                  <a:ext uri="{FF2B5EF4-FFF2-40B4-BE49-F238E27FC236}">
                    <a16:creationId xmlns:a16="http://schemas.microsoft.com/office/drawing/2014/main" id="{BE1DCE39-68BA-4CF4-9D07-5C76F2229BC0}"/>
                  </a:ext>
                </a:extLst>
              </p:cNvPr>
              <p:cNvSpPr/>
              <p:nvPr/>
            </p:nvSpPr>
            <p:spPr>
              <a:xfrm>
                <a:off x="89015" y="811483"/>
                <a:ext cx="7733202" cy="5857534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61" name="组合 60">
                <a:extLst>
                  <a:ext uri="{FF2B5EF4-FFF2-40B4-BE49-F238E27FC236}">
                    <a16:creationId xmlns:a16="http://schemas.microsoft.com/office/drawing/2014/main" id="{94CD6965-7357-41E9-BB12-652EA01A482D}"/>
                  </a:ext>
                </a:extLst>
              </p:cNvPr>
              <p:cNvGrpSpPr/>
              <p:nvPr/>
            </p:nvGrpSpPr>
            <p:grpSpPr>
              <a:xfrm>
                <a:off x="28620" y="785662"/>
                <a:ext cx="589329" cy="279701"/>
                <a:chOff x="1141" y="948592"/>
                <a:chExt cx="572982" cy="368817"/>
              </a:xfrm>
            </p:grpSpPr>
            <p:sp>
              <p:nvSpPr>
                <p:cNvPr id="67" name="矩形: 剪去左右顶角 66">
                  <a:extLst>
                    <a:ext uri="{FF2B5EF4-FFF2-40B4-BE49-F238E27FC236}">
                      <a16:creationId xmlns:a16="http://schemas.microsoft.com/office/drawing/2014/main" id="{FCEDC5EE-9C10-4A8F-9F87-4EBDD7639632}"/>
                    </a:ext>
                  </a:extLst>
                </p:cNvPr>
                <p:cNvSpPr/>
                <p:nvPr/>
              </p:nvSpPr>
              <p:spPr>
                <a:xfrm flipV="1">
                  <a:off x="28863" y="969626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68" name="矩形: 剪去左右顶角 67">
                  <a:extLst>
                    <a:ext uri="{FF2B5EF4-FFF2-40B4-BE49-F238E27FC236}">
                      <a16:creationId xmlns:a16="http://schemas.microsoft.com/office/drawing/2014/main" id="{D36677D3-8206-4D28-8346-B93C3FF42806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60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69" name="矩形: 剪去左右顶角 68">
                  <a:extLst>
                    <a:ext uri="{FF2B5EF4-FFF2-40B4-BE49-F238E27FC236}">
                      <a16:creationId xmlns:a16="http://schemas.microsoft.com/office/drawing/2014/main" id="{DCE6FD16-EE79-4FE4-A99A-4619DA004515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0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70" name="矩形: 剪去左右顶角 69">
                  <a:extLst>
                    <a:ext uri="{FF2B5EF4-FFF2-40B4-BE49-F238E27FC236}">
                      <a16:creationId xmlns:a16="http://schemas.microsoft.com/office/drawing/2014/main" id="{6D9174CA-7BDB-4B4C-8C1D-E169574A4612}"/>
                    </a:ext>
                  </a:extLst>
                </p:cNvPr>
                <p:cNvSpPr/>
                <p:nvPr/>
              </p:nvSpPr>
              <p:spPr>
                <a:xfrm rot="16200000" flipV="1">
                  <a:off x="-17779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62" name="组合 61">
                <a:extLst>
                  <a:ext uri="{FF2B5EF4-FFF2-40B4-BE49-F238E27FC236}">
                    <a16:creationId xmlns:a16="http://schemas.microsoft.com/office/drawing/2014/main" id="{2A50B02C-2AEC-4D19-AF46-BB82D87664BE}"/>
                  </a:ext>
                </a:extLst>
              </p:cNvPr>
              <p:cNvGrpSpPr/>
              <p:nvPr/>
            </p:nvGrpSpPr>
            <p:grpSpPr>
              <a:xfrm>
                <a:off x="62336" y="6527253"/>
                <a:ext cx="192345" cy="141764"/>
                <a:chOff x="33922" y="3854582"/>
                <a:chExt cx="187010" cy="186931"/>
              </a:xfrm>
            </p:grpSpPr>
            <p:sp>
              <p:nvSpPr>
                <p:cNvPr id="65" name="矩形: 剪去左右顶角 64">
                  <a:extLst>
                    <a:ext uri="{FF2B5EF4-FFF2-40B4-BE49-F238E27FC236}">
                      <a16:creationId xmlns:a16="http://schemas.microsoft.com/office/drawing/2014/main" id="{3F701E01-1730-4C74-A613-55B8D4E3DFAD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5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66" name="矩形: 剪去左右顶角 65">
                  <a:extLst>
                    <a:ext uri="{FF2B5EF4-FFF2-40B4-BE49-F238E27FC236}">
                      <a16:creationId xmlns:a16="http://schemas.microsoft.com/office/drawing/2014/main" id="{33558991-CD4A-48CB-9558-FD4ABF6E6551}"/>
                    </a:ext>
                  </a:extLst>
                </p:cNvPr>
                <p:cNvSpPr/>
                <p:nvPr/>
              </p:nvSpPr>
              <p:spPr>
                <a:xfrm flipV="1">
                  <a:off x="64269" y="399579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63" name="直角三角形 62">
                <a:extLst>
                  <a:ext uri="{FF2B5EF4-FFF2-40B4-BE49-F238E27FC236}">
                    <a16:creationId xmlns:a16="http://schemas.microsoft.com/office/drawing/2014/main" id="{2728A0C6-F625-4EBA-9E81-7E8BFC2D0392}"/>
                  </a:ext>
                </a:extLst>
              </p:cNvPr>
              <p:cNvSpPr/>
              <p:nvPr/>
            </p:nvSpPr>
            <p:spPr>
              <a:xfrm rot="10800000">
                <a:off x="7740531" y="816009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64" name="直角三角形 63">
                <a:extLst>
                  <a:ext uri="{FF2B5EF4-FFF2-40B4-BE49-F238E27FC236}">
                    <a16:creationId xmlns:a16="http://schemas.microsoft.com/office/drawing/2014/main" id="{23C5FFC3-1EDC-458B-B974-68112C8AC75F}"/>
                  </a:ext>
                </a:extLst>
              </p:cNvPr>
              <p:cNvSpPr/>
              <p:nvPr/>
            </p:nvSpPr>
            <p:spPr>
              <a:xfrm rot="16200000">
                <a:off x="7750979" y="6574824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71" name="组合 70">
              <a:extLst>
                <a:ext uri="{FF2B5EF4-FFF2-40B4-BE49-F238E27FC236}">
                  <a16:creationId xmlns:a16="http://schemas.microsoft.com/office/drawing/2014/main" id="{1C44CBCD-1D3C-4D0A-A389-94A993FDDB45}"/>
                </a:ext>
              </a:extLst>
            </p:cNvPr>
            <p:cNvGrpSpPr/>
            <p:nvPr/>
          </p:nvGrpSpPr>
          <p:grpSpPr>
            <a:xfrm>
              <a:off x="11014015" y="762039"/>
              <a:ext cx="5241316" cy="5051306"/>
              <a:chOff x="28620" y="785662"/>
              <a:chExt cx="7793598" cy="5883355"/>
            </a:xfrm>
          </p:grpSpPr>
          <p:sp>
            <p:nvSpPr>
              <p:cNvPr id="72" name="矩形 71">
                <a:extLst>
                  <a:ext uri="{FF2B5EF4-FFF2-40B4-BE49-F238E27FC236}">
                    <a16:creationId xmlns:a16="http://schemas.microsoft.com/office/drawing/2014/main" id="{C065B694-DBFA-427C-AFBC-9CC2438A7E85}"/>
                  </a:ext>
                </a:extLst>
              </p:cNvPr>
              <p:cNvSpPr/>
              <p:nvPr/>
            </p:nvSpPr>
            <p:spPr>
              <a:xfrm>
                <a:off x="89015" y="811483"/>
                <a:ext cx="7733202" cy="5857534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73" name="组合 72">
                <a:extLst>
                  <a:ext uri="{FF2B5EF4-FFF2-40B4-BE49-F238E27FC236}">
                    <a16:creationId xmlns:a16="http://schemas.microsoft.com/office/drawing/2014/main" id="{542A0B97-8F03-4A48-86CC-1F7C343981E7}"/>
                  </a:ext>
                </a:extLst>
              </p:cNvPr>
              <p:cNvGrpSpPr/>
              <p:nvPr/>
            </p:nvGrpSpPr>
            <p:grpSpPr>
              <a:xfrm>
                <a:off x="28620" y="785662"/>
                <a:ext cx="589329" cy="279701"/>
                <a:chOff x="1141" y="948592"/>
                <a:chExt cx="572982" cy="368817"/>
              </a:xfrm>
            </p:grpSpPr>
            <p:sp>
              <p:nvSpPr>
                <p:cNvPr id="79" name="矩形: 剪去左右顶角 78">
                  <a:extLst>
                    <a:ext uri="{FF2B5EF4-FFF2-40B4-BE49-F238E27FC236}">
                      <a16:creationId xmlns:a16="http://schemas.microsoft.com/office/drawing/2014/main" id="{20674A47-10EE-46C9-A76B-93CE54ED8DAE}"/>
                    </a:ext>
                  </a:extLst>
                </p:cNvPr>
                <p:cNvSpPr/>
                <p:nvPr/>
              </p:nvSpPr>
              <p:spPr>
                <a:xfrm flipV="1">
                  <a:off x="28863" y="969626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80" name="矩形: 剪去左右顶角 79">
                  <a:extLst>
                    <a:ext uri="{FF2B5EF4-FFF2-40B4-BE49-F238E27FC236}">
                      <a16:creationId xmlns:a16="http://schemas.microsoft.com/office/drawing/2014/main" id="{D0BFC714-D341-47C2-8823-96D8DF0040A1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60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81" name="矩形: 剪去左右顶角 80">
                  <a:extLst>
                    <a:ext uri="{FF2B5EF4-FFF2-40B4-BE49-F238E27FC236}">
                      <a16:creationId xmlns:a16="http://schemas.microsoft.com/office/drawing/2014/main" id="{01FB8156-24E3-445E-8BA3-919BB2DF49D4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0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82" name="矩形: 剪去左右顶角 81">
                  <a:extLst>
                    <a:ext uri="{FF2B5EF4-FFF2-40B4-BE49-F238E27FC236}">
                      <a16:creationId xmlns:a16="http://schemas.microsoft.com/office/drawing/2014/main" id="{1EAF305F-4C9C-4D29-B4B0-5A5B317BBF6B}"/>
                    </a:ext>
                  </a:extLst>
                </p:cNvPr>
                <p:cNvSpPr/>
                <p:nvPr/>
              </p:nvSpPr>
              <p:spPr>
                <a:xfrm rot="16200000" flipV="1">
                  <a:off x="-17779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74" name="组合 73">
                <a:extLst>
                  <a:ext uri="{FF2B5EF4-FFF2-40B4-BE49-F238E27FC236}">
                    <a16:creationId xmlns:a16="http://schemas.microsoft.com/office/drawing/2014/main" id="{021BA500-8DD8-4ED9-A46E-B6471A36BB2C}"/>
                  </a:ext>
                </a:extLst>
              </p:cNvPr>
              <p:cNvGrpSpPr/>
              <p:nvPr/>
            </p:nvGrpSpPr>
            <p:grpSpPr>
              <a:xfrm>
                <a:off x="62336" y="6527253"/>
                <a:ext cx="192345" cy="141764"/>
                <a:chOff x="33922" y="3854582"/>
                <a:chExt cx="187010" cy="186931"/>
              </a:xfrm>
            </p:grpSpPr>
            <p:sp>
              <p:nvSpPr>
                <p:cNvPr id="77" name="矩形: 剪去左右顶角 76">
                  <a:extLst>
                    <a:ext uri="{FF2B5EF4-FFF2-40B4-BE49-F238E27FC236}">
                      <a16:creationId xmlns:a16="http://schemas.microsoft.com/office/drawing/2014/main" id="{722D7B25-1A80-4AD7-ACCD-C06596A7776C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5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78" name="矩形: 剪去左右顶角 77">
                  <a:extLst>
                    <a:ext uri="{FF2B5EF4-FFF2-40B4-BE49-F238E27FC236}">
                      <a16:creationId xmlns:a16="http://schemas.microsoft.com/office/drawing/2014/main" id="{043E5E10-8D0B-4D42-8373-753C1F3BBFBD}"/>
                    </a:ext>
                  </a:extLst>
                </p:cNvPr>
                <p:cNvSpPr/>
                <p:nvPr/>
              </p:nvSpPr>
              <p:spPr>
                <a:xfrm flipV="1">
                  <a:off x="64269" y="399579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75" name="直角三角形 74">
                <a:extLst>
                  <a:ext uri="{FF2B5EF4-FFF2-40B4-BE49-F238E27FC236}">
                    <a16:creationId xmlns:a16="http://schemas.microsoft.com/office/drawing/2014/main" id="{F91946FA-2C2D-4545-8A18-66F8433C2607}"/>
                  </a:ext>
                </a:extLst>
              </p:cNvPr>
              <p:cNvSpPr/>
              <p:nvPr/>
            </p:nvSpPr>
            <p:spPr>
              <a:xfrm rot="10800000">
                <a:off x="7740531" y="816009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76" name="直角三角形 75">
                <a:extLst>
                  <a:ext uri="{FF2B5EF4-FFF2-40B4-BE49-F238E27FC236}">
                    <a16:creationId xmlns:a16="http://schemas.microsoft.com/office/drawing/2014/main" id="{4CB545B8-535D-4B87-83D8-A09B89EA83C2}"/>
                  </a:ext>
                </a:extLst>
              </p:cNvPr>
              <p:cNvSpPr/>
              <p:nvPr/>
            </p:nvSpPr>
            <p:spPr>
              <a:xfrm rot="16200000">
                <a:off x="7750979" y="6574824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</p:grp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8F4F7DF7-F93F-4F39-9BDC-956B0167E4B5}"/>
              </a:ext>
            </a:extLst>
          </p:cNvPr>
          <p:cNvGrpSpPr/>
          <p:nvPr/>
        </p:nvGrpSpPr>
        <p:grpSpPr>
          <a:xfrm>
            <a:off x="2973548" y="3620648"/>
            <a:ext cx="2783637" cy="1957177"/>
            <a:chOff x="4222844" y="4824951"/>
            <a:chExt cx="3664006" cy="1776400"/>
          </a:xfrm>
        </p:grpSpPr>
        <p:sp>
          <p:nvSpPr>
            <p:cNvPr id="85" name="任意多边形 57">
              <a:extLst>
                <a:ext uri="{FF2B5EF4-FFF2-40B4-BE49-F238E27FC236}">
                  <a16:creationId xmlns:a16="http://schemas.microsoft.com/office/drawing/2014/main" id="{FD01D988-1535-4024-A3A1-6681EDE722F8}"/>
                </a:ext>
              </a:extLst>
            </p:cNvPr>
            <p:cNvSpPr/>
            <p:nvPr/>
          </p:nvSpPr>
          <p:spPr>
            <a:xfrm rot="5400000">
              <a:off x="4182856" y="4864939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6" name="六边形 85">
              <a:extLst>
                <a:ext uri="{FF2B5EF4-FFF2-40B4-BE49-F238E27FC236}">
                  <a16:creationId xmlns:a16="http://schemas.microsoft.com/office/drawing/2014/main" id="{79CD563C-507B-4703-8248-7257F447F308}"/>
                </a:ext>
              </a:extLst>
            </p:cNvPr>
            <p:cNvSpPr/>
            <p:nvPr/>
          </p:nvSpPr>
          <p:spPr>
            <a:xfrm rot="5400000">
              <a:off x="4396056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7" name="任意多边形 58">
              <a:extLst>
                <a:ext uri="{FF2B5EF4-FFF2-40B4-BE49-F238E27FC236}">
                  <a16:creationId xmlns:a16="http://schemas.microsoft.com/office/drawing/2014/main" id="{E7D21631-5E52-45B8-9061-08096AF78CB9}"/>
                </a:ext>
              </a:extLst>
            </p:cNvPr>
            <p:cNvSpPr/>
            <p:nvPr/>
          </p:nvSpPr>
          <p:spPr>
            <a:xfrm rot="16200000">
              <a:off x="4851174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8" name="六边形 87">
              <a:extLst>
                <a:ext uri="{FF2B5EF4-FFF2-40B4-BE49-F238E27FC236}">
                  <a16:creationId xmlns:a16="http://schemas.microsoft.com/office/drawing/2014/main" id="{16949A89-DB7E-47EC-9FAE-DA93A7C99C39}"/>
                </a:ext>
              </a:extLst>
            </p:cNvPr>
            <p:cNvSpPr/>
            <p:nvPr/>
          </p:nvSpPr>
          <p:spPr>
            <a:xfrm rot="5400000">
              <a:off x="5064375" y="5238202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9" name="任意多边形 60">
              <a:extLst>
                <a:ext uri="{FF2B5EF4-FFF2-40B4-BE49-F238E27FC236}">
                  <a16:creationId xmlns:a16="http://schemas.microsoft.com/office/drawing/2014/main" id="{B6D564F6-C6F6-4E98-9276-687A6C305AA9}"/>
                </a:ext>
              </a:extLst>
            </p:cNvPr>
            <p:cNvSpPr/>
            <p:nvPr/>
          </p:nvSpPr>
          <p:spPr>
            <a:xfrm rot="5400000">
              <a:off x="5541899" y="486819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0" name="六边形 89">
              <a:extLst>
                <a:ext uri="{FF2B5EF4-FFF2-40B4-BE49-F238E27FC236}">
                  <a16:creationId xmlns:a16="http://schemas.microsoft.com/office/drawing/2014/main" id="{B550616D-C547-435A-BA19-4D335A217F3E}"/>
                </a:ext>
              </a:extLst>
            </p:cNvPr>
            <p:cNvSpPr/>
            <p:nvPr/>
          </p:nvSpPr>
          <p:spPr>
            <a:xfrm rot="5400000">
              <a:off x="5796048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1" name="任意多边形 62">
              <a:extLst>
                <a:ext uri="{FF2B5EF4-FFF2-40B4-BE49-F238E27FC236}">
                  <a16:creationId xmlns:a16="http://schemas.microsoft.com/office/drawing/2014/main" id="{8E02D80B-407A-44CC-B060-70C607930471}"/>
                </a:ext>
              </a:extLst>
            </p:cNvPr>
            <p:cNvSpPr/>
            <p:nvPr/>
          </p:nvSpPr>
          <p:spPr>
            <a:xfrm rot="16200000">
              <a:off x="6240349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2" name="六边形 91">
              <a:extLst>
                <a:ext uri="{FF2B5EF4-FFF2-40B4-BE49-F238E27FC236}">
                  <a16:creationId xmlns:a16="http://schemas.microsoft.com/office/drawing/2014/main" id="{CACE0A9E-301B-47B1-884F-5AFE66548BD0}"/>
                </a:ext>
              </a:extLst>
            </p:cNvPr>
            <p:cNvSpPr/>
            <p:nvPr/>
          </p:nvSpPr>
          <p:spPr>
            <a:xfrm rot="5400000">
              <a:off x="6474797" y="5237816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3" name="任意多边形 64">
              <a:extLst>
                <a:ext uri="{FF2B5EF4-FFF2-40B4-BE49-F238E27FC236}">
                  <a16:creationId xmlns:a16="http://schemas.microsoft.com/office/drawing/2014/main" id="{3EE35AA3-DA70-407F-A89D-CD82AB0ED6BD}"/>
                </a:ext>
              </a:extLst>
            </p:cNvPr>
            <p:cNvSpPr/>
            <p:nvPr/>
          </p:nvSpPr>
          <p:spPr>
            <a:xfrm rot="5400000">
              <a:off x="6939186" y="4864553"/>
              <a:ext cx="925225" cy="846022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4" name="六边形 93">
              <a:extLst>
                <a:ext uri="{FF2B5EF4-FFF2-40B4-BE49-F238E27FC236}">
                  <a16:creationId xmlns:a16="http://schemas.microsoft.com/office/drawing/2014/main" id="{8AD09BB1-D289-41BA-B22E-3E7D084B484C}"/>
                </a:ext>
              </a:extLst>
            </p:cNvPr>
            <p:cNvSpPr/>
            <p:nvPr/>
          </p:nvSpPr>
          <p:spPr>
            <a:xfrm rot="5400000">
              <a:off x="7152387" y="5795230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5" name="矩形 66">
              <a:extLst>
                <a:ext uri="{FF2B5EF4-FFF2-40B4-BE49-F238E27FC236}">
                  <a16:creationId xmlns:a16="http://schemas.microsoft.com/office/drawing/2014/main" id="{84A71A9D-F5D0-4C3E-9475-F27DA0D3455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135" y="5852158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 dirty="0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900" dirty="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6" name="矩形 67">
              <a:extLst>
                <a:ext uri="{FF2B5EF4-FFF2-40B4-BE49-F238E27FC236}">
                  <a16:creationId xmlns:a16="http://schemas.microsoft.com/office/drawing/2014/main" id="{BC0F6640-39FF-4944-B68D-564667F175B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4363" y="5287420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7" name="矩形 68">
              <a:extLst>
                <a:ext uri="{FF2B5EF4-FFF2-40B4-BE49-F238E27FC236}">
                  <a16:creationId xmlns:a16="http://schemas.microsoft.com/office/drawing/2014/main" id="{49A21540-7420-4725-A78B-3441938CB7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4491" y="5852158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 dirty="0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900" dirty="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8" name="矩形 69">
              <a:extLst>
                <a:ext uri="{FF2B5EF4-FFF2-40B4-BE49-F238E27FC236}">
                  <a16:creationId xmlns:a16="http://schemas.microsoft.com/office/drawing/2014/main" id="{810BE13A-8F5B-42A6-99EC-E02D3F89C6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8174" y="5293929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矩形 70">
              <a:extLst>
                <a:ext uri="{FF2B5EF4-FFF2-40B4-BE49-F238E27FC236}">
                  <a16:creationId xmlns:a16="http://schemas.microsoft.com/office/drawing/2014/main" id="{5D06A0A8-53FB-4EA0-BDD3-33E1A68EC3F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10400" y="5833441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id="{37973B23-5CD6-495E-BE1A-F00141E523F7}"/>
                </a:ext>
              </a:extLst>
            </p:cNvPr>
            <p:cNvSpPr txBox="1"/>
            <p:nvPr/>
          </p:nvSpPr>
          <p:spPr>
            <a:xfrm>
              <a:off x="4242268" y="507577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B5B2FFA8-D50C-44E5-9FD1-6B2E9E4C4DBF}"/>
                </a:ext>
              </a:extLst>
            </p:cNvPr>
            <p:cNvSpPr txBox="1"/>
            <p:nvPr/>
          </p:nvSpPr>
          <p:spPr>
            <a:xfrm>
              <a:off x="4888827" y="5823141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2" name="文本框 101">
              <a:extLst>
                <a:ext uri="{FF2B5EF4-FFF2-40B4-BE49-F238E27FC236}">
                  <a16:creationId xmlns:a16="http://schemas.microsoft.com/office/drawing/2014/main" id="{CEB02D50-7A24-4D48-8B6D-8848FB75B24A}"/>
                </a:ext>
              </a:extLst>
            </p:cNvPr>
            <p:cNvSpPr txBox="1"/>
            <p:nvPr/>
          </p:nvSpPr>
          <p:spPr>
            <a:xfrm>
              <a:off x="5608601" y="507577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D940C27B-674E-4B96-8491-70984B7FE4B7}"/>
                </a:ext>
              </a:extLst>
            </p:cNvPr>
            <p:cNvSpPr txBox="1"/>
            <p:nvPr/>
          </p:nvSpPr>
          <p:spPr>
            <a:xfrm>
              <a:off x="6285357" y="581151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" name="文本框 103">
              <a:extLst>
                <a:ext uri="{FF2B5EF4-FFF2-40B4-BE49-F238E27FC236}">
                  <a16:creationId xmlns:a16="http://schemas.microsoft.com/office/drawing/2014/main" id="{37879DD4-035C-435F-AE24-1B406F83EBE5}"/>
                </a:ext>
              </a:extLst>
            </p:cNvPr>
            <p:cNvSpPr txBox="1"/>
            <p:nvPr/>
          </p:nvSpPr>
          <p:spPr>
            <a:xfrm>
              <a:off x="6986524" y="507577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05" name="流程图: 可选过程 104">
            <a:extLst>
              <a:ext uri="{FF2B5EF4-FFF2-40B4-BE49-F238E27FC236}">
                <a16:creationId xmlns:a16="http://schemas.microsoft.com/office/drawing/2014/main" id="{A348FF31-93BF-4FDD-AAFB-239AD40B1E2A}"/>
              </a:ext>
            </a:extLst>
          </p:cNvPr>
          <p:cNvSpPr/>
          <p:nvPr/>
        </p:nvSpPr>
        <p:spPr>
          <a:xfrm>
            <a:off x="128135" y="850113"/>
            <a:ext cx="936874" cy="503226"/>
          </a:xfrm>
          <a:prstGeom prst="flowChartAlternateProcess">
            <a:avLst/>
          </a:prstGeom>
          <a:gradFill flip="none" rotWithShape="1">
            <a:gsLst>
              <a:gs pos="42000">
                <a:srgbClr val="B4C2D9">
                  <a:alpha val="10000"/>
                </a:srgbClr>
              </a:gs>
              <a:gs pos="0">
                <a:schemeClr val="bg1">
                  <a:lumMod val="95000"/>
                  <a:alpha val="29000"/>
                </a:schemeClr>
              </a:gs>
              <a:gs pos="100000">
                <a:srgbClr val="02CCC5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好差评</a:t>
            </a:r>
          </a:p>
        </p:txBody>
      </p:sp>
      <p:sp>
        <p:nvSpPr>
          <p:cNvPr id="106" name="流程图: 可选过程 105">
            <a:extLst>
              <a:ext uri="{FF2B5EF4-FFF2-40B4-BE49-F238E27FC236}">
                <a16:creationId xmlns:a16="http://schemas.microsoft.com/office/drawing/2014/main" id="{4630D828-CA91-4F7E-9A42-BC2A1101946F}"/>
              </a:ext>
            </a:extLst>
          </p:cNvPr>
          <p:cNvSpPr/>
          <p:nvPr/>
        </p:nvSpPr>
        <p:spPr>
          <a:xfrm>
            <a:off x="6378844" y="955745"/>
            <a:ext cx="936874" cy="503226"/>
          </a:xfrm>
          <a:prstGeom prst="flowChartAlternateProcess">
            <a:avLst/>
          </a:prstGeom>
          <a:gradFill flip="none" rotWithShape="1">
            <a:gsLst>
              <a:gs pos="42000">
                <a:srgbClr val="B4C2D9">
                  <a:alpha val="10000"/>
                </a:srgbClr>
              </a:gs>
              <a:gs pos="0">
                <a:schemeClr val="bg1">
                  <a:lumMod val="95000"/>
                  <a:alpha val="29000"/>
                </a:schemeClr>
              </a:gs>
              <a:gs pos="100000">
                <a:srgbClr val="02CCC5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满意度</a:t>
            </a:r>
          </a:p>
        </p:txBody>
      </p:sp>
      <p:sp>
        <p:nvSpPr>
          <p:cNvPr id="107" name="流程图: 可选过程 106">
            <a:extLst>
              <a:ext uri="{FF2B5EF4-FFF2-40B4-BE49-F238E27FC236}">
                <a16:creationId xmlns:a16="http://schemas.microsoft.com/office/drawing/2014/main" id="{E666B1FC-4021-4C63-B619-B64BF061F5A4}"/>
              </a:ext>
            </a:extLst>
          </p:cNvPr>
          <p:cNvSpPr/>
          <p:nvPr/>
        </p:nvSpPr>
        <p:spPr>
          <a:xfrm>
            <a:off x="12447309" y="921890"/>
            <a:ext cx="936874" cy="503226"/>
          </a:xfrm>
          <a:prstGeom prst="flowChartAlternateProcess">
            <a:avLst/>
          </a:prstGeom>
          <a:gradFill flip="none" rotWithShape="1">
            <a:gsLst>
              <a:gs pos="42000">
                <a:srgbClr val="B4C2D9">
                  <a:alpha val="10000"/>
                </a:srgbClr>
              </a:gs>
              <a:gs pos="0">
                <a:schemeClr val="bg1">
                  <a:lumMod val="95000"/>
                  <a:alpha val="29000"/>
                </a:schemeClr>
              </a:gs>
              <a:gs pos="100000">
                <a:srgbClr val="02CCC5">
                  <a:alpha val="2000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 sz="16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红黄牌</a:t>
            </a:r>
          </a:p>
        </p:txBody>
      </p:sp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E1C793FB-ACB2-419B-AAC3-7B9B9A81940D}"/>
              </a:ext>
            </a:extLst>
          </p:cNvPr>
          <p:cNvGrpSpPr/>
          <p:nvPr/>
        </p:nvGrpSpPr>
        <p:grpSpPr>
          <a:xfrm>
            <a:off x="12719646" y="1149335"/>
            <a:ext cx="5197345" cy="2793212"/>
            <a:chOff x="6968135" y="616981"/>
            <a:chExt cx="3605274" cy="3144278"/>
          </a:xfrm>
        </p:grpSpPr>
        <p:sp>
          <p:nvSpPr>
            <p:cNvPr id="109" name="弦形 108">
              <a:extLst>
                <a:ext uri="{FF2B5EF4-FFF2-40B4-BE49-F238E27FC236}">
                  <a16:creationId xmlns:a16="http://schemas.microsoft.com/office/drawing/2014/main" id="{DBB9D0EC-BC6E-4236-8370-B4B6EB7ADBD4}"/>
                </a:ext>
              </a:extLst>
            </p:cNvPr>
            <p:cNvSpPr/>
            <p:nvPr/>
          </p:nvSpPr>
          <p:spPr>
            <a:xfrm>
              <a:off x="7242239" y="1003994"/>
              <a:ext cx="2935574" cy="2757265"/>
            </a:xfrm>
            <a:prstGeom prst="chord">
              <a:avLst>
                <a:gd name="adj1" fmla="val 9938320"/>
                <a:gd name="adj2" fmla="val 972311"/>
              </a:avLst>
            </a:prstGeom>
            <a:gradFill flip="none" rotWithShape="1">
              <a:gsLst>
                <a:gs pos="82000">
                  <a:schemeClr val="bg1">
                    <a:lumMod val="50000"/>
                    <a:alpha val="1000"/>
                  </a:schemeClr>
                </a:gs>
                <a:gs pos="0">
                  <a:schemeClr val="bg1">
                    <a:alpha val="10000"/>
                  </a:scheme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kumimoji="1" lang="zh-CN" altLang="en-US" sz="3200" b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0" name="弦形 109">
              <a:extLst>
                <a:ext uri="{FF2B5EF4-FFF2-40B4-BE49-F238E27FC236}">
                  <a16:creationId xmlns:a16="http://schemas.microsoft.com/office/drawing/2014/main" id="{5FB27E27-5835-4240-84F4-DC8D20601C0A}"/>
                </a:ext>
              </a:extLst>
            </p:cNvPr>
            <p:cNvSpPr/>
            <p:nvPr/>
          </p:nvSpPr>
          <p:spPr>
            <a:xfrm>
              <a:off x="7718690" y="1575892"/>
              <a:ext cx="2048588" cy="1974008"/>
            </a:xfrm>
            <a:prstGeom prst="chord">
              <a:avLst>
                <a:gd name="adj1" fmla="val 9610460"/>
                <a:gd name="adj2" fmla="val 1303808"/>
              </a:avLst>
            </a:pr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85000">
                  <a:srgbClr val="556788"/>
                </a:gs>
                <a:gs pos="66000">
                  <a:schemeClr val="bg1">
                    <a:lumMod val="95000"/>
                    <a:alpha val="29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kumimoji="1" lang="zh-CN" altLang="en-US" sz="3200" b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1" name="流程图: 可选过程 110">
              <a:extLst>
                <a:ext uri="{FF2B5EF4-FFF2-40B4-BE49-F238E27FC236}">
                  <a16:creationId xmlns:a16="http://schemas.microsoft.com/office/drawing/2014/main" id="{220F3C7A-C181-4464-847C-D12F9733E754}"/>
                </a:ext>
              </a:extLst>
            </p:cNvPr>
            <p:cNvSpPr/>
            <p:nvPr/>
          </p:nvSpPr>
          <p:spPr>
            <a:xfrm>
              <a:off x="8091936" y="2058821"/>
              <a:ext cx="1426137" cy="801781"/>
            </a:xfrm>
            <a:prstGeom prst="flowChartAlternateProcess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zh-CN" altLang="en-US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红黄牌总量</a:t>
              </a:r>
              <a:endParaRPr kumimoji="1" lang="en-US" altLang="zh-CN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kumimoji="1" lang="en-US" altLang="zh-CN" sz="16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1278</a:t>
              </a:r>
              <a:r>
                <a:rPr kumimoji="1" lang="zh-CN" altLang="en-US" sz="16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</a:p>
          </p:txBody>
        </p:sp>
        <p:sp>
          <p:nvSpPr>
            <p:cNvPr id="112" name="等腰三角形 2">
              <a:extLst>
                <a:ext uri="{FF2B5EF4-FFF2-40B4-BE49-F238E27FC236}">
                  <a16:creationId xmlns:a16="http://schemas.microsoft.com/office/drawing/2014/main" id="{DA290C95-1FC6-4C72-BE09-6B5B4B7AD12F}"/>
                </a:ext>
              </a:extLst>
            </p:cNvPr>
            <p:cNvSpPr/>
            <p:nvPr/>
          </p:nvSpPr>
          <p:spPr>
            <a:xfrm rot="5400000">
              <a:off x="8551670" y="587411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3" name="等腰三角形 2">
              <a:extLst>
                <a:ext uri="{FF2B5EF4-FFF2-40B4-BE49-F238E27FC236}">
                  <a16:creationId xmlns:a16="http://schemas.microsoft.com/office/drawing/2014/main" id="{BE3D728A-5F3B-43D8-AE6C-1BCA501299F2}"/>
                </a:ext>
              </a:extLst>
            </p:cNvPr>
            <p:cNvSpPr/>
            <p:nvPr/>
          </p:nvSpPr>
          <p:spPr>
            <a:xfrm rot="5400000">
              <a:off x="7501120" y="905009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4" name="等腰三角形 2">
              <a:extLst>
                <a:ext uri="{FF2B5EF4-FFF2-40B4-BE49-F238E27FC236}">
                  <a16:creationId xmlns:a16="http://schemas.microsoft.com/office/drawing/2014/main" id="{D93E15DC-04DC-4373-86FD-548245896D29}"/>
                </a:ext>
              </a:extLst>
            </p:cNvPr>
            <p:cNvSpPr/>
            <p:nvPr/>
          </p:nvSpPr>
          <p:spPr>
            <a:xfrm rot="5400000">
              <a:off x="9809225" y="2066891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5" name="等腰三角形 2">
              <a:extLst>
                <a:ext uri="{FF2B5EF4-FFF2-40B4-BE49-F238E27FC236}">
                  <a16:creationId xmlns:a16="http://schemas.microsoft.com/office/drawing/2014/main" id="{A3F2A110-6EA5-4B0C-B466-F40EFB7BCAC8}"/>
                </a:ext>
              </a:extLst>
            </p:cNvPr>
            <p:cNvSpPr/>
            <p:nvPr/>
          </p:nvSpPr>
          <p:spPr>
            <a:xfrm rot="5400000">
              <a:off x="7163450" y="1993787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6" name="等腰三角形 2">
              <a:extLst>
                <a:ext uri="{FF2B5EF4-FFF2-40B4-BE49-F238E27FC236}">
                  <a16:creationId xmlns:a16="http://schemas.microsoft.com/office/drawing/2014/main" id="{29250BE3-CFDE-4068-B06A-85CB29F18CDB}"/>
                </a:ext>
              </a:extLst>
            </p:cNvPr>
            <p:cNvSpPr/>
            <p:nvPr/>
          </p:nvSpPr>
          <p:spPr>
            <a:xfrm rot="5400000">
              <a:off x="9462976" y="1128208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7" name="组合 116">
              <a:extLst>
                <a:ext uri="{FF2B5EF4-FFF2-40B4-BE49-F238E27FC236}">
                  <a16:creationId xmlns:a16="http://schemas.microsoft.com/office/drawing/2014/main" id="{DBBF434E-FA5C-4443-B9FF-652C53F82BF2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05278" y="1089279"/>
              <a:ext cx="362066" cy="282188"/>
              <a:chOff x="4897736" y="4969417"/>
              <a:chExt cx="329426" cy="298526"/>
            </a:xfrm>
            <a:solidFill>
              <a:schemeClr val="bg1"/>
            </a:solidFill>
          </p:grpSpPr>
          <p:sp>
            <p:nvSpPr>
              <p:cNvPr id="135" name="饼形 4">
                <a:extLst>
                  <a:ext uri="{FF2B5EF4-FFF2-40B4-BE49-F238E27FC236}">
                    <a16:creationId xmlns:a16="http://schemas.microsoft.com/office/drawing/2014/main" id="{B61AD2F5-5DC2-4502-BFBF-B1665419BCFF}"/>
                  </a:ext>
                </a:extLst>
              </p:cNvPr>
              <p:cNvSpPr/>
              <p:nvPr/>
            </p:nvSpPr>
            <p:spPr>
              <a:xfrm>
                <a:off x="4897736" y="5113917"/>
                <a:ext cx="329426" cy="154026"/>
              </a:xfrm>
              <a:custGeom>
                <a:avLst/>
                <a:gdLst/>
                <a:ahLst/>
                <a:cxnLst/>
                <a:rect l="l" t="t" r="r" b="b"/>
                <a:pathLst>
                  <a:path w="329426" h="153821">
                    <a:moveTo>
                      <a:pt x="218661" y="0"/>
                    </a:moveTo>
                    <a:cubicBezTo>
                      <a:pt x="283412" y="20853"/>
                      <a:pt x="329426" y="81963"/>
                      <a:pt x="329426" y="153821"/>
                    </a:cubicBezTo>
                    <a:lnTo>
                      <a:pt x="173519" y="153821"/>
                    </a:lnTo>
                    <a:lnTo>
                      <a:pt x="187220" y="111291"/>
                    </a:lnTo>
                    <a:lnTo>
                      <a:pt x="168171" y="52162"/>
                    </a:lnTo>
                    <a:lnTo>
                      <a:pt x="186227" y="32667"/>
                    </a:lnTo>
                    <a:lnTo>
                      <a:pt x="173291" y="18700"/>
                    </a:lnTo>
                    <a:cubicBezTo>
                      <a:pt x="190726" y="18073"/>
                      <a:pt x="206485" y="11202"/>
                      <a:pt x="218661" y="0"/>
                    </a:cubicBezTo>
                    <a:close/>
                    <a:moveTo>
                      <a:pt x="110766" y="0"/>
                    </a:moveTo>
                    <a:cubicBezTo>
                      <a:pt x="122387" y="10691"/>
                      <a:pt x="137270" y="17437"/>
                      <a:pt x="153823" y="18290"/>
                    </a:cubicBezTo>
                    <a:lnTo>
                      <a:pt x="140508" y="32667"/>
                    </a:lnTo>
                    <a:lnTo>
                      <a:pt x="158040" y="51597"/>
                    </a:lnTo>
                    <a:lnTo>
                      <a:pt x="138808" y="111291"/>
                    </a:lnTo>
                    <a:lnTo>
                      <a:pt x="152510" y="153821"/>
                    </a:lnTo>
                    <a:lnTo>
                      <a:pt x="0" y="153821"/>
                    </a:lnTo>
                    <a:cubicBezTo>
                      <a:pt x="0" y="81963"/>
                      <a:pt x="46015" y="20853"/>
                      <a:pt x="1107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6" name="椭圆 135">
                <a:extLst>
                  <a:ext uri="{FF2B5EF4-FFF2-40B4-BE49-F238E27FC236}">
                    <a16:creationId xmlns:a16="http://schemas.microsoft.com/office/drawing/2014/main" id="{5178DE07-9123-4F83-A284-835C9C152BF7}"/>
                  </a:ext>
                </a:extLst>
              </p:cNvPr>
              <p:cNvSpPr/>
              <p:nvPr/>
            </p:nvSpPr>
            <p:spPr>
              <a:xfrm>
                <a:off x="4984844" y="4969417"/>
                <a:ext cx="150458" cy="15085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18" name="矩形 25">
              <a:extLst>
                <a:ext uri="{FF2B5EF4-FFF2-40B4-BE49-F238E27FC236}">
                  <a16:creationId xmlns:a16="http://schemas.microsoft.com/office/drawing/2014/main" id="{6B0F483E-778A-40C1-8004-34FB475B78A4}"/>
                </a:ext>
              </a:extLst>
            </p:cNvPr>
            <p:cNvSpPr/>
            <p:nvPr/>
          </p:nvSpPr>
          <p:spPr>
            <a:xfrm>
              <a:off x="7293435" y="2372290"/>
              <a:ext cx="197092" cy="318411"/>
            </a:xfrm>
            <a:custGeom>
              <a:avLst/>
              <a:gdLst/>
              <a:ahLst/>
              <a:cxnLst/>
              <a:rect l="l" t="t" r="r" b="b"/>
              <a:pathLst>
                <a:path w="638704" h="1204317">
                  <a:moveTo>
                    <a:pt x="366522" y="678506"/>
                  </a:moveTo>
                  <a:lnTo>
                    <a:pt x="366522" y="941650"/>
                  </a:lnTo>
                  <a:cubicBezTo>
                    <a:pt x="434113" y="921223"/>
                    <a:pt x="479855" y="862107"/>
                    <a:pt x="475772" y="797978"/>
                  </a:cubicBezTo>
                  <a:cubicBezTo>
                    <a:pt x="472026" y="739148"/>
                    <a:pt x="427380" y="692306"/>
                    <a:pt x="366522" y="678506"/>
                  </a:cubicBezTo>
                  <a:close/>
                  <a:moveTo>
                    <a:pt x="259725" y="261637"/>
                  </a:moveTo>
                  <a:cubicBezTo>
                    <a:pt x="199034" y="285540"/>
                    <a:pt x="159106" y="341234"/>
                    <a:pt x="162933" y="401329"/>
                  </a:cubicBezTo>
                  <a:cubicBezTo>
                    <a:pt x="166419" y="456099"/>
                    <a:pt x="205357" y="500479"/>
                    <a:pt x="259725" y="518042"/>
                  </a:cubicBezTo>
                  <a:close/>
                  <a:moveTo>
                    <a:pt x="259725" y="0"/>
                  </a:moveTo>
                  <a:lnTo>
                    <a:pt x="366522" y="0"/>
                  </a:lnTo>
                  <a:lnTo>
                    <a:pt x="366522" y="107371"/>
                  </a:lnTo>
                  <a:cubicBezTo>
                    <a:pt x="502398" y="115636"/>
                    <a:pt x="615125" y="202806"/>
                    <a:pt x="638704" y="325751"/>
                  </a:cubicBezTo>
                  <a:lnTo>
                    <a:pt x="480762" y="356042"/>
                  </a:lnTo>
                  <a:cubicBezTo>
                    <a:pt x="470261" y="301284"/>
                    <a:pt x="424390" y="260718"/>
                    <a:pt x="366522" y="248896"/>
                  </a:cubicBezTo>
                  <a:lnTo>
                    <a:pt x="366522" y="534004"/>
                  </a:lnTo>
                  <a:cubicBezTo>
                    <a:pt x="512969" y="546507"/>
                    <a:pt x="627144" y="649262"/>
                    <a:pt x="635657" y="782984"/>
                  </a:cubicBezTo>
                  <a:cubicBezTo>
                    <a:pt x="644848" y="927332"/>
                    <a:pt x="527817" y="1058979"/>
                    <a:pt x="366522" y="1087871"/>
                  </a:cubicBezTo>
                  <a:lnTo>
                    <a:pt x="366522" y="1204317"/>
                  </a:lnTo>
                  <a:lnTo>
                    <a:pt x="259725" y="1204317"/>
                  </a:lnTo>
                  <a:lnTo>
                    <a:pt x="259725" y="1091589"/>
                  </a:lnTo>
                  <a:cubicBezTo>
                    <a:pt x="129464" y="1078282"/>
                    <a:pt x="22854" y="992723"/>
                    <a:pt x="0" y="873555"/>
                  </a:cubicBezTo>
                  <a:lnTo>
                    <a:pt x="157941" y="843265"/>
                  </a:lnTo>
                  <a:cubicBezTo>
                    <a:pt x="167647" y="893869"/>
                    <a:pt x="207556" y="932351"/>
                    <a:pt x="259725" y="945520"/>
                  </a:cubicBezTo>
                  <a:lnTo>
                    <a:pt x="259725" y="664608"/>
                  </a:lnTo>
                  <a:cubicBezTo>
                    <a:pt x="119324" y="646931"/>
                    <a:pt x="11317" y="546242"/>
                    <a:pt x="3046" y="416323"/>
                  </a:cubicBezTo>
                  <a:cubicBezTo>
                    <a:pt x="-5904" y="275755"/>
                    <a:pt x="104846" y="147230"/>
                    <a:pt x="259725" y="114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9" name="矩形 57">
              <a:extLst>
                <a:ext uri="{FF2B5EF4-FFF2-40B4-BE49-F238E27FC236}">
                  <a16:creationId xmlns:a16="http://schemas.microsoft.com/office/drawing/2014/main" id="{00A653FB-ADD6-4EBA-82EE-5AFA76E5DC2A}"/>
                </a:ext>
              </a:extLst>
            </p:cNvPr>
            <p:cNvSpPr/>
            <p:nvPr/>
          </p:nvSpPr>
          <p:spPr>
            <a:xfrm rot="18756455" flipV="1">
              <a:off x="7565584" y="1329365"/>
              <a:ext cx="337576" cy="335280"/>
            </a:xfrm>
            <a:custGeom>
              <a:avLst/>
              <a:gdLst/>
              <a:ahLst/>
              <a:cxnLst/>
              <a:rect l="l" t="t" r="r" b="b"/>
              <a:pathLst>
                <a:path w="1256026" h="1240165">
                  <a:moveTo>
                    <a:pt x="797561" y="774307"/>
                  </a:moveTo>
                  <a:cubicBezTo>
                    <a:pt x="710391" y="869079"/>
                    <a:pt x="562897" y="875241"/>
                    <a:pt x="468125" y="788071"/>
                  </a:cubicBezTo>
                  <a:cubicBezTo>
                    <a:pt x="373353" y="700901"/>
                    <a:pt x="367190" y="553407"/>
                    <a:pt x="454361" y="458635"/>
                  </a:cubicBezTo>
                  <a:cubicBezTo>
                    <a:pt x="541531" y="363862"/>
                    <a:pt x="689025" y="357700"/>
                    <a:pt x="783797" y="444871"/>
                  </a:cubicBezTo>
                  <a:cubicBezTo>
                    <a:pt x="878569" y="532041"/>
                    <a:pt x="884732" y="679535"/>
                    <a:pt x="797561" y="774307"/>
                  </a:cubicBezTo>
                  <a:close/>
                  <a:moveTo>
                    <a:pt x="994392" y="1135525"/>
                  </a:moveTo>
                  <a:lnTo>
                    <a:pt x="1167719" y="947084"/>
                  </a:lnTo>
                  <a:lnTo>
                    <a:pt x="1080123" y="866514"/>
                  </a:lnTo>
                  <a:cubicBezTo>
                    <a:pt x="1107087" y="820946"/>
                    <a:pt x="1125062" y="771662"/>
                    <a:pt x="1133534" y="720808"/>
                  </a:cubicBezTo>
                  <a:lnTo>
                    <a:pt x="1134382" y="730945"/>
                  </a:lnTo>
                  <a:lnTo>
                    <a:pt x="1256026" y="720763"/>
                  </a:lnTo>
                  <a:lnTo>
                    <a:pt x="1234669" y="465623"/>
                  </a:lnTo>
                  <a:lnTo>
                    <a:pt x="1124662" y="474831"/>
                  </a:lnTo>
                  <a:cubicBezTo>
                    <a:pt x="1110918" y="420204"/>
                    <a:pt x="1086596" y="368135"/>
                    <a:pt x="1052782" y="320977"/>
                  </a:cubicBezTo>
                  <a:lnTo>
                    <a:pt x="1071045" y="337776"/>
                  </a:lnTo>
                  <a:lnTo>
                    <a:pt x="1153682" y="247932"/>
                  </a:lnTo>
                  <a:lnTo>
                    <a:pt x="965241" y="74605"/>
                  </a:lnTo>
                  <a:lnTo>
                    <a:pt x="882603" y="164449"/>
                  </a:lnTo>
                  <a:lnTo>
                    <a:pt x="886846" y="168351"/>
                  </a:lnTo>
                  <a:cubicBezTo>
                    <a:pt x="838997" y="139727"/>
                    <a:pt x="787331" y="120265"/>
                    <a:pt x="733930" y="111164"/>
                  </a:cubicBezTo>
                  <a:lnTo>
                    <a:pt x="733930" y="0"/>
                  </a:lnTo>
                  <a:lnTo>
                    <a:pt x="477898" y="0"/>
                  </a:lnTo>
                  <a:lnTo>
                    <a:pt x="477898" y="122069"/>
                  </a:lnTo>
                  <a:lnTo>
                    <a:pt x="479228" y="122069"/>
                  </a:lnTo>
                  <a:cubicBezTo>
                    <a:pt x="430314" y="134595"/>
                    <a:pt x="383751" y="156247"/>
                    <a:pt x="341505" y="186278"/>
                  </a:cubicBezTo>
                  <a:lnTo>
                    <a:pt x="256622" y="108203"/>
                  </a:lnTo>
                  <a:lnTo>
                    <a:pt x="83295" y="296645"/>
                  </a:lnTo>
                  <a:lnTo>
                    <a:pt x="170615" y="376961"/>
                  </a:lnTo>
                  <a:cubicBezTo>
                    <a:pt x="145463" y="420379"/>
                    <a:pt x="129108" y="467354"/>
                    <a:pt x="121338" y="515693"/>
                  </a:cubicBezTo>
                  <a:lnTo>
                    <a:pt x="0" y="525850"/>
                  </a:lnTo>
                  <a:lnTo>
                    <a:pt x="21356" y="780990"/>
                  </a:lnTo>
                  <a:lnTo>
                    <a:pt x="135757" y="771414"/>
                  </a:lnTo>
                  <a:cubicBezTo>
                    <a:pt x="148476" y="819475"/>
                    <a:pt x="170286" y="865077"/>
                    <a:pt x="199994" y="906582"/>
                  </a:cubicBezTo>
                  <a:lnTo>
                    <a:pt x="117970" y="995758"/>
                  </a:lnTo>
                  <a:lnTo>
                    <a:pt x="306412" y="1169085"/>
                  </a:lnTo>
                  <a:lnTo>
                    <a:pt x="389049" y="1079241"/>
                  </a:lnTo>
                  <a:lnTo>
                    <a:pt x="377179" y="1068324"/>
                  </a:lnTo>
                  <a:cubicBezTo>
                    <a:pt x="420334" y="1093976"/>
                    <a:pt x="466889" y="1111456"/>
                    <a:pt x="515085" y="1119907"/>
                  </a:cubicBezTo>
                  <a:lnTo>
                    <a:pt x="515085" y="1240165"/>
                  </a:lnTo>
                  <a:lnTo>
                    <a:pt x="771117" y="1240165"/>
                  </a:lnTo>
                  <a:lnTo>
                    <a:pt x="771117" y="1118096"/>
                  </a:lnTo>
                  <a:lnTo>
                    <a:pt x="755010" y="1118096"/>
                  </a:lnTo>
                  <a:cubicBezTo>
                    <a:pt x="808324" y="1105325"/>
                    <a:pt x="859689" y="1083404"/>
                    <a:pt x="905971" y="1051341"/>
                  </a:cubicBezTo>
                  <a:lnTo>
                    <a:pt x="904548" y="10528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0" name="组合 22">
              <a:extLst>
                <a:ext uri="{FF2B5EF4-FFF2-40B4-BE49-F238E27FC236}">
                  <a16:creationId xmlns:a16="http://schemas.microsoft.com/office/drawing/2014/main" id="{9469385A-1B39-43A0-8CBC-49E1AEBECA36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80885" y="2463655"/>
              <a:ext cx="163195" cy="312470"/>
              <a:chOff x="1736301" y="3645024"/>
              <a:chExt cx="557973" cy="1241674"/>
            </a:xfrm>
            <a:solidFill>
              <a:schemeClr val="bg1"/>
            </a:solidFill>
          </p:grpSpPr>
          <p:sp>
            <p:nvSpPr>
              <p:cNvPr id="133" name="梯形 17">
                <a:extLst>
                  <a:ext uri="{FF2B5EF4-FFF2-40B4-BE49-F238E27FC236}">
                    <a16:creationId xmlns:a16="http://schemas.microsoft.com/office/drawing/2014/main" id="{B6BC8CB6-110E-4592-8663-08C7885D9B4B}"/>
                  </a:ext>
                </a:extLst>
              </p:cNvPr>
              <p:cNvSpPr/>
              <p:nvPr/>
            </p:nvSpPr>
            <p:spPr>
              <a:xfrm flipV="1">
                <a:off x="1736301" y="3645024"/>
                <a:ext cx="557973" cy="1008311"/>
              </a:xfrm>
              <a:custGeom>
                <a:avLst/>
                <a:gdLst/>
                <a:ahLst/>
                <a:cxnLst/>
                <a:rect l="l" t="t" r="r" b="b"/>
                <a:pathLst>
                  <a:path w="557973" h="1007724">
                    <a:moveTo>
                      <a:pt x="278986" y="1007724"/>
                    </a:moveTo>
                    <a:cubicBezTo>
                      <a:pt x="379960" y="1007724"/>
                      <a:pt x="480933" y="969204"/>
                      <a:pt x="557973" y="892164"/>
                    </a:cubicBezTo>
                    <a:lnTo>
                      <a:pt x="557972" y="892164"/>
                    </a:lnTo>
                    <a:cubicBezTo>
                      <a:pt x="712052" y="738084"/>
                      <a:pt x="712052" y="488271"/>
                      <a:pt x="557972" y="334192"/>
                    </a:cubicBezTo>
                    <a:lnTo>
                      <a:pt x="440691" y="216911"/>
                    </a:lnTo>
                    <a:lnTo>
                      <a:pt x="386463" y="0"/>
                    </a:lnTo>
                    <a:lnTo>
                      <a:pt x="160407" y="0"/>
                    </a:lnTo>
                    <a:lnTo>
                      <a:pt x="102479" y="231714"/>
                    </a:lnTo>
                    <a:lnTo>
                      <a:pt x="0" y="334192"/>
                    </a:lnTo>
                    <a:cubicBezTo>
                      <a:pt x="-154080" y="488272"/>
                      <a:pt x="-154080" y="738085"/>
                      <a:pt x="0" y="892164"/>
                    </a:cubicBezTo>
                    <a:cubicBezTo>
                      <a:pt x="77040" y="969204"/>
                      <a:pt x="178013" y="1007724"/>
                      <a:pt x="278986" y="10077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4" name="圆角矩形 19">
                <a:extLst>
                  <a:ext uri="{FF2B5EF4-FFF2-40B4-BE49-F238E27FC236}">
                    <a16:creationId xmlns:a16="http://schemas.microsoft.com/office/drawing/2014/main" id="{B8D1F831-C0D3-4203-BFF8-50584456FE99}"/>
                  </a:ext>
                </a:extLst>
              </p:cNvPr>
              <p:cNvSpPr/>
              <p:nvPr/>
            </p:nvSpPr>
            <p:spPr>
              <a:xfrm>
                <a:off x="1894467" y="4697366"/>
                <a:ext cx="228462" cy="189332"/>
              </a:xfrm>
              <a:custGeom>
                <a:avLst/>
                <a:gdLst/>
                <a:ahLst/>
                <a:cxnLst/>
                <a:rect l="l" t="t" r="r" b="b"/>
                <a:pathLst>
                  <a:path w="271312" h="224659">
                    <a:moveTo>
                      <a:pt x="3787" y="0"/>
                    </a:moveTo>
                    <a:lnTo>
                      <a:pt x="267525" y="0"/>
                    </a:lnTo>
                    <a:cubicBezTo>
                      <a:pt x="270857" y="5896"/>
                      <a:pt x="271312" y="12275"/>
                      <a:pt x="271312" y="18759"/>
                    </a:cubicBezTo>
                    <a:cubicBezTo>
                      <a:pt x="271312" y="42174"/>
                      <a:pt x="271311" y="65588"/>
                      <a:pt x="271311" y="89003"/>
                    </a:cubicBezTo>
                    <a:cubicBezTo>
                      <a:pt x="271311" y="163924"/>
                      <a:pt x="210576" y="224659"/>
                      <a:pt x="135655" y="224659"/>
                    </a:cubicBezTo>
                    <a:lnTo>
                      <a:pt x="135656" y="224658"/>
                    </a:lnTo>
                    <a:cubicBezTo>
                      <a:pt x="60735" y="224658"/>
                      <a:pt x="0" y="163923"/>
                      <a:pt x="0" y="89002"/>
                    </a:cubicBezTo>
                    <a:lnTo>
                      <a:pt x="0" y="187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21" name="圆角矩形 15">
              <a:extLst>
                <a:ext uri="{FF2B5EF4-FFF2-40B4-BE49-F238E27FC236}">
                  <a16:creationId xmlns:a16="http://schemas.microsoft.com/office/drawing/2014/main" id="{B37E16C9-6104-4BD9-8A9A-F900C7A9CD93}"/>
                </a:ext>
              </a:extLst>
            </p:cNvPr>
            <p:cNvSpPr/>
            <p:nvPr/>
          </p:nvSpPr>
          <p:spPr>
            <a:xfrm>
              <a:off x="9549481" y="1566743"/>
              <a:ext cx="311770" cy="263634"/>
            </a:xfrm>
            <a:custGeom>
              <a:avLst/>
              <a:gdLst/>
              <a:ahLst/>
              <a:cxnLst/>
              <a:rect l="l" t="t" r="r" b="b"/>
              <a:pathLst>
                <a:path w="1152128" h="1120888">
                  <a:moveTo>
                    <a:pt x="177161" y="54740"/>
                  </a:moveTo>
                  <a:cubicBezTo>
                    <a:pt x="116198" y="54740"/>
                    <a:pt x="66777" y="104161"/>
                    <a:pt x="66777" y="165124"/>
                  </a:cubicBezTo>
                  <a:lnTo>
                    <a:pt x="66777" y="606644"/>
                  </a:lnTo>
                  <a:cubicBezTo>
                    <a:pt x="66777" y="667607"/>
                    <a:pt x="116198" y="717028"/>
                    <a:pt x="177161" y="717028"/>
                  </a:cubicBezTo>
                  <a:lnTo>
                    <a:pt x="974966" y="717028"/>
                  </a:lnTo>
                  <a:cubicBezTo>
                    <a:pt x="1035929" y="717028"/>
                    <a:pt x="1085350" y="667607"/>
                    <a:pt x="1085350" y="606644"/>
                  </a:cubicBezTo>
                  <a:lnTo>
                    <a:pt x="1085350" y="165124"/>
                  </a:lnTo>
                  <a:cubicBezTo>
                    <a:pt x="1085350" y="104161"/>
                    <a:pt x="1035929" y="54740"/>
                    <a:pt x="974966" y="54740"/>
                  </a:cubicBezTo>
                  <a:close/>
                  <a:moveTo>
                    <a:pt x="144019" y="0"/>
                  </a:moveTo>
                  <a:lnTo>
                    <a:pt x="1008109" y="0"/>
                  </a:lnTo>
                  <a:cubicBezTo>
                    <a:pt x="1087648" y="0"/>
                    <a:pt x="1152128" y="64480"/>
                    <a:pt x="1152128" y="144019"/>
                  </a:cubicBezTo>
                  <a:lnTo>
                    <a:pt x="1152128" y="720077"/>
                  </a:lnTo>
                  <a:cubicBezTo>
                    <a:pt x="1152128" y="799616"/>
                    <a:pt x="1087648" y="864096"/>
                    <a:pt x="1008109" y="864096"/>
                  </a:cubicBezTo>
                  <a:lnTo>
                    <a:pt x="731291" y="864096"/>
                  </a:lnTo>
                  <a:lnTo>
                    <a:pt x="731291" y="1048880"/>
                  </a:lnTo>
                  <a:lnTo>
                    <a:pt x="863305" y="1048880"/>
                  </a:lnTo>
                  <a:cubicBezTo>
                    <a:pt x="869934" y="1048880"/>
                    <a:pt x="875307" y="1054253"/>
                    <a:pt x="875307" y="1060882"/>
                  </a:cubicBezTo>
                  <a:lnTo>
                    <a:pt x="875307" y="1108886"/>
                  </a:lnTo>
                  <a:cubicBezTo>
                    <a:pt x="875307" y="1115515"/>
                    <a:pt x="869934" y="1120888"/>
                    <a:pt x="863305" y="1120888"/>
                  </a:cubicBezTo>
                  <a:lnTo>
                    <a:pt x="731291" y="1120888"/>
                  </a:lnTo>
                  <a:lnTo>
                    <a:pt x="443259" y="1120888"/>
                  </a:lnTo>
                  <a:lnTo>
                    <a:pt x="311245" y="1120888"/>
                  </a:lnTo>
                  <a:cubicBezTo>
                    <a:pt x="304616" y="1120888"/>
                    <a:pt x="299243" y="1115515"/>
                    <a:pt x="299243" y="1108886"/>
                  </a:cubicBezTo>
                  <a:lnTo>
                    <a:pt x="299243" y="1060882"/>
                  </a:lnTo>
                  <a:cubicBezTo>
                    <a:pt x="299243" y="1054253"/>
                    <a:pt x="304616" y="1048880"/>
                    <a:pt x="311245" y="1048880"/>
                  </a:cubicBezTo>
                  <a:lnTo>
                    <a:pt x="443259" y="1048880"/>
                  </a:lnTo>
                  <a:lnTo>
                    <a:pt x="443259" y="864096"/>
                  </a:lnTo>
                  <a:lnTo>
                    <a:pt x="144019" y="864096"/>
                  </a:lnTo>
                  <a:cubicBezTo>
                    <a:pt x="64480" y="864096"/>
                    <a:pt x="0" y="799616"/>
                    <a:pt x="0" y="720077"/>
                  </a:cubicBezTo>
                  <a:lnTo>
                    <a:pt x="0" y="144019"/>
                  </a:lnTo>
                  <a:cubicBezTo>
                    <a:pt x="0" y="64480"/>
                    <a:pt x="64480" y="0"/>
                    <a:pt x="1440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2" name="文本框 121">
              <a:extLst>
                <a:ext uri="{FF2B5EF4-FFF2-40B4-BE49-F238E27FC236}">
                  <a16:creationId xmlns:a16="http://schemas.microsoft.com/office/drawing/2014/main" id="{CE12F6EF-CC84-4EA4-BDA8-8C7995511A55}"/>
                </a:ext>
              </a:extLst>
            </p:cNvPr>
            <p:cNvSpPr txBox="1"/>
            <p:nvPr/>
          </p:nvSpPr>
          <p:spPr>
            <a:xfrm>
              <a:off x="8539503" y="774097"/>
              <a:ext cx="499230" cy="294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发牌数</a:t>
              </a:r>
              <a:endParaRPr lang="en-US" altLang="zh-CN" sz="1100" b="1" dirty="0">
                <a:solidFill>
                  <a:schemeClr val="bg1">
                    <a:lumMod val="85000"/>
                  </a:schemeClr>
                </a:solidFill>
                <a:effectLst>
                  <a:glow rad="101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3" name="文本框 122">
              <a:extLst>
                <a:ext uri="{FF2B5EF4-FFF2-40B4-BE49-F238E27FC236}">
                  <a16:creationId xmlns:a16="http://schemas.microsoft.com/office/drawing/2014/main" id="{D76A686A-017D-4531-84E0-52CF863FF7EA}"/>
                </a:ext>
              </a:extLst>
            </p:cNvPr>
            <p:cNvSpPr txBox="1"/>
            <p:nvPr/>
          </p:nvSpPr>
          <p:spPr>
            <a:xfrm>
              <a:off x="7412834" y="1022403"/>
              <a:ext cx="600205" cy="294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红牌量</a:t>
              </a:r>
            </a:p>
          </p:txBody>
        </p:sp>
        <p:sp>
          <p:nvSpPr>
            <p:cNvPr id="124" name="文本框 123">
              <a:extLst>
                <a:ext uri="{FF2B5EF4-FFF2-40B4-BE49-F238E27FC236}">
                  <a16:creationId xmlns:a16="http://schemas.microsoft.com/office/drawing/2014/main" id="{862BA8B5-708B-4CC0-8619-163C0CA33B80}"/>
                </a:ext>
              </a:extLst>
            </p:cNvPr>
            <p:cNvSpPr txBox="1"/>
            <p:nvPr/>
          </p:nvSpPr>
          <p:spPr>
            <a:xfrm>
              <a:off x="9741976" y="2151404"/>
              <a:ext cx="631135" cy="285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5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黄牌量比</a:t>
              </a:r>
            </a:p>
          </p:txBody>
        </p:sp>
        <p:sp>
          <p:nvSpPr>
            <p:cNvPr id="125" name="文本框 124">
              <a:extLst>
                <a:ext uri="{FF2B5EF4-FFF2-40B4-BE49-F238E27FC236}">
                  <a16:creationId xmlns:a16="http://schemas.microsoft.com/office/drawing/2014/main" id="{90DCE556-FF67-4638-A31A-77C8F037CB95}"/>
                </a:ext>
              </a:extLst>
            </p:cNvPr>
            <p:cNvSpPr txBox="1"/>
            <p:nvPr/>
          </p:nvSpPr>
          <p:spPr>
            <a:xfrm>
              <a:off x="7113247" y="2095110"/>
              <a:ext cx="610415" cy="294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红牌量比</a:t>
              </a:r>
            </a:p>
          </p:txBody>
        </p:sp>
        <p:sp>
          <p:nvSpPr>
            <p:cNvPr id="126" name="文本框 125">
              <a:extLst>
                <a:ext uri="{FF2B5EF4-FFF2-40B4-BE49-F238E27FC236}">
                  <a16:creationId xmlns:a16="http://schemas.microsoft.com/office/drawing/2014/main" id="{5D9D178C-DA73-47CF-B5B0-7303C82123DE}"/>
                </a:ext>
              </a:extLst>
            </p:cNvPr>
            <p:cNvSpPr txBox="1"/>
            <p:nvPr/>
          </p:nvSpPr>
          <p:spPr>
            <a:xfrm>
              <a:off x="9396033" y="1200174"/>
              <a:ext cx="605184" cy="294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黄牌量</a:t>
              </a:r>
            </a:p>
          </p:txBody>
        </p:sp>
        <p:sp>
          <p:nvSpPr>
            <p:cNvPr id="127" name="文本框 126">
              <a:extLst>
                <a:ext uri="{FF2B5EF4-FFF2-40B4-BE49-F238E27FC236}">
                  <a16:creationId xmlns:a16="http://schemas.microsoft.com/office/drawing/2014/main" id="{9C568377-8EBF-4C0F-B8DB-CA58C017CCCD}"/>
                </a:ext>
              </a:extLst>
            </p:cNvPr>
            <p:cNvSpPr txBox="1"/>
            <p:nvPr/>
          </p:nvSpPr>
          <p:spPr>
            <a:xfrm>
              <a:off x="8417927" y="1396859"/>
              <a:ext cx="779837" cy="4248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1302</a:t>
              </a:r>
              <a:endParaRPr lang="zh-CN" altLang="en-US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8" name="文本框 127">
              <a:extLst>
                <a:ext uri="{FF2B5EF4-FFF2-40B4-BE49-F238E27FC236}">
                  <a16:creationId xmlns:a16="http://schemas.microsoft.com/office/drawing/2014/main" id="{7203910D-73E7-4909-91DC-BC470D49946E}"/>
                </a:ext>
              </a:extLst>
            </p:cNvPr>
            <p:cNvSpPr txBox="1"/>
            <p:nvPr/>
          </p:nvSpPr>
          <p:spPr>
            <a:xfrm>
              <a:off x="7367127" y="1645078"/>
              <a:ext cx="744569" cy="254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1211</a:t>
              </a:r>
              <a:r>
                <a:rPr kumimoji="1" lang="zh-CN" altLang="en-US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  <a:endParaRPr kumimoji="1" lang="en-US" altLang="zh-CN" sz="12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9" name="文本框 128">
              <a:extLst>
                <a:ext uri="{FF2B5EF4-FFF2-40B4-BE49-F238E27FC236}">
                  <a16:creationId xmlns:a16="http://schemas.microsoft.com/office/drawing/2014/main" id="{220D1578-6798-4305-BDD7-63FE386B1EC7}"/>
                </a:ext>
              </a:extLst>
            </p:cNvPr>
            <p:cNvSpPr txBox="1"/>
            <p:nvPr/>
          </p:nvSpPr>
          <p:spPr>
            <a:xfrm>
              <a:off x="9687296" y="2684565"/>
              <a:ext cx="791643" cy="3790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0.072%</a:t>
              </a:r>
              <a:endParaRPr lang="zh-CN" altLang="en-US" sz="12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0" name="文本框 129">
              <a:extLst>
                <a:ext uri="{FF2B5EF4-FFF2-40B4-BE49-F238E27FC236}">
                  <a16:creationId xmlns:a16="http://schemas.microsoft.com/office/drawing/2014/main" id="{A8096E8B-BE0D-4411-BB1B-492C2AB8EC23}"/>
                </a:ext>
              </a:extLst>
            </p:cNvPr>
            <p:cNvSpPr txBox="1"/>
            <p:nvPr/>
          </p:nvSpPr>
          <p:spPr>
            <a:xfrm>
              <a:off x="7024844" y="2648598"/>
              <a:ext cx="807019" cy="42484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0.091%</a:t>
              </a:r>
            </a:p>
          </p:txBody>
        </p:sp>
        <p:sp>
          <p:nvSpPr>
            <p:cNvPr id="131" name="文本框 130">
              <a:extLst>
                <a:ext uri="{FF2B5EF4-FFF2-40B4-BE49-F238E27FC236}">
                  <a16:creationId xmlns:a16="http://schemas.microsoft.com/office/drawing/2014/main" id="{088D5BE5-2D65-401F-89CF-F121709F7B9E}"/>
                </a:ext>
              </a:extLst>
            </p:cNvPr>
            <p:cNvSpPr txBox="1"/>
            <p:nvPr/>
          </p:nvSpPr>
          <p:spPr>
            <a:xfrm>
              <a:off x="9307797" y="1758086"/>
              <a:ext cx="807019" cy="2856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91</a:t>
              </a:r>
              <a:r>
                <a:rPr kumimoji="1" lang="zh-CN" altLang="en-US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  <a:endParaRPr kumimoji="1" lang="en-US" altLang="zh-CN" sz="14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32" name="直接连接符 131">
              <a:extLst>
                <a:ext uri="{FF2B5EF4-FFF2-40B4-BE49-F238E27FC236}">
                  <a16:creationId xmlns:a16="http://schemas.microsoft.com/office/drawing/2014/main" id="{CC328FEA-794E-4010-B70B-2A6BAA688A66}"/>
                </a:ext>
              </a:extLst>
            </p:cNvPr>
            <p:cNvCxnSpPr/>
            <p:nvPr/>
          </p:nvCxnSpPr>
          <p:spPr>
            <a:xfrm>
              <a:off x="6968135" y="3091495"/>
              <a:ext cx="360527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7" name="组合 136">
            <a:extLst>
              <a:ext uri="{FF2B5EF4-FFF2-40B4-BE49-F238E27FC236}">
                <a16:creationId xmlns:a16="http://schemas.microsoft.com/office/drawing/2014/main" id="{ED4548D8-A78F-4095-A0E2-F3D54FEF71F0}"/>
              </a:ext>
            </a:extLst>
          </p:cNvPr>
          <p:cNvGrpSpPr/>
          <p:nvPr/>
        </p:nvGrpSpPr>
        <p:grpSpPr>
          <a:xfrm>
            <a:off x="6583673" y="863321"/>
            <a:ext cx="5197345" cy="3079226"/>
            <a:chOff x="6968135" y="616981"/>
            <a:chExt cx="3605274" cy="3144278"/>
          </a:xfrm>
        </p:grpSpPr>
        <p:sp>
          <p:nvSpPr>
            <p:cNvPr id="138" name="弦形 137">
              <a:extLst>
                <a:ext uri="{FF2B5EF4-FFF2-40B4-BE49-F238E27FC236}">
                  <a16:creationId xmlns:a16="http://schemas.microsoft.com/office/drawing/2014/main" id="{000A16DB-5859-4B70-8826-C462AD379D3B}"/>
                </a:ext>
              </a:extLst>
            </p:cNvPr>
            <p:cNvSpPr/>
            <p:nvPr/>
          </p:nvSpPr>
          <p:spPr>
            <a:xfrm>
              <a:off x="7242239" y="1003994"/>
              <a:ext cx="2935574" cy="2757265"/>
            </a:xfrm>
            <a:prstGeom prst="chord">
              <a:avLst>
                <a:gd name="adj1" fmla="val 9938320"/>
                <a:gd name="adj2" fmla="val 972311"/>
              </a:avLst>
            </a:prstGeom>
            <a:gradFill flip="none" rotWithShape="1">
              <a:gsLst>
                <a:gs pos="82000">
                  <a:schemeClr val="bg1">
                    <a:lumMod val="50000"/>
                    <a:alpha val="1000"/>
                  </a:schemeClr>
                </a:gs>
                <a:gs pos="0">
                  <a:schemeClr val="bg1">
                    <a:alpha val="10000"/>
                  </a:scheme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kumimoji="1" lang="zh-CN" altLang="en-US" sz="3200" b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9" name="弦形 138">
              <a:extLst>
                <a:ext uri="{FF2B5EF4-FFF2-40B4-BE49-F238E27FC236}">
                  <a16:creationId xmlns:a16="http://schemas.microsoft.com/office/drawing/2014/main" id="{987C3FDB-D146-430C-B551-5AA69AA9B5C7}"/>
                </a:ext>
              </a:extLst>
            </p:cNvPr>
            <p:cNvSpPr/>
            <p:nvPr/>
          </p:nvSpPr>
          <p:spPr>
            <a:xfrm>
              <a:off x="7718690" y="1575892"/>
              <a:ext cx="2048588" cy="1974008"/>
            </a:xfrm>
            <a:prstGeom prst="chord">
              <a:avLst>
                <a:gd name="adj1" fmla="val 9610460"/>
                <a:gd name="adj2" fmla="val 1303808"/>
              </a:avLst>
            </a:pr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85000">
                  <a:srgbClr val="556788"/>
                </a:gs>
                <a:gs pos="66000">
                  <a:schemeClr val="bg1">
                    <a:lumMod val="95000"/>
                    <a:alpha val="29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kumimoji="1" lang="zh-CN" altLang="en-US" sz="3200" b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0" name="流程图: 可选过程 139">
              <a:extLst>
                <a:ext uri="{FF2B5EF4-FFF2-40B4-BE49-F238E27FC236}">
                  <a16:creationId xmlns:a16="http://schemas.microsoft.com/office/drawing/2014/main" id="{838ABB3D-AD63-448F-9246-F2BC6289BFC9}"/>
                </a:ext>
              </a:extLst>
            </p:cNvPr>
            <p:cNvSpPr/>
            <p:nvPr/>
          </p:nvSpPr>
          <p:spPr>
            <a:xfrm>
              <a:off x="8091936" y="2058821"/>
              <a:ext cx="1426137" cy="801781"/>
            </a:xfrm>
            <a:prstGeom prst="flowChartAlternateProcess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kumimoji="1" lang="zh-CN" altLang="en-US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满意度</a:t>
              </a:r>
              <a:endParaRPr kumimoji="1" lang="en-US" altLang="zh-CN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kumimoji="1" lang="en-US" altLang="zh-CN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98.10</a:t>
              </a:r>
              <a:r>
                <a:rPr kumimoji="1" lang="zh-CN" altLang="en-US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  <a:endParaRPr kumimoji="1" lang="en-US" altLang="zh-CN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1" name="等腰三角形 2">
              <a:extLst>
                <a:ext uri="{FF2B5EF4-FFF2-40B4-BE49-F238E27FC236}">
                  <a16:creationId xmlns:a16="http://schemas.microsoft.com/office/drawing/2014/main" id="{485D5B27-2A13-4660-AC68-D3ED991E5BBD}"/>
                </a:ext>
              </a:extLst>
            </p:cNvPr>
            <p:cNvSpPr/>
            <p:nvPr/>
          </p:nvSpPr>
          <p:spPr>
            <a:xfrm rot="5400000">
              <a:off x="8551670" y="587411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2" name="等腰三角形 2">
              <a:extLst>
                <a:ext uri="{FF2B5EF4-FFF2-40B4-BE49-F238E27FC236}">
                  <a16:creationId xmlns:a16="http://schemas.microsoft.com/office/drawing/2014/main" id="{186BED7B-7283-41D1-BC1D-D742E909A070}"/>
                </a:ext>
              </a:extLst>
            </p:cNvPr>
            <p:cNvSpPr/>
            <p:nvPr/>
          </p:nvSpPr>
          <p:spPr>
            <a:xfrm rot="5400000">
              <a:off x="7501120" y="905009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3" name="等腰三角形 2">
              <a:extLst>
                <a:ext uri="{FF2B5EF4-FFF2-40B4-BE49-F238E27FC236}">
                  <a16:creationId xmlns:a16="http://schemas.microsoft.com/office/drawing/2014/main" id="{53B62897-63EC-40A2-8D24-8322D2F89B6E}"/>
                </a:ext>
              </a:extLst>
            </p:cNvPr>
            <p:cNvSpPr/>
            <p:nvPr/>
          </p:nvSpPr>
          <p:spPr>
            <a:xfrm rot="5400000">
              <a:off x="9809225" y="2066891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4" name="等腰三角形 2">
              <a:extLst>
                <a:ext uri="{FF2B5EF4-FFF2-40B4-BE49-F238E27FC236}">
                  <a16:creationId xmlns:a16="http://schemas.microsoft.com/office/drawing/2014/main" id="{BC8819FA-1FEF-4537-BB5E-E809FC5E31A8}"/>
                </a:ext>
              </a:extLst>
            </p:cNvPr>
            <p:cNvSpPr/>
            <p:nvPr/>
          </p:nvSpPr>
          <p:spPr>
            <a:xfrm rot="5400000">
              <a:off x="7163450" y="1993787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5" name="等腰三角形 2">
              <a:extLst>
                <a:ext uri="{FF2B5EF4-FFF2-40B4-BE49-F238E27FC236}">
                  <a16:creationId xmlns:a16="http://schemas.microsoft.com/office/drawing/2014/main" id="{C8838D97-EAC4-4834-9A83-73AE3FBCC982}"/>
                </a:ext>
              </a:extLst>
            </p:cNvPr>
            <p:cNvSpPr/>
            <p:nvPr/>
          </p:nvSpPr>
          <p:spPr>
            <a:xfrm rot="5400000">
              <a:off x="9462976" y="1128208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46" name="组合 145">
              <a:extLst>
                <a:ext uri="{FF2B5EF4-FFF2-40B4-BE49-F238E27FC236}">
                  <a16:creationId xmlns:a16="http://schemas.microsoft.com/office/drawing/2014/main" id="{258417F8-D96F-4F36-A239-121565BB607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05278" y="1089279"/>
              <a:ext cx="362066" cy="282188"/>
              <a:chOff x="4897736" y="4969417"/>
              <a:chExt cx="329426" cy="298526"/>
            </a:xfrm>
            <a:solidFill>
              <a:schemeClr val="bg1"/>
            </a:solidFill>
          </p:grpSpPr>
          <p:sp>
            <p:nvSpPr>
              <p:cNvPr id="164" name="饼形 4">
                <a:extLst>
                  <a:ext uri="{FF2B5EF4-FFF2-40B4-BE49-F238E27FC236}">
                    <a16:creationId xmlns:a16="http://schemas.microsoft.com/office/drawing/2014/main" id="{8F3933A6-653A-4E61-A0FB-6858C4052E1C}"/>
                  </a:ext>
                </a:extLst>
              </p:cNvPr>
              <p:cNvSpPr/>
              <p:nvPr/>
            </p:nvSpPr>
            <p:spPr>
              <a:xfrm>
                <a:off x="4897736" y="5113917"/>
                <a:ext cx="329426" cy="154026"/>
              </a:xfrm>
              <a:custGeom>
                <a:avLst/>
                <a:gdLst/>
                <a:ahLst/>
                <a:cxnLst/>
                <a:rect l="l" t="t" r="r" b="b"/>
                <a:pathLst>
                  <a:path w="329426" h="153821">
                    <a:moveTo>
                      <a:pt x="218661" y="0"/>
                    </a:moveTo>
                    <a:cubicBezTo>
                      <a:pt x="283412" y="20853"/>
                      <a:pt x="329426" y="81963"/>
                      <a:pt x="329426" y="153821"/>
                    </a:cubicBezTo>
                    <a:lnTo>
                      <a:pt x="173519" y="153821"/>
                    </a:lnTo>
                    <a:lnTo>
                      <a:pt x="187220" y="111291"/>
                    </a:lnTo>
                    <a:lnTo>
                      <a:pt x="168171" y="52162"/>
                    </a:lnTo>
                    <a:lnTo>
                      <a:pt x="186227" y="32667"/>
                    </a:lnTo>
                    <a:lnTo>
                      <a:pt x="173291" y="18700"/>
                    </a:lnTo>
                    <a:cubicBezTo>
                      <a:pt x="190726" y="18073"/>
                      <a:pt x="206485" y="11202"/>
                      <a:pt x="218661" y="0"/>
                    </a:cubicBezTo>
                    <a:close/>
                    <a:moveTo>
                      <a:pt x="110766" y="0"/>
                    </a:moveTo>
                    <a:cubicBezTo>
                      <a:pt x="122387" y="10691"/>
                      <a:pt x="137270" y="17437"/>
                      <a:pt x="153823" y="18290"/>
                    </a:cubicBezTo>
                    <a:lnTo>
                      <a:pt x="140508" y="32667"/>
                    </a:lnTo>
                    <a:lnTo>
                      <a:pt x="158040" y="51597"/>
                    </a:lnTo>
                    <a:lnTo>
                      <a:pt x="138808" y="111291"/>
                    </a:lnTo>
                    <a:lnTo>
                      <a:pt x="152510" y="153821"/>
                    </a:lnTo>
                    <a:lnTo>
                      <a:pt x="0" y="153821"/>
                    </a:lnTo>
                    <a:cubicBezTo>
                      <a:pt x="0" y="81963"/>
                      <a:pt x="46015" y="20853"/>
                      <a:pt x="1107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5" name="椭圆 164">
                <a:extLst>
                  <a:ext uri="{FF2B5EF4-FFF2-40B4-BE49-F238E27FC236}">
                    <a16:creationId xmlns:a16="http://schemas.microsoft.com/office/drawing/2014/main" id="{D2C20289-00F0-44F3-BF12-BF1DCB8F8AB2}"/>
                  </a:ext>
                </a:extLst>
              </p:cNvPr>
              <p:cNvSpPr/>
              <p:nvPr/>
            </p:nvSpPr>
            <p:spPr>
              <a:xfrm>
                <a:off x="4984844" y="4969417"/>
                <a:ext cx="150458" cy="15085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47" name="矩形 25">
              <a:extLst>
                <a:ext uri="{FF2B5EF4-FFF2-40B4-BE49-F238E27FC236}">
                  <a16:creationId xmlns:a16="http://schemas.microsoft.com/office/drawing/2014/main" id="{79B78030-158B-4284-8D51-0C9002DCBF40}"/>
                </a:ext>
              </a:extLst>
            </p:cNvPr>
            <p:cNvSpPr/>
            <p:nvPr/>
          </p:nvSpPr>
          <p:spPr>
            <a:xfrm>
              <a:off x="7293435" y="2372290"/>
              <a:ext cx="197092" cy="318411"/>
            </a:xfrm>
            <a:custGeom>
              <a:avLst/>
              <a:gdLst/>
              <a:ahLst/>
              <a:cxnLst/>
              <a:rect l="l" t="t" r="r" b="b"/>
              <a:pathLst>
                <a:path w="638704" h="1204317">
                  <a:moveTo>
                    <a:pt x="366522" y="678506"/>
                  </a:moveTo>
                  <a:lnTo>
                    <a:pt x="366522" y="941650"/>
                  </a:lnTo>
                  <a:cubicBezTo>
                    <a:pt x="434113" y="921223"/>
                    <a:pt x="479855" y="862107"/>
                    <a:pt x="475772" y="797978"/>
                  </a:cubicBezTo>
                  <a:cubicBezTo>
                    <a:pt x="472026" y="739148"/>
                    <a:pt x="427380" y="692306"/>
                    <a:pt x="366522" y="678506"/>
                  </a:cubicBezTo>
                  <a:close/>
                  <a:moveTo>
                    <a:pt x="259725" y="261637"/>
                  </a:moveTo>
                  <a:cubicBezTo>
                    <a:pt x="199034" y="285540"/>
                    <a:pt x="159106" y="341234"/>
                    <a:pt x="162933" y="401329"/>
                  </a:cubicBezTo>
                  <a:cubicBezTo>
                    <a:pt x="166419" y="456099"/>
                    <a:pt x="205357" y="500479"/>
                    <a:pt x="259725" y="518042"/>
                  </a:cubicBezTo>
                  <a:close/>
                  <a:moveTo>
                    <a:pt x="259725" y="0"/>
                  </a:moveTo>
                  <a:lnTo>
                    <a:pt x="366522" y="0"/>
                  </a:lnTo>
                  <a:lnTo>
                    <a:pt x="366522" y="107371"/>
                  </a:lnTo>
                  <a:cubicBezTo>
                    <a:pt x="502398" y="115636"/>
                    <a:pt x="615125" y="202806"/>
                    <a:pt x="638704" y="325751"/>
                  </a:cubicBezTo>
                  <a:lnTo>
                    <a:pt x="480762" y="356042"/>
                  </a:lnTo>
                  <a:cubicBezTo>
                    <a:pt x="470261" y="301284"/>
                    <a:pt x="424390" y="260718"/>
                    <a:pt x="366522" y="248896"/>
                  </a:cubicBezTo>
                  <a:lnTo>
                    <a:pt x="366522" y="534004"/>
                  </a:lnTo>
                  <a:cubicBezTo>
                    <a:pt x="512969" y="546507"/>
                    <a:pt x="627144" y="649262"/>
                    <a:pt x="635657" y="782984"/>
                  </a:cubicBezTo>
                  <a:cubicBezTo>
                    <a:pt x="644848" y="927332"/>
                    <a:pt x="527817" y="1058979"/>
                    <a:pt x="366522" y="1087871"/>
                  </a:cubicBezTo>
                  <a:lnTo>
                    <a:pt x="366522" y="1204317"/>
                  </a:lnTo>
                  <a:lnTo>
                    <a:pt x="259725" y="1204317"/>
                  </a:lnTo>
                  <a:lnTo>
                    <a:pt x="259725" y="1091589"/>
                  </a:lnTo>
                  <a:cubicBezTo>
                    <a:pt x="129464" y="1078282"/>
                    <a:pt x="22854" y="992723"/>
                    <a:pt x="0" y="873555"/>
                  </a:cubicBezTo>
                  <a:lnTo>
                    <a:pt x="157941" y="843265"/>
                  </a:lnTo>
                  <a:cubicBezTo>
                    <a:pt x="167647" y="893869"/>
                    <a:pt x="207556" y="932351"/>
                    <a:pt x="259725" y="945520"/>
                  </a:cubicBezTo>
                  <a:lnTo>
                    <a:pt x="259725" y="664608"/>
                  </a:lnTo>
                  <a:cubicBezTo>
                    <a:pt x="119324" y="646931"/>
                    <a:pt x="11317" y="546242"/>
                    <a:pt x="3046" y="416323"/>
                  </a:cubicBezTo>
                  <a:cubicBezTo>
                    <a:pt x="-5904" y="275755"/>
                    <a:pt x="104846" y="147230"/>
                    <a:pt x="259725" y="114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8" name="矩形 57">
              <a:extLst>
                <a:ext uri="{FF2B5EF4-FFF2-40B4-BE49-F238E27FC236}">
                  <a16:creationId xmlns:a16="http://schemas.microsoft.com/office/drawing/2014/main" id="{45782CB9-AE4F-4E3C-BB4A-2F8164D2BBC1}"/>
                </a:ext>
              </a:extLst>
            </p:cNvPr>
            <p:cNvSpPr/>
            <p:nvPr/>
          </p:nvSpPr>
          <p:spPr>
            <a:xfrm rot="18756455" flipV="1">
              <a:off x="7565584" y="1329365"/>
              <a:ext cx="337576" cy="335280"/>
            </a:xfrm>
            <a:custGeom>
              <a:avLst/>
              <a:gdLst/>
              <a:ahLst/>
              <a:cxnLst/>
              <a:rect l="l" t="t" r="r" b="b"/>
              <a:pathLst>
                <a:path w="1256026" h="1240165">
                  <a:moveTo>
                    <a:pt x="797561" y="774307"/>
                  </a:moveTo>
                  <a:cubicBezTo>
                    <a:pt x="710391" y="869079"/>
                    <a:pt x="562897" y="875241"/>
                    <a:pt x="468125" y="788071"/>
                  </a:cubicBezTo>
                  <a:cubicBezTo>
                    <a:pt x="373353" y="700901"/>
                    <a:pt x="367190" y="553407"/>
                    <a:pt x="454361" y="458635"/>
                  </a:cubicBezTo>
                  <a:cubicBezTo>
                    <a:pt x="541531" y="363862"/>
                    <a:pt x="689025" y="357700"/>
                    <a:pt x="783797" y="444871"/>
                  </a:cubicBezTo>
                  <a:cubicBezTo>
                    <a:pt x="878569" y="532041"/>
                    <a:pt x="884732" y="679535"/>
                    <a:pt x="797561" y="774307"/>
                  </a:cubicBezTo>
                  <a:close/>
                  <a:moveTo>
                    <a:pt x="994392" y="1135525"/>
                  </a:moveTo>
                  <a:lnTo>
                    <a:pt x="1167719" y="947084"/>
                  </a:lnTo>
                  <a:lnTo>
                    <a:pt x="1080123" y="866514"/>
                  </a:lnTo>
                  <a:cubicBezTo>
                    <a:pt x="1107087" y="820946"/>
                    <a:pt x="1125062" y="771662"/>
                    <a:pt x="1133534" y="720808"/>
                  </a:cubicBezTo>
                  <a:lnTo>
                    <a:pt x="1134382" y="730945"/>
                  </a:lnTo>
                  <a:lnTo>
                    <a:pt x="1256026" y="720763"/>
                  </a:lnTo>
                  <a:lnTo>
                    <a:pt x="1234669" y="465623"/>
                  </a:lnTo>
                  <a:lnTo>
                    <a:pt x="1124662" y="474831"/>
                  </a:lnTo>
                  <a:cubicBezTo>
                    <a:pt x="1110918" y="420204"/>
                    <a:pt x="1086596" y="368135"/>
                    <a:pt x="1052782" y="320977"/>
                  </a:cubicBezTo>
                  <a:lnTo>
                    <a:pt x="1071045" y="337776"/>
                  </a:lnTo>
                  <a:lnTo>
                    <a:pt x="1153682" y="247932"/>
                  </a:lnTo>
                  <a:lnTo>
                    <a:pt x="965241" y="74605"/>
                  </a:lnTo>
                  <a:lnTo>
                    <a:pt x="882603" y="164449"/>
                  </a:lnTo>
                  <a:lnTo>
                    <a:pt x="886846" y="168351"/>
                  </a:lnTo>
                  <a:cubicBezTo>
                    <a:pt x="838997" y="139727"/>
                    <a:pt x="787331" y="120265"/>
                    <a:pt x="733930" y="111164"/>
                  </a:cubicBezTo>
                  <a:lnTo>
                    <a:pt x="733930" y="0"/>
                  </a:lnTo>
                  <a:lnTo>
                    <a:pt x="477898" y="0"/>
                  </a:lnTo>
                  <a:lnTo>
                    <a:pt x="477898" y="122069"/>
                  </a:lnTo>
                  <a:lnTo>
                    <a:pt x="479228" y="122069"/>
                  </a:lnTo>
                  <a:cubicBezTo>
                    <a:pt x="430314" y="134595"/>
                    <a:pt x="383751" y="156247"/>
                    <a:pt x="341505" y="186278"/>
                  </a:cubicBezTo>
                  <a:lnTo>
                    <a:pt x="256622" y="108203"/>
                  </a:lnTo>
                  <a:lnTo>
                    <a:pt x="83295" y="296645"/>
                  </a:lnTo>
                  <a:lnTo>
                    <a:pt x="170615" y="376961"/>
                  </a:lnTo>
                  <a:cubicBezTo>
                    <a:pt x="145463" y="420379"/>
                    <a:pt x="129108" y="467354"/>
                    <a:pt x="121338" y="515693"/>
                  </a:cubicBezTo>
                  <a:lnTo>
                    <a:pt x="0" y="525850"/>
                  </a:lnTo>
                  <a:lnTo>
                    <a:pt x="21356" y="780990"/>
                  </a:lnTo>
                  <a:lnTo>
                    <a:pt x="135757" y="771414"/>
                  </a:lnTo>
                  <a:cubicBezTo>
                    <a:pt x="148476" y="819475"/>
                    <a:pt x="170286" y="865077"/>
                    <a:pt x="199994" y="906582"/>
                  </a:cubicBezTo>
                  <a:lnTo>
                    <a:pt x="117970" y="995758"/>
                  </a:lnTo>
                  <a:lnTo>
                    <a:pt x="306412" y="1169085"/>
                  </a:lnTo>
                  <a:lnTo>
                    <a:pt x="389049" y="1079241"/>
                  </a:lnTo>
                  <a:lnTo>
                    <a:pt x="377179" y="1068324"/>
                  </a:lnTo>
                  <a:cubicBezTo>
                    <a:pt x="420334" y="1093976"/>
                    <a:pt x="466889" y="1111456"/>
                    <a:pt x="515085" y="1119907"/>
                  </a:cubicBezTo>
                  <a:lnTo>
                    <a:pt x="515085" y="1240165"/>
                  </a:lnTo>
                  <a:lnTo>
                    <a:pt x="771117" y="1240165"/>
                  </a:lnTo>
                  <a:lnTo>
                    <a:pt x="771117" y="1118096"/>
                  </a:lnTo>
                  <a:lnTo>
                    <a:pt x="755010" y="1118096"/>
                  </a:lnTo>
                  <a:cubicBezTo>
                    <a:pt x="808324" y="1105325"/>
                    <a:pt x="859689" y="1083404"/>
                    <a:pt x="905971" y="1051341"/>
                  </a:cubicBezTo>
                  <a:lnTo>
                    <a:pt x="904548" y="10528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49" name="组合 22">
              <a:extLst>
                <a:ext uri="{FF2B5EF4-FFF2-40B4-BE49-F238E27FC236}">
                  <a16:creationId xmlns:a16="http://schemas.microsoft.com/office/drawing/2014/main" id="{79D8982F-72FC-46B0-9ADC-E5B352C8C7DB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80885" y="2463655"/>
              <a:ext cx="163195" cy="312470"/>
              <a:chOff x="1736301" y="3645024"/>
              <a:chExt cx="557973" cy="1241674"/>
            </a:xfrm>
            <a:solidFill>
              <a:schemeClr val="bg1"/>
            </a:solidFill>
          </p:grpSpPr>
          <p:sp>
            <p:nvSpPr>
              <p:cNvPr id="162" name="梯形 17">
                <a:extLst>
                  <a:ext uri="{FF2B5EF4-FFF2-40B4-BE49-F238E27FC236}">
                    <a16:creationId xmlns:a16="http://schemas.microsoft.com/office/drawing/2014/main" id="{EDEE0CDA-1A69-46D4-AE7E-04E41E9B161A}"/>
                  </a:ext>
                </a:extLst>
              </p:cNvPr>
              <p:cNvSpPr/>
              <p:nvPr/>
            </p:nvSpPr>
            <p:spPr>
              <a:xfrm flipV="1">
                <a:off x="1736301" y="3645024"/>
                <a:ext cx="557973" cy="1008311"/>
              </a:xfrm>
              <a:custGeom>
                <a:avLst/>
                <a:gdLst/>
                <a:ahLst/>
                <a:cxnLst/>
                <a:rect l="l" t="t" r="r" b="b"/>
                <a:pathLst>
                  <a:path w="557973" h="1007724">
                    <a:moveTo>
                      <a:pt x="278986" y="1007724"/>
                    </a:moveTo>
                    <a:cubicBezTo>
                      <a:pt x="379960" y="1007724"/>
                      <a:pt x="480933" y="969204"/>
                      <a:pt x="557973" y="892164"/>
                    </a:cubicBezTo>
                    <a:lnTo>
                      <a:pt x="557972" y="892164"/>
                    </a:lnTo>
                    <a:cubicBezTo>
                      <a:pt x="712052" y="738084"/>
                      <a:pt x="712052" y="488271"/>
                      <a:pt x="557972" y="334192"/>
                    </a:cubicBezTo>
                    <a:lnTo>
                      <a:pt x="440691" y="216911"/>
                    </a:lnTo>
                    <a:lnTo>
                      <a:pt x="386463" y="0"/>
                    </a:lnTo>
                    <a:lnTo>
                      <a:pt x="160407" y="0"/>
                    </a:lnTo>
                    <a:lnTo>
                      <a:pt x="102479" y="231714"/>
                    </a:lnTo>
                    <a:lnTo>
                      <a:pt x="0" y="334192"/>
                    </a:lnTo>
                    <a:cubicBezTo>
                      <a:pt x="-154080" y="488272"/>
                      <a:pt x="-154080" y="738085"/>
                      <a:pt x="0" y="892164"/>
                    </a:cubicBezTo>
                    <a:cubicBezTo>
                      <a:pt x="77040" y="969204"/>
                      <a:pt x="178013" y="1007724"/>
                      <a:pt x="278986" y="10077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3" name="圆角矩形 19">
                <a:extLst>
                  <a:ext uri="{FF2B5EF4-FFF2-40B4-BE49-F238E27FC236}">
                    <a16:creationId xmlns:a16="http://schemas.microsoft.com/office/drawing/2014/main" id="{5B2CC88A-A6D2-4258-BAC3-B942F906F51B}"/>
                  </a:ext>
                </a:extLst>
              </p:cNvPr>
              <p:cNvSpPr/>
              <p:nvPr/>
            </p:nvSpPr>
            <p:spPr>
              <a:xfrm>
                <a:off x="1894467" y="4697366"/>
                <a:ext cx="228462" cy="189332"/>
              </a:xfrm>
              <a:custGeom>
                <a:avLst/>
                <a:gdLst/>
                <a:ahLst/>
                <a:cxnLst/>
                <a:rect l="l" t="t" r="r" b="b"/>
                <a:pathLst>
                  <a:path w="271312" h="224659">
                    <a:moveTo>
                      <a:pt x="3787" y="0"/>
                    </a:moveTo>
                    <a:lnTo>
                      <a:pt x="267525" y="0"/>
                    </a:lnTo>
                    <a:cubicBezTo>
                      <a:pt x="270857" y="5896"/>
                      <a:pt x="271312" y="12275"/>
                      <a:pt x="271312" y="18759"/>
                    </a:cubicBezTo>
                    <a:cubicBezTo>
                      <a:pt x="271312" y="42174"/>
                      <a:pt x="271311" y="65588"/>
                      <a:pt x="271311" y="89003"/>
                    </a:cubicBezTo>
                    <a:cubicBezTo>
                      <a:pt x="271311" y="163924"/>
                      <a:pt x="210576" y="224659"/>
                      <a:pt x="135655" y="224659"/>
                    </a:cubicBezTo>
                    <a:lnTo>
                      <a:pt x="135656" y="224658"/>
                    </a:lnTo>
                    <a:cubicBezTo>
                      <a:pt x="60735" y="224658"/>
                      <a:pt x="0" y="163923"/>
                      <a:pt x="0" y="89002"/>
                    </a:cubicBezTo>
                    <a:lnTo>
                      <a:pt x="0" y="187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50" name="圆角矩形 15">
              <a:extLst>
                <a:ext uri="{FF2B5EF4-FFF2-40B4-BE49-F238E27FC236}">
                  <a16:creationId xmlns:a16="http://schemas.microsoft.com/office/drawing/2014/main" id="{7A165B75-D1F8-4F1F-AFA2-DB44B15AEAC6}"/>
                </a:ext>
              </a:extLst>
            </p:cNvPr>
            <p:cNvSpPr/>
            <p:nvPr/>
          </p:nvSpPr>
          <p:spPr>
            <a:xfrm>
              <a:off x="9549481" y="1566743"/>
              <a:ext cx="311770" cy="263634"/>
            </a:xfrm>
            <a:custGeom>
              <a:avLst/>
              <a:gdLst/>
              <a:ahLst/>
              <a:cxnLst/>
              <a:rect l="l" t="t" r="r" b="b"/>
              <a:pathLst>
                <a:path w="1152128" h="1120888">
                  <a:moveTo>
                    <a:pt x="177161" y="54740"/>
                  </a:moveTo>
                  <a:cubicBezTo>
                    <a:pt x="116198" y="54740"/>
                    <a:pt x="66777" y="104161"/>
                    <a:pt x="66777" y="165124"/>
                  </a:cubicBezTo>
                  <a:lnTo>
                    <a:pt x="66777" y="606644"/>
                  </a:lnTo>
                  <a:cubicBezTo>
                    <a:pt x="66777" y="667607"/>
                    <a:pt x="116198" y="717028"/>
                    <a:pt x="177161" y="717028"/>
                  </a:cubicBezTo>
                  <a:lnTo>
                    <a:pt x="974966" y="717028"/>
                  </a:lnTo>
                  <a:cubicBezTo>
                    <a:pt x="1035929" y="717028"/>
                    <a:pt x="1085350" y="667607"/>
                    <a:pt x="1085350" y="606644"/>
                  </a:cubicBezTo>
                  <a:lnTo>
                    <a:pt x="1085350" y="165124"/>
                  </a:lnTo>
                  <a:cubicBezTo>
                    <a:pt x="1085350" y="104161"/>
                    <a:pt x="1035929" y="54740"/>
                    <a:pt x="974966" y="54740"/>
                  </a:cubicBezTo>
                  <a:close/>
                  <a:moveTo>
                    <a:pt x="144019" y="0"/>
                  </a:moveTo>
                  <a:lnTo>
                    <a:pt x="1008109" y="0"/>
                  </a:lnTo>
                  <a:cubicBezTo>
                    <a:pt x="1087648" y="0"/>
                    <a:pt x="1152128" y="64480"/>
                    <a:pt x="1152128" y="144019"/>
                  </a:cubicBezTo>
                  <a:lnTo>
                    <a:pt x="1152128" y="720077"/>
                  </a:lnTo>
                  <a:cubicBezTo>
                    <a:pt x="1152128" y="799616"/>
                    <a:pt x="1087648" y="864096"/>
                    <a:pt x="1008109" y="864096"/>
                  </a:cubicBezTo>
                  <a:lnTo>
                    <a:pt x="731291" y="864096"/>
                  </a:lnTo>
                  <a:lnTo>
                    <a:pt x="731291" y="1048880"/>
                  </a:lnTo>
                  <a:lnTo>
                    <a:pt x="863305" y="1048880"/>
                  </a:lnTo>
                  <a:cubicBezTo>
                    <a:pt x="869934" y="1048880"/>
                    <a:pt x="875307" y="1054253"/>
                    <a:pt x="875307" y="1060882"/>
                  </a:cubicBezTo>
                  <a:lnTo>
                    <a:pt x="875307" y="1108886"/>
                  </a:lnTo>
                  <a:cubicBezTo>
                    <a:pt x="875307" y="1115515"/>
                    <a:pt x="869934" y="1120888"/>
                    <a:pt x="863305" y="1120888"/>
                  </a:cubicBezTo>
                  <a:lnTo>
                    <a:pt x="731291" y="1120888"/>
                  </a:lnTo>
                  <a:lnTo>
                    <a:pt x="443259" y="1120888"/>
                  </a:lnTo>
                  <a:lnTo>
                    <a:pt x="311245" y="1120888"/>
                  </a:lnTo>
                  <a:cubicBezTo>
                    <a:pt x="304616" y="1120888"/>
                    <a:pt x="299243" y="1115515"/>
                    <a:pt x="299243" y="1108886"/>
                  </a:cubicBezTo>
                  <a:lnTo>
                    <a:pt x="299243" y="1060882"/>
                  </a:lnTo>
                  <a:cubicBezTo>
                    <a:pt x="299243" y="1054253"/>
                    <a:pt x="304616" y="1048880"/>
                    <a:pt x="311245" y="1048880"/>
                  </a:cubicBezTo>
                  <a:lnTo>
                    <a:pt x="443259" y="1048880"/>
                  </a:lnTo>
                  <a:lnTo>
                    <a:pt x="443259" y="864096"/>
                  </a:lnTo>
                  <a:lnTo>
                    <a:pt x="144019" y="864096"/>
                  </a:lnTo>
                  <a:cubicBezTo>
                    <a:pt x="64480" y="864096"/>
                    <a:pt x="0" y="799616"/>
                    <a:pt x="0" y="720077"/>
                  </a:cubicBezTo>
                  <a:lnTo>
                    <a:pt x="0" y="144019"/>
                  </a:lnTo>
                  <a:cubicBezTo>
                    <a:pt x="0" y="64480"/>
                    <a:pt x="64480" y="0"/>
                    <a:pt x="1440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1" name="文本框 150">
              <a:extLst>
                <a:ext uri="{FF2B5EF4-FFF2-40B4-BE49-F238E27FC236}">
                  <a16:creationId xmlns:a16="http://schemas.microsoft.com/office/drawing/2014/main" id="{A7D098EB-BBF0-4265-8E3A-41A216D912A5}"/>
                </a:ext>
              </a:extLst>
            </p:cNvPr>
            <p:cNvSpPr txBox="1"/>
            <p:nvPr/>
          </p:nvSpPr>
          <p:spPr>
            <a:xfrm>
              <a:off x="8459879" y="694236"/>
              <a:ext cx="621785" cy="2671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信息公开</a:t>
              </a:r>
            </a:p>
          </p:txBody>
        </p:sp>
        <p:sp>
          <p:nvSpPr>
            <p:cNvPr id="152" name="文本框 151">
              <a:extLst>
                <a:ext uri="{FF2B5EF4-FFF2-40B4-BE49-F238E27FC236}">
                  <a16:creationId xmlns:a16="http://schemas.microsoft.com/office/drawing/2014/main" id="{913AC552-3A0B-402C-9F90-F7491C11F17E}"/>
                </a:ext>
              </a:extLst>
            </p:cNvPr>
            <p:cNvSpPr txBox="1"/>
            <p:nvPr/>
          </p:nvSpPr>
          <p:spPr>
            <a:xfrm>
              <a:off x="7437187" y="1058844"/>
              <a:ext cx="600205" cy="2671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办事环境</a:t>
              </a:r>
            </a:p>
          </p:txBody>
        </p:sp>
        <p:sp>
          <p:nvSpPr>
            <p:cNvPr id="153" name="文本框 152">
              <a:extLst>
                <a:ext uri="{FF2B5EF4-FFF2-40B4-BE49-F238E27FC236}">
                  <a16:creationId xmlns:a16="http://schemas.microsoft.com/office/drawing/2014/main" id="{E5A6E680-90C1-4AE7-AFF0-38446CE6D512}"/>
                </a:ext>
              </a:extLst>
            </p:cNvPr>
            <p:cNvSpPr txBox="1"/>
            <p:nvPr/>
          </p:nvSpPr>
          <p:spPr>
            <a:xfrm>
              <a:off x="9741976" y="2151404"/>
              <a:ext cx="631135" cy="2592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5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政务创新</a:t>
              </a:r>
            </a:p>
          </p:txBody>
        </p:sp>
        <p:sp>
          <p:nvSpPr>
            <p:cNvPr id="154" name="文本框 153">
              <a:extLst>
                <a:ext uri="{FF2B5EF4-FFF2-40B4-BE49-F238E27FC236}">
                  <a16:creationId xmlns:a16="http://schemas.microsoft.com/office/drawing/2014/main" id="{0159E71C-B5B4-4D46-86F9-0E2A14756873}"/>
                </a:ext>
              </a:extLst>
            </p:cNvPr>
            <p:cNvSpPr txBox="1"/>
            <p:nvPr/>
          </p:nvSpPr>
          <p:spPr>
            <a:xfrm>
              <a:off x="7113247" y="2095110"/>
              <a:ext cx="610415" cy="2671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办事服务</a:t>
              </a:r>
            </a:p>
          </p:txBody>
        </p:sp>
        <p:sp>
          <p:nvSpPr>
            <p:cNvPr id="155" name="文本框 154">
              <a:extLst>
                <a:ext uri="{FF2B5EF4-FFF2-40B4-BE49-F238E27FC236}">
                  <a16:creationId xmlns:a16="http://schemas.microsoft.com/office/drawing/2014/main" id="{15F98B04-B4C0-4708-83E2-F7623969E80E}"/>
                </a:ext>
              </a:extLst>
            </p:cNvPr>
            <p:cNvSpPr txBox="1"/>
            <p:nvPr/>
          </p:nvSpPr>
          <p:spPr>
            <a:xfrm>
              <a:off x="9396033" y="1200174"/>
              <a:ext cx="605184" cy="26713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政风行风</a:t>
              </a:r>
            </a:p>
          </p:txBody>
        </p:sp>
        <p:sp>
          <p:nvSpPr>
            <p:cNvPr id="156" name="文本框 155">
              <a:extLst>
                <a:ext uri="{FF2B5EF4-FFF2-40B4-BE49-F238E27FC236}">
                  <a16:creationId xmlns:a16="http://schemas.microsoft.com/office/drawing/2014/main" id="{A50C6910-BF50-47D8-8928-5D5D916A2A37}"/>
                </a:ext>
              </a:extLst>
            </p:cNvPr>
            <p:cNvSpPr txBox="1"/>
            <p:nvPr/>
          </p:nvSpPr>
          <p:spPr>
            <a:xfrm>
              <a:off x="8417927" y="1396859"/>
              <a:ext cx="779837" cy="3853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98.10</a:t>
              </a:r>
              <a:r>
                <a:rPr kumimoji="1" lang="zh-CN" altLang="en-US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  <a:endParaRPr kumimoji="1" lang="en-US" altLang="zh-CN" sz="14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7" name="文本框 156">
              <a:extLst>
                <a:ext uri="{FF2B5EF4-FFF2-40B4-BE49-F238E27FC236}">
                  <a16:creationId xmlns:a16="http://schemas.microsoft.com/office/drawing/2014/main" id="{B5A1E63C-B8EB-4758-8775-D52D0CA35280}"/>
                </a:ext>
              </a:extLst>
            </p:cNvPr>
            <p:cNvSpPr txBox="1"/>
            <p:nvPr/>
          </p:nvSpPr>
          <p:spPr>
            <a:xfrm>
              <a:off x="7367127" y="1645078"/>
              <a:ext cx="744569" cy="3438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98.10</a:t>
              </a:r>
              <a:r>
                <a:rPr kumimoji="1" lang="zh-CN" altLang="en-US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  <a:endParaRPr kumimoji="1" lang="en-US" altLang="zh-CN" sz="12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8" name="文本框 157">
              <a:extLst>
                <a:ext uri="{FF2B5EF4-FFF2-40B4-BE49-F238E27FC236}">
                  <a16:creationId xmlns:a16="http://schemas.microsoft.com/office/drawing/2014/main" id="{B02DE5DE-188D-4C73-B5D5-B772BCA8E4B1}"/>
                </a:ext>
              </a:extLst>
            </p:cNvPr>
            <p:cNvSpPr txBox="1"/>
            <p:nvPr/>
          </p:nvSpPr>
          <p:spPr>
            <a:xfrm>
              <a:off x="9687296" y="2684564"/>
              <a:ext cx="791643" cy="34380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2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98.10</a:t>
              </a:r>
              <a:r>
                <a:rPr kumimoji="1" lang="zh-CN" altLang="en-US" sz="12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  <a:endParaRPr kumimoji="1" lang="en-US" altLang="zh-CN" sz="12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9" name="文本框 158">
              <a:extLst>
                <a:ext uri="{FF2B5EF4-FFF2-40B4-BE49-F238E27FC236}">
                  <a16:creationId xmlns:a16="http://schemas.microsoft.com/office/drawing/2014/main" id="{A2C1050F-4B9C-465F-9965-1169B52FD698}"/>
                </a:ext>
              </a:extLst>
            </p:cNvPr>
            <p:cNvSpPr txBox="1"/>
            <p:nvPr/>
          </p:nvSpPr>
          <p:spPr>
            <a:xfrm>
              <a:off x="7024844" y="2648598"/>
              <a:ext cx="807019" cy="3853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98.10</a:t>
              </a:r>
              <a:r>
                <a:rPr kumimoji="1" lang="zh-CN" altLang="en-US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  <a:endParaRPr kumimoji="1" lang="en-US" altLang="zh-CN" sz="14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0" name="文本框 159">
              <a:extLst>
                <a:ext uri="{FF2B5EF4-FFF2-40B4-BE49-F238E27FC236}">
                  <a16:creationId xmlns:a16="http://schemas.microsoft.com/office/drawing/2014/main" id="{77495D14-02A7-45D1-9EE6-10BACA4D357B}"/>
                </a:ext>
              </a:extLst>
            </p:cNvPr>
            <p:cNvSpPr txBox="1"/>
            <p:nvPr/>
          </p:nvSpPr>
          <p:spPr>
            <a:xfrm>
              <a:off x="9307797" y="1758086"/>
              <a:ext cx="807019" cy="3853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98.10</a:t>
              </a:r>
              <a:r>
                <a:rPr kumimoji="1" lang="zh-CN" altLang="en-US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分</a:t>
              </a:r>
              <a:endParaRPr kumimoji="1" lang="en-US" altLang="zh-CN" sz="14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61" name="直接连接符 160">
              <a:extLst>
                <a:ext uri="{FF2B5EF4-FFF2-40B4-BE49-F238E27FC236}">
                  <a16:creationId xmlns:a16="http://schemas.microsoft.com/office/drawing/2014/main" id="{825B31B0-1CA1-4F23-9F3B-7E4BB18A2D52}"/>
                </a:ext>
              </a:extLst>
            </p:cNvPr>
            <p:cNvCxnSpPr/>
            <p:nvPr/>
          </p:nvCxnSpPr>
          <p:spPr>
            <a:xfrm>
              <a:off x="6968135" y="3091495"/>
              <a:ext cx="360527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166" name="表格 84">
            <a:extLst>
              <a:ext uri="{FF2B5EF4-FFF2-40B4-BE49-F238E27FC236}">
                <a16:creationId xmlns:a16="http://schemas.microsoft.com/office/drawing/2014/main" id="{8FE2A763-E0DB-447B-B384-5EB125EF50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855565"/>
              </p:ext>
            </p:extLst>
          </p:nvPr>
        </p:nvGraphicFramePr>
        <p:xfrm>
          <a:off x="12503351" y="3564067"/>
          <a:ext cx="2576392" cy="21178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2230">
                  <a:extLst>
                    <a:ext uri="{9D8B030D-6E8A-4147-A177-3AD203B41FA5}">
                      <a16:colId xmlns:a16="http://schemas.microsoft.com/office/drawing/2014/main" val="2672233466"/>
                    </a:ext>
                  </a:extLst>
                </a:gridCol>
                <a:gridCol w="617914">
                  <a:extLst>
                    <a:ext uri="{9D8B030D-6E8A-4147-A177-3AD203B41FA5}">
                      <a16:colId xmlns:a16="http://schemas.microsoft.com/office/drawing/2014/main" val="1443083840"/>
                    </a:ext>
                  </a:extLst>
                </a:gridCol>
                <a:gridCol w="772777">
                  <a:extLst>
                    <a:ext uri="{9D8B030D-6E8A-4147-A177-3AD203B41FA5}">
                      <a16:colId xmlns:a16="http://schemas.microsoft.com/office/drawing/2014/main" val="3490196976"/>
                    </a:ext>
                  </a:extLst>
                </a:gridCol>
                <a:gridCol w="783471">
                  <a:extLst>
                    <a:ext uri="{9D8B030D-6E8A-4147-A177-3AD203B41FA5}">
                      <a16:colId xmlns:a16="http://schemas.microsoft.com/office/drawing/2014/main" val="3472591422"/>
                    </a:ext>
                  </a:extLst>
                </a:gridCol>
              </a:tblGrid>
              <a:tr h="35296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红牌数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牌量比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028795"/>
                  </a:ext>
                </a:extLst>
              </a:tr>
              <a:tr h="3529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r>
                        <a:rPr lang="zh-CN" altLang="en-US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99.7%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539423"/>
                  </a:ext>
                </a:extLst>
              </a:tr>
              <a:tr h="3529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99.1%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031514"/>
                  </a:ext>
                </a:extLst>
              </a:tr>
              <a:tr h="3529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387639"/>
                  </a:ext>
                </a:extLst>
              </a:tr>
              <a:tr h="3529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8632992"/>
                  </a:ext>
                </a:extLst>
              </a:tr>
              <a:tr h="35296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97.6%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913586"/>
                  </a:ext>
                </a:extLst>
              </a:tr>
            </a:tbl>
          </a:graphicData>
        </a:graphic>
      </p:graphicFrame>
      <p:sp>
        <p:nvSpPr>
          <p:cNvPr id="15" name="矩形 14">
            <a:extLst>
              <a:ext uri="{FF2B5EF4-FFF2-40B4-BE49-F238E27FC236}">
                <a16:creationId xmlns:a16="http://schemas.microsoft.com/office/drawing/2014/main" id="{ED2FFD1C-017F-44F5-9AD4-52F4028C2F20}"/>
              </a:ext>
            </a:extLst>
          </p:cNvPr>
          <p:cNvSpPr/>
          <p:nvPr/>
        </p:nvSpPr>
        <p:spPr>
          <a:xfrm>
            <a:off x="4099411" y="314363"/>
            <a:ext cx="2636515" cy="4979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PS</a:t>
            </a:r>
            <a:r>
              <a:rPr lang="zh-CN" altLang="en-US" dirty="0"/>
              <a:t>：表现形式需</a:t>
            </a:r>
            <a:r>
              <a:rPr lang="en-US" altLang="zh-CN" dirty="0"/>
              <a:t>UI</a:t>
            </a:r>
            <a:r>
              <a:rPr lang="zh-CN" altLang="en-US" dirty="0"/>
              <a:t>小伙伴发挥一下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graphicFrame>
        <p:nvGraphicFramePr>
          <p:cNvPr id="167" name="表格 84">
            <a:extLst>
              <a:ext uri="{FF2B5EF4-FFF2-40B4-BE49-F238E27FC236}">
                <a16:creationId xmlns:a16="http://schemas.microsoft.com/office/drawing/2014/main" id="{101606A2-3C75-4CFC-A386-E1A73ABF4A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573780"/>
              </p:ext>
            </p:extLst>
          </p:nvPr>
        </p:nvGraphicFramePr>
        <p:xfrm>
          <a:off x="6356953" y="3532056"/>
          <a:ext cx="2736504" cy="20029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7227">
                  <a:extLst>
                    <a:ext uri="{9D8B030D-6E8A-4147-A177-3AD203B41FA5}">
                      <a16:colId xmlns:a16="http://schemas.microsoft.com/office/drawing/2014/main" val="2672233466"/>
                    </a:ext>
                  </a:extLst>
                </a:gridCol>
                <a:gridCol w="583607">
                  <a:extLst>
                    <a:ext uri="{9D8B030D-6E8A-4147-A177-3AD203B41FA5}">
                      <a16:colId xmlns:a16="http://schemas.microsoft.com/office/drawing/2014/main" val="1443083840"/>
                    </a:ext>
                  </a:extLst>
                </a:gridCol>
                <a:gridCol w="893510">
                  <a:extLst>
                    <a:ext uri="{9D8B030D-6E8A-4147-A177-3AD203B41FA5}">
                      <a16:colId xmlns:a16="http://schemas.microsoft.com/office/drawing/2014/main" val="3490196976"/>
                    </a:ext>
                  </a:extLst>
                </a:gridCol>
                <a:gridCol w="832160">
                  <a:extLst>
                    <a:ext uri="{9D8B030D-6E8A-4147-A177-3AD203B41FA5}">
                      <a16:colId xmlns:a16="http://schemas.microsoft.com/office/drawing/2014/main" val="3472591422"/>
                    </a:ext>
                  </a:extLst>
                </a:gridCol>
              </a:tblGrid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评价次数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满意率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028795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r>
                        <a:rPr lang="zh-CN" altLang="en-US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99.7%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539423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99.1%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031514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387639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8632992"/>
                  </a:ext>
                </a:extLst>
              </a:tr>
              <a:tr h="33381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97.6%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913586"/>
                  </a:ext>
                </a:extLst>
              </a:tr>
            </a:tbl>
          </a:graphicData>
        </a:graphic>
      </p:graphicFrame>
      <p:grpSp>
        <p:nvGrpSpPr>
          <p:cNvPr id="168" name="组合 167">
            <a:extLst>
              <a:ext uri="{FF2B5EF4-FFF2-40B4-BE49-F238E27FC236}">
                <a16:creationId xmlns:a16="http://schemas.microsoft.com/office/drawing/2014/main" id="{B5531D8E-0750-44D2-808D-BAAEDBEAC3A1}"/>
              </a:ext>
            </a:extLst>
          </p:cNvPr>
          <p:cNvGrpSpPr/>
          <p:nvPr/>
        </p:nvGrpSpPr>
        <p:grpSpPr>
          <a:xfrm>
            <a:off x="9148118" y="3576649"/>
            <a:ext cx="2783637" cy="1957177"/>
            <a:chOff x="4222844" y="4824951"/>
            <a:chExt cx="3664006" cy="1776400"/>
          </a:xfrm>
        </p:grpSpPr>
        <p:sp>
          <p:nvSpPr>
            <p:cNvPr id="170" name="任意多边形 57">
              <a:extLst>
                <a:ext uri="{FF2B5EF4-FFF2-40B4-BE49-F238E27FC236}">
                  <a16:creationId xmlns:a16="http://schemas.microsoft.com/office/drawing/2014/main" id="{9A4ADA56-DAA4-4FC1-831D-DB53059B82CC}"/>
                </a:ext>
              </a:extLst>
            </p:cNvPr>
            <p:cNvSpPr/>
            <p:nvPr/>
          </p:nvSpPr>
          <p:spPr>
            <a:xfrm rot="5400000">
              <a:off x="4182856" y="4864939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1" name="六边形 170">
              <a:extLst>
                <a:ext uri="{FF2B5EF4-FFF2-40B4-BE49-F238E27FC236}">
                  <a16:creationId xmlns:a16="http://schemas.microsoft.com/office/drawing/2014/main" id="{72A3D45D-558F-4702-B073-4FB27ACC4655}"/>
                </a:ext>
              </a:extLst>
            </p:cNvPr>
            <p:cNvSpPr/>
            <p:nvPr/>
          </p:nvSpPr>
          <p:spPr>
            <a:xfrm rot="5400000">
              <a:off x="4396056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2" name="任意多边形 58">
              <a:extLst>
                <a:ext uri="{FF2B5EF4-FFF2-40B4-BE49-F238E27FC236}">
                  <a16:creationId xmlns:a16="http://schemas.microsoft.com/office/drawing/2014/main" id="{A2D2DD8D-61E0-4554-82FE-0BC63E0A2E03}"/>
                </a:ext>
              </a:extLst>
            </p:cNvPr>
            <p:cNvSpPr/>
            <p:nvPr/>
          </p:nvSpPr>
          <p:spPr>
            <a:xfrm rot="16200000">
              <a:off x="4851174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3" name="六边形 172">
              <a:extLst>
                <a:ext uri="{FF2B5EF4-FFF2-40B4-BE49-F238E27FC236}">
                  <a16:creationId xmlns:a16="http://schemas.microsoft.com/office/drawing/2014/main" id="{85C45BAE-E670-4C01-9EFC-042C040AF40C}"/>
                </a:ext>
              </a:extLst>
            </p:cNvPr>
            <p:cNvSpPr/>
            <p:nvPr/>
          </p:nvSpPr>
          <p:spPr>
            <a:xfrm rot="5400000">
              <a:off x="5064375" y="5238202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4" name="任意多边形 60">
              <a:extLst>
                <a:ext uri="{FF2B5EF4-FFF2-40B4-BE49-F238E27FC236}">
                  <a16:creationId xmlns:a16="http://schemas.microsoft.com/office/drawing/2014/main" id="{02B238B9-8CFD-4AEC-80D1-1A70A3118F0C}"/>
                </a:ext>
              </a:extLst>
            </p:cNvPr>
            <p:cNvSpPr/>
            <p:nvPr/>
          </p:nvSpPr>
          <p:spPr>
            <a:xfrm rot="5400000">
              <a:off x="5541899" y="486819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5" name="六边形 174">
              <a:extLst>
                <a:ext uri="{FF2B5EF4-FFF2-40B4-BE49-F238E27FC236}">
                  <a16:creationId xmlns:a16="http://schemas.microsoft.com/office/drawing/2014/main" id="{1EAA35B6-A313-4261-8FBB-E91B617B2B2F}"/>
                </a:ext>
              </a:extLst>
            </p:cNvPr>
            <p:cNvSpPr/>
            <p:nvPr/>
          </p:nvSpPr>
          <p:spPr>
            <a:xfrm rot="5400000">
              <a:off x="5796048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6" name="任意多边形 62">
              <a:extLst>
                <a:ext uri="{FF2B5EF4-FFF2-40B4-BE49-F238E27FC236}">
                  <a16:creationId xmlns:a16="http://schemas.microsoft.com/office/drawing/2014/main" id="{11036FBE-7EAB-4D70-8428-83554CA955B5}"/>
                </a:ext>
              </a:extLst>
            </p:cNvPr>
            <p:cNvSpPr/>
            <p:nvPr/>
          </p:nvSpPr>
          <p:spPr>
            <a:xfrm rot="16200000">
              <a:off x="6240349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7" name="六边形 176">
              <a:extLst>
                <a:ext uri="{FF2B5EF4-FFF2-40B4-BE49-F238E27FC236}">
                  <a16:creationId xmlns:a16="http://schemas.microsoft.com/office/drawing/2014/main" id="{80980506-D201-4CAD-9B27-DD81FC0C99EE}"/>
                </a:ext>
              </a:extLst>
            </p:cNvPr>
            <p:cNvSpPr/>
            <p:nvPr/>
          </p:nvSpPr>
          <p:spPr>
            <a:xfrm rot="5400000">
              <a:off x="6474797" y="5237816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8" name="任意多边形 64">
              <a:extLst>
                <a:ext uri="{FF2B5EF4-FFF2-40B4-BE49-F238E27FC236}">
                  <a16:creationId xmlns:a16="http://schemas.microsoft.com/office/drawing/2014/main" id="{62D719D7-8E27-4F17-8C22-C91E0FC57124}"/>
                </a:ext>
              </a:extLst>
            </p:cNvPr>
            <p:cNvSpPr/>
            <p:nvPr/>
          </p:nvSpPr>
          <p:spPr>
            <a:xfrm rot="5400000">
              <a:off x="6939186" y="4864553"/>
              <a:ext cx="925225" cy="846022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9" name="六边形 178">
              <a:extLst>
                <a:ext uri="{FF2B5EF4-FFF2-40B4-BE49-F238E27FC236}">
                  <a16:creationId xmlns:a16="http://schemas.microsoft.com/office/drawing/2014/main" id="{26D512BC-8B50-49A4-8C6B-DC78A1992F2C}"/>
                </a:ext>
              </a:extLst>
            </p:cNvPr>
            <p:cNvSpPr/>
            <p:nvPr/>
          </p:nvSpPr>
          <p:spPr>
            <a:xfrm rot="5400000">
              <a:off x="7152387" y="5795230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0" name="矩形 66">
              <a:extLst>
                <a:ext uri="{FF2B5EF4-FFF2-40B4-BE49-F238E27FC236}">
                  <a16:creationId xmlns:a16="http://schemas.microsoft.com/office/drawing/2014/main" id="{F09C5D6B-8D9D-40A1-97E4-E4F61B56BA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135" y="5852158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1" name="矩形 67">
              <a:extLst>
                <a:ext uri="{FF2B5EF4-FFF2-40B4-BE49-F238E27FC236}">
                  <a16:creationId xmlns:a16="http://schemas.microsoft.com/office/drawing/2014/main" id="{E19158DC-D79B-4A42-8126-C16AE5471C4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4363" y="5287420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2" name="矩形 68">
              <a:extLst>
                <a:ext uri="{FF2B5EF4-FFF2-40B4-BE49-F238E27FC236}">
                  <a16:creationId xmlns:a16="http://schemas.microsoft.com/office/drawing/2014/main" id="{E696C47B-39FD-4517-ABAA-47BF9A4520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4491" y="5852158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 dirty="0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900" dirty="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3" name="矩形 69">
              <a:extLst>
                <a:ext uri="{FF2B5EF4-FFF2-40B4-BE49-F238E27FC236}">
                  <a16:creationId xmlns:a16="http://schemas.microsoft.com/office/drawing/2014/main" id="{0841B588-59D6-4B45-9C6B-88B708CD876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8174" y="5293929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4" name="矩形 70">
              <a:extLst>
                <a:ext uri="{FF2B5EF4-FFF2-40B4-BE49-F238E27FC236}">
                  <a16:creationId xmlns:a16="http://schemas.microsoft.com/office/drawing/2014/main" id="{36CD0852-C968-4A9C-BDBB-310A7F46F0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10400" y="5833441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5" name="文本框 184">
              <a:extLst>
                <a:ext uri="{FF2B5EF4-FFF2-40B4-BE49-F238E27FC236}">
                  <a16:creationId xmlns:a16="http://schemas.microsoft.com/office/drawing/2014/main" id="{0B7857D3-B8FB-4DEE-87F2-B139A269A75A}"/>
                </a:ext>
              </a:extLst>
            </p:cNvPr>
            <p:cNvSpPr txBox="1"/>
            <p:nvPr/>
          </p:nvSpPr>
          <p:spPr>
            <a:xfrm>
              <a:off x="4242268" y="507577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6" name="文本框 185">
              <a:extLst>
                <a:ext uri="{FF2B5EF4-FFF2-40B4-BE49-F238E27FC236}">
                  <a16:creationId xmlns:a16="http://schemas.microsoft.com/office/drawing/2014/main" id="{99D626E9-5EEE-43D5-AD30-CAAD4AB51953}"/>
                </a:ext>
              </a:extLst>
            </p:cNvPr>
            <p:cNvSpPr txBox="1"/>
            <p:nvPr/>
          </p:nvSpPr>
          <p:spPr>
            <a:xfrm>
              <a:off x="4888827" y="5823141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7" name="文本框 186">
              <a:extLst>
                <a:ext uri="{FF2B5EF4-FFF2-40B4-BE49-F238E27FC236}">
                  <a16:creationId xmlns:a16="http://schemas.microsoft.com/office/drawing/2014/main" id="{BAC5E1D3-9AE3-42BF-A786-09F1DD51FBC0}"/>
                </a:ext>
              </a:extLst>
            </p:cNvPr>
            <p:cNvSpPr txBox="1"/>
            <p:nvPr/>
          </p:nvSpPr>
          <p:spPr>
            <a:xfrm>
              <a:off x="5608601" y="507577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8" name="文本框 187">
              <a:extLst>
                <a:ext uri="{FF2B5EF4-FFF2-40B4-BE49-F238E27FC236}">
                  <a16:creationId xmlns:a16="http://schemas.microsoft.com/office/drawing/2014/main" id="{9EAE2ABA-28C1-4006-8E6C-036F970DA32F}"/>
                </a:ext>
              </a:extLst>
            </p:cNvPr>
            <p:cNvSpPr txBox="1"/>
            <p:nvPr/>
          </p:nvSpPr>
          <p:spPr>
            <a:xfrm>
              <a:off x="6285357" y="581151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9" name="文本框 188">
              <a:extLst>
                <a:ext uri="{FF2B5EF4-FFF2-40B4-BE49-F238E27FC236}">
                  <a16:creationId xmlns:a16="http://schemas.microsoft.com/office/drawing/2014/main" id="{23E0FF41-EA59-4958-BE6A-BCDC876AB133}"/>
                </a:ext>
              </a:extLst>
            </p:cNvPr>
            <p:cNvSpPr txBox="1"/>
            <p:nvPr/>
          </p:nvSpPr>
          <p:spPr>
            <a:xfrm>
              <a:off x="6986524" y="507577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0" name="组合 189">
            <a:extLst>
              <a:ext uri="{FF2B5EF4-FFF2-40B4-BE49-F238E27FC236}">
                <a16:creationId xmlns:a16="http://schemas.microsoft.com/office/drawing/2014/main" id="{6D43FE55-37B3-4CCF-A37A-D545438B8E8B}"/>
              </a:ext>
            </a:extLst>
          </p:cNvPr>
          <p:cNvGrpSpPr/>
          <p:nvPr/>
        </p:nvGrpSpPr>
        <p:grpSpPr>
          <a:xfrm>
            <a:off x="15188424" y="3617441"/>
            <a:ext cx="2783637" cy="1957177"/>
            <a:chOff x="4222844" y="4824951"/>
            <a:chExt cx="3664006" cy="1776400"/>
          </a:xfrm>
        </p:grpSpPr>
        <p:sp>
          <p:nvSpPr>
            <p:cNvPr id="191" name="任意多边形 57">
              <a:extLst>
                <a:ext uri="{FF2B5EF4-FFF2-40B4-BE49-F238E27FC236}">
                  <a16:creationId xmlns:a16="http://schemas.microsoft.com/office/drawing/2014/main" id="{1CABB4F8-596B-41A9-AC17-897CE24F2477}"/>
                </a:ext>
              </a:extLst>
            </p:cNvPr>
            <p:cNvSpPr/>
            <p:nvPr/>
          </p:nvSpPr>
          <p:spPr>
            <a:xfrm rot="5400000">
              <a:off x="4182856" y="4864939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2" name="六边形 191">
              <a:extLst>
                <a:ext uri="{FF2B5EF4-FFF2-40B4-BE49-F238E27FC236}">
                  <a16:creationId xmlns:a16="http://schemas.microsoft.com/office/drawing/2014/main" id="{D190B972-5C96-4E81-8155-CDECE365D4A2}"/>
                </a:ext>
              </a:extLst>
            </p:cNvPr>
            <p:cNvSpPr/>
            <p:nvPr/>
          </p:nvSpPr>
          <p:spPr>
            <a:xfrm rot="5400000">
              <a:off x="4396056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3" name="任意多边形 58">
              <a:extLst>
                <a:ext uri="{FF2B5EF4-FFF2-40B4-BE49-F238E27FC236}">
                  <a16:creationId xmlns:a16="http://schemas.microsoft.com/office/drawing/2014/main" id="{16E3EEEB-6734-47FC-B501-8993A37A5003}"/>
                </a:ext>
              </a:extLst>
            </p:cNvPr>
            <p:cNvSpPr/>
            <p:nvPr/>
          </p:nvSpPr>
          <p:spPr>
            <a:xfrm rot="16200000">
              <a:off x="4851174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4" name="六边形 193">
              <a:extLst>
                <a:ext uri="{FF2B5EF4-FFF2-40B4-BE49-F238E27FC236}">
                  <a16:creationId xmlns:a16="http://schemas.microsoft.com/office/drawing/2014/main" id="{43F91E32-2DE8-4AF9-97FD-63F2EAFD65FF}"/>
                </a:ext>
              </a:extLst>
            </p:cNvPr>
            <p:cNvSpPr/>
            <p:nvPr/>
          </p:nvSpPr>
          <p:spPr>
            <a:xfrm rot="5400000">
              <a:off x="5064375" y="5238202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5" name="任意多边形 60">
              <a:extLst>
                <a:ext uri="{FF2B5EF4-FFF2-40B4-BE49-F238E27FC236}">
                  <a16:creationId xmlns:a16="http://schemas.microsoft.com/office/drawing/2014/main" id="{839F77D8-4C7D-4278-896A-EAF7A220E3E0}"/>
                </a:ext>
              </a:extLst>
            </p:cNvPr>
            <p:cNvSpPr/>
            <p:nvPr/>
          </p:nvSpPr>
          <p:spPr>
            <a:xfrm rot="5400000">
              <a:off x="5541899" y="486819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6" name="六边形 195">
              <a:extLst>
                <a:ext uri="{FF2B5EF4-FFF2-40B4-BE49-F238E27FC236}">
                  <a16:creationId xmlns:a16="http://schemas.microsoft.com/office/drawing/2014/main" id="{275D4AF3-397B-456A-AAA6-3097394D4B01}"/>
                </a:ext>
              </a:extLst>
            </p:cNvPr>
            <p:cNvSpPr/>
            <p:nvPr/>
          </p:nvSpPr>
          <p:spPr>
            <a:xfrm rot="5400000">
              <a:off x="5796048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7" name="任意多边形 62">
              <a:extLst>
                <a:ext uri="{FF2B5EF4-FFF2-40B4-BE49-F238E27FC236}">
                  <a16:creationId xmlns:a16="http://schemas.microsoft.com/office/drawing/2014/main" id="{F5527906-B953-40F0-82AE-CF1AC45C94C5}"/>
                </a:ext>
              </a:extLst>
            </p:cNvPr>
            <p:cNvSpPr/>
            <p:nvPr/>
          </p:nvSpPr>
          <p:spPr>
            <a:xfrm rot="16200000">
              <a:off x="6240349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8" name="六边形 197">
              <a:extLst>
                <a:ext uri="{FF2B5EF4-FFF2-40B4-BE49-F238E27FC236}">
                  <a16:creationId xmlns:a16="http://schemas.microsoft.com/office/drawing/2014/main" id="{5F0513C2-9027-4F73-A16F-5CDAA1945E82}"/>
                </a:ext>
              </a:extLst>
            </p:cNvPr>
            <p:cNvSpPr/>
            <p:nvPr/>
          </p:nvSpPr>
          <p:spPr>
            <a:xfrm rot="5400000">
              <a:off x="6474797" y="5237816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9" name="任意多边形 64">
              <a:extLst>
                <a:ext uri="{FF2B5EF4-FFF2-40B4-BE49-F238E27FC236}">
                  <a16:creationId xmlns:a16="http://schemas.microsoft.com/office/drawing/2014/main" id="{23F3A839-FDA7-4A51-992C-A658D08A0E4E}"/>
                </a:ext>
              </a:extLst>
            </p:cNvPr>
            <p:cNvSpPr/>
            <p:nvPr/>
          </p:nvSpPr>
          <p:spPr>
            <a:xfrm rot="5400000">
              <a:off x="6939186" y="4864553"/>
              <a:ext cx="925225" cy="846022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0" name="六边形 199">
              <a:extLst>
                <a:ext uri="{FF2B5EF4-FFF2-40B4-BE49-F238E27FC236}">
                  <a16:creationId xmlns:a16="http://schemas.microsoft.com/office/drawing/2014/main" id="{24CCF8DC-F66D-4432-BE7A-9B1FA04A0BD4}"/>
                </a:ext>
              </a:extLst>
            </p:cNvPr>
            <p:cNvSpPr/>
            <p:nvPr/>
          </p:nvSpPr>
          <p:spPr>
            <a:xfrm rot="5400000">
              <a:off x="7152387" y="5795230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1" name="矩形 66">
              <a:extLst>
                <a:ext uri="{FF2B5EF4-FFF2-40B4-BE49-F238E27FC236}">
                  <a16:creationId xmlns:a16="http://schemas.microsoft.com/office/drawing/2014/main" id="{9A004586-6B89-490C-BC97-41DEE6101A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135" y="5852158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2" name="矩形 67">
              <a:extLst>
                <a:ext uri="{FF2B5EF4-FFF2-40B4-BE49-F238E27FC236}">
                  <a16:creationId xmlns:a16="http://schemas.microsoft.com/office/drawing/2014/main" id="{EFD4B854-7B66-4280-8F39-655960DB1F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4363" y="5287420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3" name="矩形 68">
              <a:extLst>
                <a:ext uri="{FF2B5EF4-FFF2-40B4-BE49-F238E27FC236}">
                  <a16:creationId xmlns:a16="http://schemas.microsoft.com/office/drawing/2014/main" id="{6B14E2E2-9788-4C85-AE34-A6C610D18B9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4491" y="5852158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 dirty="0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900" dirty="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4" name="矩形 69">
              <a:extLst>
                <a:ext uri="{FF2B5EF4-FFF2-40B4-BE49-F238E27FC236}">
                  <a16:creationId xmlns:a16="http://schemas.microsoft.com/office/drawing/2014/main" id="{87959EED-8B4D-422E-B14C-BBACABDEA3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8174" y="5293929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5" name="矩形 70">
              <a:extLst>
                <a:ext uri="{FF2B5EF4-FFF2-40B4-BE49-F238E27FC236}">
                  <a16:creationId xmlns:a16="http://schemas.microsoft.com/office/drawing/2014/main" id="{72DDE0CC-2DCF-4CBF-B897-BC365A9092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10400" y="5833441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6" name="文本框 205">
              <a:extLst>
                <a:ext uri="{FF2B5EF4-FFF2-40B4-BE49-F238E27FC236}">
                  <a16:creationId xmlns:a16="http://schemas.microsoft.com/office/drawing/2014/main" id="{E18F06EC-D8FB-4F0F-98C0-64849FC7E363}"/>
                </a:ext>
              </a:extLst>
            </p:cNvPr>
            <p:cNvSpPr txBox="1"/>
            <p:nvPr/>
          </p:nvSpPr>
          <p:spPr>
            <a:xfrm>
              <a:off x="4242268" y="507577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7" name="文本框 206">
              <a:extLst>
                <a:ext uri="{FF2B5EF4-FFF2-40B4-BE49-F238E27FC236}">
                  <a16:creationId xmlns:a16="http://schemas.microsoft.com/office/drawing/2014/main" id="{585EF542-0671-47FD-ACEF-4A6503D422C1}"/>
                </a:ext>
              </a:extLst>
            </p:cNvPr>
            <p:cNvSpPr txBox="1"/>
            <p:nvPr/>
          </p:nvSpPr>
          <p:spPr>
            <a:xfrm>
              <a:off x="4888827" y="5823141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8" name="文本框 207">
              <a:extLst>
                <a:ext uri="{FF2B5EF4-FFF2-40B4-BE49-F238E27FC236}">
                  <a16:creationId xmlns:a16="http://schemas.microsoft.com/office/drawing/2014/main" id="{B4BD2F92-7118-4798-8F48-EFD416F73B8C}"/>
                </a:ext>
              </a:extLst>
            </p:cNvPr>
            <p:cNvSpPr txBox="1"/>
            <p:nvPr/>
          </p:nvSpPr>
          <p:spPr>
            <a:xfrm>
              <a:off x="5608601" y="507577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9" name="文本框 208">
              <a:extLst>
                <a:ext uri="{FF2B5EF4-FFF2-40B4-BE49-F238E27FC236}">
                  <a16:creationId xmlns:a16="http://schemas.microsoft.com/office/drawing/2014/main" id="{C79EBDC9-C922-469E-BC72-E168D38540DF}"/>
                </a:ext>
              </a:extLst>
            </p:cNvPr>
            <p:cNvSpPr txBox="1"/>
            <p:nvPr/>
          </p:nvSpPr>
          <p:spPr>
            <a:xfrm>
              <a:off x="6285357" y="581151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0" name="文本框 209">
              <a:extLst>
                <a:ext uri="{FF2B5EF4-FFF2-40B4-BE49-F238E27FC236}">
                  <a16:creationId xmlns:a16="http://schemas.microsoft.com/office/drawing/2014/main" id="{D02B719A-D88B-4F4E-A80F-2FA26826488A}"/>
                </a:ext>
              </a:extLst>
            </p:cNvPr>
            <p:cNvSpPr txBox="1"/>
            <p:nvPr/>
          </p:nvSpPr>
          <p:spPr>
            <a:xfrm>
              <a:off x="6986524" y="5075770"/>
              <a:ext cx="900326" cy="58814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37265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199A411D-9372-4BB5-A93F-02E656648C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5342" y="924881"/>
            <a:ext cx="6367407" cy="5492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D4495FE8-29DD-4BCC-9367-E63C64E7DE8B}"/>
              </a:ext>
            </a:extLst>
          </p:cNvPr>
          <p:cNvGrpSpPr/>
          <p:nvPr/>
        </p:nvGrpSpPr>
        <p:grpSpPr>
          <a:xfrm>
            <a:off x="22494" y="724187"/>
            <a:ext cx="4383758" cy="2366639"/>
            <a:chOff x="114210" y="733301"/>
            <a:chExt cx="3944918" cy="2839891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C31B11CF-7B56-4322-9597-AFCD5BB95298}"/>
                </a:ext>
              </a:extLst>
            </p:cNvPr>
            <p:cNvSpPr/>
            <p:nvPr/>
          </p:nvSpPr>
          <p:spPr>
            <a:xfrm>
              <a:off x="174605" y="759122"/>
              <a:ext cx="3884522" cy="2791115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  <p:grpSp>
          <p:nvGrpSpPr>
            <p:cNvPr id="97" name="组合 96">
              <a:extLst>
                <a:ext uri="{FF2B5EF4-FFF2-40B4-BE49-F238E27FC236}">
                  <a16:creationId xmlns:a16="http://schemas.microsoft.com/office/drawing/2014/main" id="{9D16E481-4A2D-4745-9700-4B503EB41C7E}"/>
                </a:ext>
              </a:extLst>
            </p:cNvPr>
            <p:cNvGrpSpPr/>
            <p:nvPr/>
          </p:nvGrpSpPr>
          <p:grpSpPr>
            <a:xfrm>
              <a:off x="114210" y="733301"/>
              <a:ext cx="589329" cy="279701"/>
              <a:chOff x="1141" y="948592"/>
              <a:chExt cx="572982" cy="368817"/>
            </a:xfrm>
          </p:grpSpPr>
          <p:sp>
            <p:nvSpPr>
              <p:cNvPr id="103" name="矩形: 剪去左右顶角 102">
                <a:extLst>
                  <a:ext uri="{FF2B5EF4-FFF2-40B4-BE49-F238E27FC236}">
                    <a16:creationId xmlns:a16="http://schemas.microsoft.com/office/drawing/2014/main" id="{5F4AF111-D556-4F31-B7DB-CE11CA21C50F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04" name="矩形: 剪去左右顶角 103">
                <a:extLst>
                  <a:ext uri="{FF2B5EF4-FFF2-40B4-BE49-F238E27FC236}">
                    <a16:creationId xmlns:a16="http://schemas.microsoft.com/office/drawing/2014/main" id="{6E39343A-005C-438F-A1D3-C4573D9F0ACF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05" name="矩形: 剪去左右顶角 104">
                <a:extLst>
                  <a:ext uri="{FF2B5EF4-FFF2-40B4-BE49-F238E27FC236}">
                    <a16:creationId xmlns:a16="http://schemas.microsoft.com/office/drawing/2014/main" id="{F9CE9EB0-C905-4FBC-ADDE-098572699B77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06" name="矩形: 剪去左右顶角 105">
                <a:extLst>
                  <a:ext uri="{FF2B5EF4-FFF2-40B4-BE49-F238E27FC236}">
                    <a16:creationId xmlns:a16="http://schemas.microsoft.com/office/drawing/2014/main" id="{E75A45F8-86C7-4D07-BF54-5B34BC9A00D2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98" name="组合 97">
              <a:extLst>
                <a:ext uri="{FF2B5EF4-FFF2-40B4-BE49-F238E27FC236}">
                  <a16:creationId xmlns:a16="http://schemas.microsoft.com/office/drawing/2014/main" id="{5084385A-1691-41C1-8693-68B012A49047}"/>
                </a:ext>
              </a:extLst>
            </p:cNvPr>
            <p:cNvGrpSpPr/>
            <p:nvPr/>
          </p:nvGrpSpPr>
          <p:grpSpPr>
            <a:xfrm>
              <a:off x="147926" y="3431428"/>
              <a:ext cx="192345" cy="141764"/>
              <a:chOff x="33922" y="3854582"/>
              <a:chExt cx="187010" cy="186931"/>
            </a:xfrm>
          </p:grpSpPr>
          <p:sp>
            <p:nvSpPr>
              <p:cNvPr id="101" name="矩形: 剪去左右顶角 100">
                <a:extLst>
                  <a:ext uri="{FF2B5EF4-FFF2-40B4-BE49-F238E27FC236}">
                    <a16:creationId xmlns:a16="http://schemas.microsoft.com/office/drawing/2014/main" id="{25F31252-F1E2-4EBE-B847-AB1C020479E9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02" name="矩形: 剪去左右顶角 101">
                <a:extLst>
                  <a:ext uri="{FF2B5EF4-FFF2-40B4-BE49-F238E27FC236}">
                    <a16:creationId xmlns:a16="http://schemas.microsoft.com/office/drawing/2014/main" id="{FDED8665-8118-49DB-B9E1-4ED88666B0A6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</p:grpSp>
        <p:sp>
          <p:nvSpPr>
            <p:cNvPr id="99" name="直角三角形 98">
              <a:extLst>
                <a:ext uri="{FF2B5EF4-FFF2-40B4-BE49-F238E27FC236}">
                  <a16:creationId xmlns:a16="http://schemas.microsoft.com/office/drawing/2014/main" id="{E3B19323-5B8B-4ED4-A1B0-631707A70028}"/>
                </a:ext>
              </a:extLst>
            </p:cNvPr>
            <p:cNvSpPr/>
            <p:nvPr/>
          </p:nvSpPr>
          <p:spPr>
            <a:xfrm rot="10800000">
              <a:off x="3977441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  <p:sp>
          <p:nvSpPr>
            <p:cNvPr id="100" name="直角三角形 99">
              <a:extLst>
                <a:ext uri="{FF2B5EF4-FFF2-40B4-BE49-F238E27FC236}">
                  <a16:creationId xmlns:a16="http://schemas.microsoft.com/office/drawing/2014/main" id="{8B1E6603-0816-4B4F-AA35-03DA59FB9549}"/>
                </a:ext>
              </a:extLst>
            </p:cNvPr>
            <p:cNvSpPr/>
            <p:nvPr/>
          </p:nvSpPr>
          <p:spPr>
            <a:xfrm rot="16200000">
              <a:off x="3987889" y="3478999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D3881680-E8E8-4237-AFBE-C384E37E5989}"/>
              </a:ext>
            </a:extLst>
          </p:cNvPr>
          <p:cNvGrpSpPr/>
          <p:nvPr/>
        </p:nvGrpSpPr>
        <p:grpSpPr>
          <a:xfrm>
            <a:off x="22493" y="3262154"/>
            <a:ext cx="4383757" cy="2563619"/>
            <a:chOff x="114210" y="733301"/>
            <a:chExt cx="3944918" cy="2839891"/>
          </a:xfrm>
        </p:grpSpPr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8CE8F604-2CEB-40C1-B9CB-C551C91ECF8E}"/>
                </a:ext>
              </a:extLst>
            </p:cNvPr>
            <p:cNvSpPr/>
            <p:nvPr/>
          </p:nvSpPr>
          <p:spPr>
            <a:xfrm>
              <a:off x="174605" y="759122"/>
              <a:ext cx="3884522" cy="2791115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6C21F609-D479-4CCD-A806-26ABD4BA221E}"/>
                </a:ext>
              </a:extLst>
            </p:cNvPr>
            <p:cNvGrpSpPr/>
            <p:nvPr/>
          </p:nvGrpSpPr>
          <p:grpSpPr>
            <a:xfrm>
              <a:off x="114210" y="733301"/>
              <a:ext cx="589329" cy="279701"/>
              <a:chOff x="1141" y="948592"/>
              <a:chExt cx="572982" cy="368817"/>
            </a:xfrm>
          </p:grpSpPr>
          <p:sp>
            <p:nvSpPr>
              <p:cNvPr id="92" name="矩形: 剪去左右顶角 91">
                <a:extLst>
                  <a:ext uri="{FF2B5EF4-FFF2-40B4-BE49-F238E27FC236}">
                    <a16:creationId xmlns:a16="http://schemas.microsoft.com/office/drawing/2014/main" id="{C1440535-AA53-442D-B743-02CD2B83DEC2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93" name="矩形: 剪去左右顶角 92">
                <a:extLst>
                  <a:ext uri="{FF2B5EF4-FFF2-40B4-BE49-F238E27FC236}">
                    <a16:creationId xmlns:a16="http://schemas.microsoft.com/office/drawing/2014/main" id="{C838CEE6-13C7-4166-9C7A-4EEBE6925594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94" name="矩形: 剪去左右顶角 93">
                <a:extLst>
                  <a:ext uri="{FF2B5EF4-FFF2-40B4-BE49-F238E27FC236}">
                    <a16:creationId xmlns:a16="http://schemas.microsoft.com/office/drawing/2014/main" id="{9830CC72-C179-4545-92E2-8E65C8B86697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95" name="矩形: 剪去左右顶角 94">
                <a:extLst>
                  <a:ext uri="{FF2B5EF4-FFF2-40B4-BE49-F238E27FC236}">
                    <a16:creationId xmlns:a16="http://schemas.microsoft.com/office/drawing/2014/main" id="{F5616FCB-6DC2-40CC-96E7-1F5254E62FEF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87" name="组合 86">
              <a:extLst>
                <a:ext uri="{FF2B5EF4-FFF2-40B4-BE49-F238E27FC236}">
                  <a16:creationId xmlns:a16="http://schemas.microsoft.com/office/drawing/2014/main" id="{9B910CC4-9502-4D6F-9B80-CCFC4F30985B}"/>
                </a:ext>
              </a:extLst>
            </p:cNvPr>
            <p:cNvGrpSpPr/>
            <p:nvPr/>
          </p:nvGrpSpPr>
          <p:grpSpPr>
            <a:xfrm>
              <a:off x="147926" y="3431428"/>
              <a:ext cx="192345" cy="141764"/>
              <a:chOff x="33922" y="3854582"/>
              <a:chExt cx="187010" cy="186931"/>
            </a:xfrm>
          </p:grpSpPr>
          <p:sp>
            <p:nvSpPr>
              <p:cNvPr id="90" name="矩形: 剪去左右顶角 89">
                <a:extLst>
                  <a:ext uri="{FF2B5EF4-FFF2-40B4-BE49-F238E27FC236}">
                    <a16:creationId xmlns:a16="http://schemas.microsoft.com/office/drawing/2014/main" id="{0E697C76-6692-4246-A1DA-6B9DE683956D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91" name="矩形: 剪去左右顶角 90">
                <a:extLst>
                  <a:ext uri="{FF2B5EF4-FFF2-40B4-BE49-F238E27FC236}">
                    <a16:creationId xmlns:a16="http://schemas.microsoft.com/office/drawing/2014/main" id="{179071D5-9088-41AB-8C46-E10DB8FB6BB0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</p:grpSp>
        <p:sp>
          <p:nvSpPr>
            <p:cNvPr id="88" name="直角三角形 87">
              <a:extLst>
                <a:ext uri="{FF2B5EF4-FFF2-40B4-BE49-F238E27FC236}">
                  <a16:creationId xmlns:a16="http://schemas.microsoft.com/office/drawing/2014/main" id="{2B86F672-52B0-4FAC-893A-15718561993E}"/>
                </a:ext>
              </a:extLst>
            </p:cNvPr>
            <p:cNvSpPr/>
            <p:nvPr/>
          </p:nvSpPr>
          <p:spPr>
            <a:xfrm rot="10800000">
              <a:off x="3977441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  <p:sp>
          <p:nvSpPr>
            <p:cNvPr id="89" name="直角三角形 88">
              <a:extLst>
                <a:ext uri="{FF2B5EF4-FFF2-40B4-BE49-F238E27FC236}">
                  <a16:creationId xmlns:a16="http://schemas.microsoft.com/office/drawing/2014/main" id="{EEFD2F75-7D67-4D4F-A908-6CEA195C4E27}"/>
                </a:ext>
              </a:extLst>
            </p:cNvPr>
            <p:cNvSpPr/>
            <p:nvPr/>
          </p:nvSpPr>
          <p:spPr>
            <a:xfrm rot="16200000">
              <a:off x="3987889" y="3478999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</p:grpSp>
      <p:sp>
        <p:nvSpPr>
          <p:cNvPr id="18" name="矩形 17">
            <a:extLst>
              <a:ext uri="{FF2B5EF4-FFF2-40B4-BE49-F238E27FC236}">
                <a16:creationId xmlns:a16="http://schemas.microsoft.com/office/drawing/2014/main" id="{905FDFB8-DAE2-4297-A05B-02545AC3B663}"/>
              </a:ext>
            </a:extLst>
          </p:cNvPr>
          <p:cNvSpPr/>
          <p:nvPr/>
        </p:nvSpPr>
        <p:spPr>
          <a:xfrm>
            <a:off x="175922" y="849431"/>
            <a:ext cx="1400634" cy="26917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总体指标概览</a:t>
            </a: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C1398621-BBBC-4807-8B9C-9974D3F4993F}"/>
              </a:ext>
            </a:extLst>
          </p:cNvPr>
          <p:cNvSpPr/>
          <p:nvPr/>
        </p:nvSpPr>
        <p:spPr>
          <a:xfrm>
            <a:off x="223317" y="3437880"/>
            <a:ext cx="962742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部门分析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663E37E7-E71D-4871-8E0F-9374BAEF7A80}"/>
              </a:ext>
            </a:extLst>
          </p:cNvPr>
          <p:cNvGrpSpPr/>
          <p:nvPr/>
        </p:nvGrpSpPr>
        <p:grpSpPr>
          <a:xfrm>
            <a:off x="7744476" y="830794"/>
            <a:ext cx="791033" cy="459766"/>
            <a:chOff x="8849274" y="2649640"/>
            <a:chExt cx="591703" cy="871535"/>
          </a:xfrm>
        </p:grpSpPr>
        <p:sp>
          <p:nvSpPr>
            <p:cNvPr id="72" name="矩形 71">
              <a:extLst>
                <a:ext uri="{FF2B5EF4-FFF2-40B4-BE49-F238E27FC236}">
                  <a16:creationId xmlns:a16="http://schemas.microsoft.com/office/drawing/2014/main" id="{D02DEB8A-5C46-4C35-AE8C-4632A3FA8BFD}"/>
                </a:ext>
              </a:extLst>
            </p:cNvPr>
            <p:cNvSpPr/>
            <p:nvPr/>
          </p:nvSpPr>
          <p:spPr>
            <a:xfrm>
              <a:off x="8853505" y="2663726"/>
              <a:ext cx="587472" cy="857449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评价得分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73" name="组合 72">
              <a:extLst>
                <a:ext uri="{FF2B5EF4-FFF2-40B4-BE49-F238E27FC236}">
                  <a16:creationId xmlns:a16="http://schemas.microsoft.com/office/drawing/2014/main" id="{B290C633-B220-44C4-8BEB-DDFEE9182181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83" name="直接连接符 82">
                <a:extLst>
                  <a:ext uri="{FF2B5EF4-FFF2-40B4-BE49-F238E27FC236}">
                    <a16:creationId xmlns:a16="http://schemas.microsoft.com/office/drawing/2014/main" id="{7E860463-0E12-4CE7-88B8-2391D05BD8D7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直接连接符 83">
                <a:extLst>
                  <a:ext uri="{FF2B5EF4-FFF2-40B4-BE49-F238E27FC236}">
                    <a16:creationId xmlns:a16="http://schemas.microsoft.com/office/drawing/2014/main" id="{855FCB9E-999B-4488-8929-681A9515926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5528CF36-7197-49AB-857E-638165CA1DFC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81" name="直接连接符 80">
                <a:extLst>
                  <a:ext uri="{FF2B5EF4-FFF2-40B4-BE49-F238E27FC236}">
                    <a16:creationId xmlns:a16="http://schemas.microsoft.com/office/drawing/2014/main" id="{69DF2C18-064F-42D2-B44A-D8AAC66835DD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直接连接符 81">
                <a:extLst>
                  <a:ext uri="{FF2B5EF4-FFF2-40B4-BE49-F238E27FC236}">
                    <a16:creationId xmlns:a16="http://schemas.microsoft.com/office/drawing/2014/main" id="{9029B8D8-957C-425C-9BD6-AA3C674952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AC1695CB-A5F5-4F48-BF4B-6ACFDBCB5C7E}"/>
                </a:ext>
              </a:extLst>
            </p:cNvPr>
            <p:cNvGrpSpPr/>
            <p:nvPr/>
          </p:nvGrpSpPr>
          <p:grpSpPr>
            <a:xfrm rot="5400000">
              <a:off x="9292892" y="2650484"/>
              <a:ext cx="144001" cy="144000"/>
              <a:chOff x="8850921" y="2647439"/>
              <a:chExt cx="115637" cy="137177"/>
            </a:xfrm>
          </p:grpSpPr>
          <p:cxnSp>
            <p:nvCxnSpPr>
              <p:cNvPr id="79" name="直接连接符 78">
                <a:extLst>
                  <a:ext uri="{FF2B5EF4-FFF2-40B4-BE49-F238E27FC236}">
                    <a16:creationId xmlns:a16="http://schemas.microsoft.com/office/drawing/2014/main" id="{0A6558AC-BF94-403C-A469-8CDD595D7F6D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DCAC5E5D-662C-491D-B6D7-684C70CEA12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1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FDD3A6F8-1FEC-4937-958E-0041AD0B6B37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77" name="直接连接符 76">
                <a:extLst>
                  <a:ext uri="{FF2B5EF4-FFF2-40B4-BE49-F238E27FC236}">
                    <a16:creationId xmlns:a16="http://schemas.microsoft.com/office/drawing/2014/main" id="{D7B331D7-C50E-49AF-8ADD-6F809161FA26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直接连接符 77">
                <a:extLst>
                  <a:ext uri="{FF2B5EF4-FFF2-40B4-BE49-F238E27FC236}">
                    <a16:creationId xmlns:a16="http://schemas.microsoft.com/office/drawing/2014/main" id="{47AB80CD-4AD3-4BC2-9F6F-A50289A6AC6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769834FE-6979-4E4B-AC2C-E065203F11BF}"/>
              </a:ext>
            </a:extLst>
          </p:cNvPr>
          <p:cNvGrpSpPr/>
          <p:nvPr/>
        </p:nvGrpSpPr>
        <p:grpSpPr>
          <a:xfrm>
            <a:off x="9614588" y="823491"/>
            <a:ext cx="791030" cy="459765"/>
            <a:chOff x="8849274" y="2649640"/>
            <a:chExt cx="591701" cy="871533"/>
          </a:xfrm>
        </p:grpSpPr>
        <p:sp>
          <p:nvSpPr>
            <p:cNvPr id="59" name="矩形 58">
              <a:extLst>
                <a:ext uri="{FF2B5EF4-FFF2-40B4-BE49-F238E27FC236}">
                  <a16:creationId xmlns:a16="http://schemas.microsoft.com/office/drawing/2014/main" id="{D159A53B-B33B-4063-B1DD-08DBE3F7BDEE}"/>
                </a:ext>
              </a:extLst>
            </p:cNvPr>
            <p:cNvSpPr/>
            <p:nvPr/>
          </p:nvSpPr>
          <p:spPr>
            <a:xfrm>
              <a:off x="8853503" y="2663725"/>
              <a:ext cx="587472" cy="85744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0" name="组合 59">
              <a:extLst>
                <a:ext uri="{FF2B5EF4-FFF2-40B4-BE49-F238E27FC236}">
                  <a16:creationId xmlns:a16="http://schemas.microsoft.com/office/drawing/2014/main" id="{74EE1362-EEBC-406F-AA1A-598D458F5E0E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8B0FAE09-6001-45D0-A2B7-AA193CEEB80F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连接符 70">
                <a:extLst>
                  <a:ext uri="{FF2B5EF4-FFF2-40B4-BE49-F238E27FC236}">
                    <a16:creationId xmlns:a16="http://schemas.microsoft.com/office/drawing/2014/main" id="{FE748691-ED4A-4395-A21A-250894BC56A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4FDDCB56-5B01-4997-851D-516D83CBCDC0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68" name="直接连接符 67">
                <a:extLst>
                  <a:ext uri="{FF2B5EF4-FFF2-40B4-BE49-F238E27FC236}">
                    <a16:creationId xmlns:a16="http://schemas.microsoft.com/office/drawing/2014/main" id="{49807E01-0C62-48DC-B114-772472FA410D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B17EF04D-E06A-4DBA-A563-0049CD21A77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DD5AE34D-165F-442E-85F1-A627BA1B19A5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66" name="直接连接符 65">
                <a:extLst>
                  <a:ext uri="{FF2B5EF4-FFF2-40B4-BE49-F238E27FC236}">
                    <a16:creationId xmlns:a16="http://schemas.microsoft.com/office/drawing/2014/main" id="{F11356DD-E6C2-4562-A97B-3439B0CA0762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直接连接符 66">
                <a:extLst>
                  <a:ext uri="{FF2B5EF4-FFF2-40B4-BE49-F238E27FC236}">
                    <a16:creationId xmlns:a16="http://schemas.microsoft.com/office/drawing/2014/main" id="{4DA723C4-A29B-4A1B-8B07-7235525823E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FD5944A9-EA15-4D16-902E-58F31FBF086D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64" name="直接连接符 63">
                <a:extLst>
                  <a:ext uri="{FF2B5EF4-FFF2-40B4-BE49-F238E27FC236}">
                    <a16:creationId xmlns:a16="http://schemas.microsoft.com/office/drawing/2014/main" id="{0D0580EE-CD77-41BD-8CBC-39555862F024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直接连接符 64">
                <a:extLst>
                  <a:ext uri="{FF2B5EF4-FFF2-40B4-BE49-F238E27FC236}">
                    <a16:creationId xmlns:a16="http://schemas.microsoft.com/office/drawing/2014/main" id="{25EF1F87-E56F-4382-969E-78DB8BD751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B0260998-C301-44E7-B187-0AC959BD062E}"/>
              </a:ext>
            </a:extLst>
          </p:cNvPr>
          <p:cNvGrpSpPr/>
          <p:nvPr/>
        </p:nvGrpSpPr>
        <p:grpSpPr>
          <a:xfrm>
            <a:off x="8670664" y="823490"/>
            <a:ext cx="791034" cy="459767"/>
            <a:chOff x="8849274" y="2649640"/>
            <a:chExt cx="591704" cy="871537"/>
          </a:xfrm>
        </p:grpSpPr>
        <p:sp>
          <p:nvSpPr>
            <p:cNvPr id="46" name="矩形 45">
              <a:extLst>
                <a:ext uri="{FF2B5EF4-FFF2-40B4-BE49-F238E27FC236}">
                  <a16:creationId xmlns:a16="http://schemas.microsoft.com/office/drawing/2014/main" id="{6D8DD5A7-FBCC-44C2-BE2E-9A4EAFC25096}"/>
                </a:ext>
              </a:extLst>
            </p:cNvPr>
            <p:cNvSpPr/>
            <p:nvPr/>
          </p:nvSpPr>
          <p:spPr>
            <a:xfrm>
              <a:off x="8853506" y="2663728"/>
              <a:ext cx="587472" cy="857449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主动评价率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7" name="组合 46">
              <a:extLst>
                <a:ext uri="{FF2B5EF4-FFF2-40B4-BE49-F238E27FC236}">
                  <a16:creationId xmlns:a16="http://schemas.microsoft.com/office/drawing/2014/main" id="{CF93D4A5-74B2-4EA3-B656-8DEDF11BFC19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57" name="直接连接符 56">
                <a:extLst>
                  <a:ext uri="{FF2B5EF4-FFF2-40B4-BE49-F238E27FC236}">
                    <a16:creationId xmlns:a16="http://schemas.microsoft.com/office/drawing/2014/main" id="{13B776C7-DCED-4E6D-B146-7D5DC2045392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直接连接符 57">
                <a:extLst>
                  <a:ext uri="{FF2B5EF4-FFF2-40B4-BE49-F238E27FC236}">
                    <a16:creationId xmlns:a16="http://schemas.microsoft.com/office/drawing/2014/main" id="{AD953ACB-2630-43DD-8E53-2D4A979134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组合 47">
              <a:extLst>
                <a:ext uri="{FF2B5EF4-FFF2-40B4-BE49-F238E27FC236}">
                  <a16:creationId xmlns:a16="http://schemas.microsoft.com/office/drawing/2014/main" id="{1E616B01-DDD5-4A4E-82E1-0DE8DDEA25B9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55" name="直接连接符 54">
                <a:extLst>
                  <a:ext uri="{FF2B5EF4-FFF2-40B4-BE49-F238E27FC236}">
                    <a16:creationId xmlns:a16="http://schemas.microsoft.com/office/drawing/2014/main" id="{A57BD2A7-76EA-4262-9FF1-148FE5603268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直接连接符 55">
                <a:extLst>
                  <a:ext uri="{FF2B5EF4-FFF2-40B4-BE49-F238E27FC236}">
                    <a16:creationId xmlns:a16="http://schemas.microsoft.com/office/drawing/2014/main" id="{ABE6CC4A-818D-4C6A-94D9-AE35068AD7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组合 48">
              <a:extLst>
                <a:ext uri="{FF2B5EF4-FFF2-40B4-BE49-F238E27FC236}">
                  <a16:creationId xmlns:a16="http://schemas.microsoft.com/office/drawing/2014/main" id="{87FFEB38-7727-4A19-93F6-548790F86E93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53" name="直接连接符 52">
                <a:extLst>
                  <a:ext uri="{FF2B5EF4-FFF2-40B4-BE49-F238E27FC236}">
                    <a16:creationId xmlns:a16="http://schemas.microsoft.com/office/drawing/2014/main" id="{D0F78905-2961-4754-89A0-0122F07DAA14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直接连接符 53">
                <a:extLst>
                  <a:ext uri="{FF2B5EF4-FFF2-40B4-BE49-F238E27FC236}">
                    <a16:creationId xmlns:a16="http://schemas.microsoft.com/office/drawing/2014/main" id="{9C196705-C1D1-4B9B-A59D-48EC9CA179E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0" name="组合 49">
              <a:extLst>
                <a:ext uri="{FF2B5EF4-FFF2-40B4-BE49-F238E27FC236}">
                  <a16:creationId xmlns:a16="http://schemas.microsoft.com/office/drawing/2014/main" id="{DFFC34EA-C223-4D99-915F-6EC40C4BD217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51" name="直接连接符 50">
                <a:extLst>
                  <a:ext uri="{FF2B5EF4-FFF2-40B4-BE49-F238E27FC236}">
                    <a16:creationId xmlns:a16="http://schemas.microsoft.com/office/drawing/2014/main" id="{A9FA587E-320E-437C-BCEE-576561DA68E1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直接连接符 51">
                <a:extLst>
                  <a:ext uri="{FF2B5EF4-FFF2-40B4-BE49-F238E27FC236}">
                    <a16:creationId xmlns:a16="http://schemas.microsoft.com/office/drawing/2014/main" id="{5370D19A-976C-440D-8E60-E7E0404B053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56761254-6864-4ECC-9D7B-273C0F02C78D}"/>
              </a:ext>
            </a:extLst>
          </p:cNvPr>
          <p:cNvGrpSpPr/>
          <p:nvPr/>
        </p:nvGrpSpPr>
        <p:grpSpPr>
          <a:xfrm>
            <a:off x="10539411" y="819777"/>
            <a:ext cx="791030" cy="459765"/>
            <a:chOff x="8849274" y="2649640"/>
            <a:chExt cx="591701" cy="871533"/>
          </a:xfrm>
        </p:grpSpPr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AAA7198F-ADC5-447D-8CB2-2504268F0C51}"/>
                </a:ext>
              </a:extLst>
            </p:cNvPr>
            <p:cNvSpPr/>
            <p:nvPr/>
          </p:nvSpPr>
          <p:spPr>
            <a:xfrm>
              <a:off x="8853503" y="2663725"/>
              <a:ext cx="587472" cy="85744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整改率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7A91AEED-0B39-43BC-AD35-33288B3C65BC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44" name="直接连接符 43">
                <a:extLst>
                  <a:ext uri="{FF2B5EF4-FFF2-40B4-BE49-F238E27FC236}">
                    <a16:creationId xmlns:a16="http://schemas.microsoft.com/office/drawing/2014/main" id="{A79B908E-5CFD-46CE-A92D-F2B3D68C80FA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直接连接符 44">
                <a:extLst>
                  <a:ext uri="{FF2B5EF4-FFF2-40B4-BE49-F238E27FC236}">
                    <a16:creationId xmlns:a16="http://schemas.microsoft.com/office/drawing/2014/main" id="{4295191E-8B50-490B-B0B8-48CF470580B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EE7ADA20-B1FA-42BC-BDBA-6EE44646B405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42" name="直接连接符 41">
                <a:extLst>
                  <a:ext uri="{FF2B5EF4-FFF2-40B4-BE49-F238E27FC236}">
                    <a16:creationId xmlns:a16="http://schemas.microsoft.com/office/drawing/2014/main" id="{D7D1BF2F-CCE6-4931-A74A-A36E13B8BDF3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直接连接符 42">
                <a:extLst>
                  <a:ext uri="{FF2B5EF4-FFF2-40B4-BE49-F238E27FC236}">
                    <a16:creationId xmlns:a16="http://schemas.microsoft.com/office/drawing/2014/main" id="{5CBDC791-FA66-4BD1-8C0E-B36FCA390DE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6" name="组合 35">
              <a:extLst>
                <a:ext uri="{FF2B5EF4-FFF2-40B4-BE49-F238E27FC236}">
                  <a16:creationId xmlns:a16="http://schemas.microsoft.com/office/drawing/2014/main" id="{BB944B89-DA91-4FD2-982A-7D691CD6D98B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40" name="直接连接符 39">
                <a:extLst>
                  <a:ext uri="{FF2B5EF4-FFF2-40B4-BE49-F238E27FC236}">
                    <a16:creationId xmlns:a16="http://schemas.microsoft.com/office/drawing/2014/main" id="{43CB9662-FCD2-4350-9D98-1F090BDF373C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直接连接符 40">
                <a:extLst>
                  <a:ext uri="{FF2B5EF4-FFF2-40B4-BE49-F238E27FC236}">
                    <a16:creationId xmlns:a16="http://schemas.microsoft.com/office/drawing/2014/main" id="{DB5B3864-487D-4F39-82CC-0022A7648B7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7" name="组合 36">
              <a:extLst>
                <a:ext uri="{FF2B5EF4-FFF2-40B4-BE49-F238E27FC236}">
                  <a16:creationId xmlns:a16="http://schemas.microsoft.com/office/drawing/2014/main" id="{624AC620-3982-4840-954A-62136B1223E7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38" name="直接连接符 37">
                <a:extLst>
                  <a:ext uri="{FF2B5EF4-FFF2-40B4-BE49-F238E27FC236}">
                    <a16:creationId xmlns:a16="http://schemas.microsoft.com/office/drawing/2014/main" id="{04BF0143-8842-471F-B802-080C3663EA9B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直接连接符 38">
                <a:extLst>
                  <a:ext uri="{FF2B5EF4-FFF2-40B4-BE49-F238E27FC236}">
                    <a16:creationId xmlns:a16="http://schemas.microsoft.com/office/drawing/2014/main" id="{F4806659-574A-4615-8B90-7266C679381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aphicFrame>
        <p:nvGraphicFramePr>
          <p:cNvPr id="109" name="图表 108">
            <a:extLst>
              <a:ext uri="{FF2B5EF4-FFF2-40B4-BE49-F238E27FC236}">
                <a16:creationId xmlns:a16="http://schemas.microsoft.com/office/drawing/2014/main" id="{CF40B6D7-D313-4819-B186-9F736298C0B9}"/>
              </a:ext>
            </a:extLst>
          </p:cNvPr>
          <p:cNvGraphicFramePr/>
          <p:nvPr/>
        </p:nvGraphicFramePr>
        <p:xfrm>
          <a:off x="212200" y="1175330"/>
          <a:ext cx="4077679" cy="16377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0" name="矩形 109">
            <a:extLst>
              <a:ext uri="{FF2B5EF4-FFF2-40B4-BE49-F238E27FC236}">
                <a16:creationId xmlns:a16="http://schemas.microsoft.com/office/drawing/2014/main" id="{A5AD8A23-C2B9-40D2-A63D-7FA2DBE2219F}"/>
              </a:ext>
            </a:extLst>
          </p:cNvPr>
          <p:cNvSpPr/>
          <p:nvPr/>
        </p:nvSpPr>
        <p:spPr>
          <a:xfrm>
            <a:off x="876239" y="3937551"/>
            <a:ext cx="1554574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/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好评率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TOP5</a:t>
            </a:r>
            <a:endParaRPr lang="zh-CN" altLang="en-US" sz="1000" b="1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graphicFrame>
        <p:nvGraphicFramePr>
          <p:cNvPr id="111" name="图表 110">
            <a:extLst>
              <a:ext uri="{FF2B5EF4-FFF2-40B4-BE49-F238E27FC236}">
                <a16:creationId xmlns:a16="http://schemas.microsoft.com/office/drawing/2014/main" id="{FD21711A-7145-4461-9748-6F258DEFB7BC}"/>
              </a:ext>
            </a:extLst>
          </p:cNvPr>
          <p:cNvGraphicFramePr/>
          <p:nvPr/>
        </p:nvGraphicFramePr>
        <p:xfrm>
          <a:off x="222373" y="4207650"/>
          <a:ext cx="2554316" cy="1578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12" name="矩形 111">
            <a:extLst>
              <a:ext uri="{FF2B5EF4-FFF2-40B4-BE49-F238E27FC236}">
                <a16:creationId xmlns:a16="http://schemas.microsoft.com/office/drawing/2014/main" id="{7272C877-D1A7-4557-AADE-69DA35A1097C}"/>
              </a:ext>
            </a:extLst>
          </p:cNvPr>
          <p:cNvSpPr/>
          <p:nvPr/>
        </p:nvSpPr>
        <p:spPr>
          <a:xfrm>
            <a:off x="2877924" y="3970175"/>
            <a:ext cx="1554574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/>
            <a:r>
              <a:rPr lang="zh-CN" altLang="en-US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整改率</a:t>
            </a:r>
            <a:r>
              <a:rPr lang="en-US" altLang="zh-CN" sz="1000" b="1" dirty="0">
                <a:solidFill>
                  <a:schemeClr val="bg1">
                    <a:lumMod val="95000"/>
                  </a:schemeClr>
                </a:solidFill>
                <a:latin typeface="+mn-ea"/>
              </a:rPr>
              <a:t>TOP5</a:t>
            </a:r>
            <a:endParaRPr lang="zh-CN" altLang="en-US" sz="1000" b="1" dirty="0">
              <a:solidFill>
                <a:schemeClr val="bg1">
                  <a:lumMod val="95000"/>
                </a:schemeClr>
              </a:solidFill>
              <a:latin typeface="+mn-ea"/>
            </a:endParaRPr>
          </a:p>
        </p:txBody>
      </p:sp>
      <p:graphicFrame>
        <p:nvGraphicFramePr>
          <p:cNvPr id="113" name="图表 112">
            <a:extLst>
              <a:ext uri="{FF2B5EF4-FFF2-40B4-BE49-F238E27FC236}">
                <a16:creationId xmlns:a16="http://schemas.microsoft.com/office/drawing/2014/main" id="{DEA63C30-D834-4EC0-814A-18F2FCED51C8}"/>
              </a:ext>
            </a:extLst>
          </p:cNvPr>
          <p:cNvGraphicFramePr/>
          <p:nvPr/>
        </p:nvGraphicFramePr>
        <p:xfrm>
          <a:off x="2264835" y="4216049"/>
          <a:ext cx="2554316" cy="1578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93DEF3C0-5569-4C6B-9DF2-44F8315DECF9}"/>
              </a:ext>
            </a:extLst>
          </p:cNvPr>
          <p:cNvGrpSpPr/>
          <p:nvPr/>
        </p:nvGrpSpPr>
        <p:grpSpPr>
          <a:xfrm>
            <a:off x="11456673" y="705057"/>
            <a:ext cx="6631011" cy="5120712"/>
            <a:chOff x="114210" y="733301"/>
            <a:chExt cx="3944918" cy="2839891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A29BB9AA-28D1-44AF-B51C-72B623E79443}"/>
                </a:ext>
              </a:extLst>
            </p:cNvPr>
            <p:cNvSpPr/>
            <p:nvPr/>
          </p:nvSpPr>
          <p:spPr>
            <a:xfrm>
              <a:off x="174605" y="759122"/>
              <a:ext cx="3884522" cy="2791115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E7B4C832-6E72-467C-A02C-1A8452F586DE}"/>
                </a:ext>
              </a:extLst>
            </p:cNvPr>
            <p:cNvGrpSpPr/>
            <p:nvPr/>
          </p:nvGrpSpPr>
          <p:grpSpPr>
            <a:xfrm>
              <a:off x="114210" y="733301"/>
              <a:ext cx="589329" cy="279701"/>
              <a:chOff x="1141" y="948592"/>
              <a:chExt cx="572982" cy="368817"/>
            </a:xfrm>
          </p:grpSpPr>
          <p:sp>
            <p:nvSpPr>
              <p:cNvPr id="122" name="矩形: 剪去左右顶角 121">
                <a:extLst>
                  <a:ext uri="{FF2B5EF4-FFF2-40B4-BE49-F238E27FC236}">
                    <a16:creationId xmlns:a16="http://schemas.microsoft.com/office/drawing/2014/main" id="{11DB33BB-9EBE-4B87-A584-5B7F0A9D8A8F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3" name="矩形: 剪去左右顶角 122">
                <a:extLst>
                  <a:ext uri="{FF2B5EF4-FFF2-40B4-BE49-F238E27FC236}">
                    <a16:creationId xmlns:a16="http://schemas.microsoft.com/office/drawing/2014/main" id="{B6E47AAB-9A18-4316-8A90-A3D53B11A8A9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4" name="矩形: 剪去左右顶角 123">
                <a:extLst>
                  <a:ext uri="{FF2B5EF4-FFF2-40B4-BE49-F238E27FC236}">
                    <a16:creationId xmlns:a16="http://schemas.microsoft.com/office/drawing/2014/main" id="{C336CC70-C642-41FD-A78F-DE489649A6F2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5" name="矩形: 剪去左右顶角 124">
                <a:extLst>
                  <a:ext uri="{FF2B5EF4-FFF2-40B4-BE49-F238E27FC236}">
                    <a16:creationId xmlns:a16="http://schemas.microsoft.com/office/drawing/2014/main" id="{294B9217-33B9-4CA6-9798-24D40556356F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117" name="组合 116">
              <a:extLst>
                <a:ext uri="{FF2B5EF4-FFF2-40B4-BE49-F238E27FC236}">
                  <a16:creationId xmlns:a16="http://schemas.microsoft.com/office/drawing/2014/main" id="{FA2D0E89-436A-41B2-8BD7-1BAD19E73786}"/>
                </a:ext>
              </a:extLst>
            </p:cNvPr>
            <p:cNvGrpSpPr/>
            <p:nvPr/>
          </p:nvGrpSpPr>
          <p:grpSpPr>
            <a:xfrm>
              <a:off x="147926" y="3431428"/>
              <a:ext cx="192345" cy="141764"/>
              <a:chOff x="33922" y="3854582"/>
              <a:chExt cx="187010" cy="186931"/>
            </a:xfrm>
          </p:grpSpPr>
          <p:sp>
            <p:nvSpPr>
              <p:cNvPr id="120" name="矩形: 剪去左右顶角 119">
                <a:extLst>
                  <a:ext uri="{FF2B5EF4-FFF2-40B4-BE49-F238E27FC236}">
                    <a16:creationId xmlns:a16="http://schemas.microsoft.com/office/drawing/2014/main" id="{A3DACFE7-05AE-4D69-B928-A3B7D8E8730E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1" name="矩形: 剪去左右顶角 120">
                <a:extLst>
                  <a:ext uri="{FF2B5EF4-FFF2-40B4-BE49-F238E27FC236}">
                    <a16:creationId xmlns:a16="http://schemas.microsoft.com/office/drawing/2014/main" id="{4EC31EF2-35E3-476A-9417-61976FBB0C34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18" name="直角三角形 117">
              <a:extLst>
                <a:ext uri="{FF2B5EF4-FFF2-40B4-BE49-F238E27FC236}">
                  <a16:creationId xmlns:a16="http://schemas.microsoft.com/office/drawing/2014/main" id="{02F2BAF1-EF17-4CE1-8BDB-22AE50C7924A}"/>
                </a:ext>
              </a:extLst>
            </p:cNvPr>
            <p:cNvSpPr/>
            <p:nvPr/>
          </p:nvSpPr>
          <p:spPr>
            <a:xfrm rot="10800000">
              <a:off x="3977441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19" name="直角三角形 118">
              <a:extLst>
                <a:ext uri="{FF2B5EF4-FFF2-40B4-BE49-F238E27FC236}">
                  <a16:creationId xmlns:a16="http://schemas.microsoft.com/office/drawing/2014/main" id="{AEB1758A-E6CF-401B-BF10-77C6DA907F30}"/>
                </a:ext>
              </a:extLst>
            </p:cNvPr>
            <p:cNvSpPr/>
            <p:nvPr/>
          </p:nvSpPr>
          <p:spPr>
            <a:xfrm rot="16200000">
              <a:off x="3987889" y="3478999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138" name="矩形 137">
            <a:extLst>
              <a:ext uri="{FF2B5EF4-FFF2-40B4-BE49-F238E27FC236}">
                <a16:creationId xmlns:a16="http://schemas.microsoft.com/office/drawing/2014/main" id="{8A243B86-6675-4EF5-BFC4-6B75E772430C}"/>
              </a:ext>
            </a:extLst>
          </p:cNvPr>
          <p:cNvSpPr/>
          <p:nvPr/>
        </p:nvSpPr>
        <p:spPr>
          <a:xfrm>
            <a:off x="11974260" y="866004"/>
            <a:ext cx="998876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渠道分析</a:t>
            </a:r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FE1E9FB1-13EE-4583-8055-458BD6609563}"/>
              </a:ext>
            </a:extLst>
          </p:cNvPr>
          <p:cNvSpPr/>
          <p:nvPr/>
        </p:nvSpPr>
        <p:spPr>
          <a:xfrm>
            <a:off x="14164186" y="1121351"/>
            <a:ext cx="1612920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/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服务渠道分析</a:t>
            </a:r>
          </a:p>
        </p:txBody>
      </p:sp>
      <p:graphicFrame>
        <p:nvGraphicFramePr>
          <p:cNvPr id="142" name="图表 141">
            <a:extLst>
              <a:ext uri="{FF2B5EF4-FFF2-40B4-BE49-F238E27FC236}">
                <a16:creationId xmlns:a16="http://schemas.microsoft.com/office/drawing/2014/main" id="{602A3082-0582-4D30-BDB1-80EE5CAFCD68}"/>
              </a:ext>
            </a:extLst>
          </p:cNvPr>
          <p:cNvGraphicFramePr/>
          <p:nvPr/>
        </p:nvGraphicFramePr>
        <p:xfrm>
          <a:off x="11686966" y="1298615"/>
          <a:ext cx="2212230" cy="17807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43" name="图表 142">
            <a:extLst>
              <a:ext uri="{FF2B5EF4-FFF2-40B4-BE49-F238E27FC236}">
                <a16:creationId xmlns:a16="http://schemas.microsoft.com/office/drawing/2014/main" id="{3E8A43B7-ABA6-47E2-9020-93CC91BAB8D3}"/>
              </a:ext>
            </a:extLst>
          </p:cNvPr>
          <p:cNvGraphicFramePr/>
          <p:nvPr/>
        </p:nvGraphicFramePr>
        <p:xfrm>
          <a:off x="13861291" y="1298567"/>
          <a:ext cx="4027308" cy="1899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144" name="矩形 143">
            <a:extLst>
              <a:ext uri="{FF2B5EF4-FFF2-40B4-BE49-F238E27FC236}">
                <a16:creationId xmlns:a16="http://schemas.microsoft.com/office/drawing/2014/main" id="{9A28042B-6E30-4CFE-ACF2-FF848491F415}"/>
              </a:ext>
            </a:extLst>
          </p:cNvPr>
          <p:cNvSpPr/>
          <p:nvPr/>
        </p:nvSpPr>
        <p:spPr>
          <a:xfrm>
            <a:off x="14263643" y="3176632"/>
            <a:ext cx="1612920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/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评价渠道分析</a:t>
            </a:r>
          </a:p>
        </p:txBody>
      </p:sp>
      <p:graphicFrame>
        <p:nvGraphicFramePr>
          <p:cNvPr id="146" name="图表 145">
            <a:extLst>
              <a:ext uri="{FF2B5EF4-FFF2-40B4-BE49-F238E27FC236}">
                <a16:creationId xmlns:a16="http://schemas.microsoft.com/office/drawing/2014/main" id="{312B603C-7589-4C31-A28D-B7BE985FE18F}"/>
              </a:ext>
            </a:extLst>
          </p:cNvPr>
          <p:cNvGraphicFramePr/>
          <p:nvPr/>
        </p:nvGraphicFramePr>
        <p:xfrm>
          <a:off x="13978634" y="3528724"/>
          <a:ext cx="4027308" cy="1899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69" name="文本框 168">
            <a:extLst>
              <a:ext uri="{FF2B5EF4-FFF2-40B4-BE49-F238E27FC236}">
                <a16:creationId xmlns:a16="http://schemas.microsoft.com/office/drawing/2014/main" id="{D7BA5C0E-0655-4E9E-B9DF-13CC0855AC30}"/>
              </a:ext>
            </a:extLst>
          </p:cNvPr>
          <p:cNvSpPr txBox="1"/>
          <p:nvPr/>
        </p:nvSpPr>
        <p:spPr>
          <a:xfrm>
            <a:off x="9973266" y="4950892"/>
            <a:ext cx="137013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1"/>
                </a:solidFill>
              </a:rPr>
              <a:t>评价得分：</a:t>
            </a:r>
            <a:r>
              <a:rPr lang="en-US" altLang="zh-CN" sz="1000" dirty="0">
                <a:solidFill>
                  <a:schemeClr val="bg1"/>
                </a:solidFill>
              </a:rPr>
              <a:t>【</a:t>
            </a:r>
            <a:r>
              <a:rPr lang="zh-CN" altLang="en-US" sz="1000" dirty="0">
                <a:solidFill>
                  <a:schemeClr val="bg1"/>
                </a:solidFill>
              </a:rPr>
              <a:t>数字</a:t>
            </a:r>
            <a:r>
              <a:rPr lang="en-US" altLang="zh-CN" sz="1000" dirty="0">
                <a:solidFill>
                  <a:schemeClr val="bg1"/>
                </a:solidFill>
              </a:rPr>
              <a:t>】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主动评价率：</a:t>
            </a:r>
            <a:r>
              <a:rPr lang="en-US" altLang="zh-CN" sz="1000" dirty="0">
                <a:solidFill>
                  <a:schemeClr val="bg1"/>
                </a:solidFill>
              </a:rPr>
              <a:t>【</a:t>
            </a:r>
            <a:r>
              <a:rPr lang="zh-CN" altLang="en-US" sz="1000" dirty="0">
                <a:solidFill>
                  <a:schemeClr val="bg1"/>
                </a:solidFill>
              </a:rPr>
              <a:t>数字</a:t>
            </a:r>
            <a:r>
              <a:rPr lang="en-US" altLang="zh-CN" sz="1000" dirty="0">
                <a:solidFill>
                  <a:schemeClr val="bg1"/>
                </a:solidFill>
              </a:rPr>
              <a:t>】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好评率：</a:t>
            </a:r>
            <a:r>
              <a:rPr lang="en-US" altLang="zh-CN" sz="1000" dirty="0">
                <a:solidFill>
                  <a:schemeClr val="bg1"/>
                </a:solidFill>
              </a:rPr>
              <a:t>【</a:t>
            </a:r>
            <a:r>
              <a:rPr lang="zh-CN" altLang="en-US" sz="1000" dirty="0">
                <a:solidFill>
                  <a:schemeClr val="bg1"/>
                </a:solidFill>
              </a:rPr>
              <a:t>数字</a:t>
            </a:r>
            <a:r>
              <a:rPr lang="en-US" altLang="zh-CN" sz="1000" dirty="0">
                <a:solidFill>
                  <a:schemeClr val="bg1"/>
                </a:solidFill>
              </a:rPr>
              <a:t>】</a:t>
            </a:r>
          </a:p>
          <a:p>
            <a:r>
              <a:rPr lang="zh-CN" altLang="en-US" sz="1000" dirty="0">
                <a:solidFill>
                  <a:schemeClr val="bg1"/>
                </a:solidFill>
              </a:rPr>
              <a:t>整改率：</a:t>
            </a:r>
            <a:r>
              <a:rPr lang="en-US" altLang="zh-CN" sz="1000" dirty="0">
                <a:solidFill>
                  <a:schemeClr val="bg1"/>
                </a:solidFill>
              </a:rPr>
              <a:t>【</a:t>
            </a:r>
            <a:r>
              <a:rPr lang="zh-CN" altLang="en-US" sz="1000" dirty="0">
                <a:solidFill>
                  <a:schemeClr val="bg1"/>
                </a:solidFill>
              </a:rPr>
              <a:t>数字</a:t>
            </a:r>
            <a:r>
              <a:rPr lang="en-US" altLang="zh-CN" sz="1000" dirty="0">
                <a:solidFill>
                  <a:schemeClr val="bg1"/>
                </a:solidFill>
              </a:rPr>
              <a:t>】</a:t>
            </a:r>
            <a:endParaRPr lang="zh-CN" altLang="en-US" sz="1000" dirty="0">
              <a:solidFill>
                <a:schemeClr val="bg1"/>
              </a:solidFill>
            </a:endParaRPr>
          </a:p>
        </p:txBody>
      </p:sp>
      <p:grpSp>
        <p:nvGrpSpPr>
          <p:cNvPr id="126" name="Group 76">
            <a:extLst>
              <a:ext uri="{FF2B5EF4-FFF2-40B4-BE49-F238E27FC236}">
                <a16:creationId xmlns:a16="http://schemas.microsoft.com/office/drawing/2014/main" id="{E69AC097-8B23-40E2-A6A8-9AF9A105A447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1077833" y="3316399"/>
            <a:ext cx="3607499" cy="2362290"/>
            <a:chOff x="0" y="0"/>
            <a:chExt cx="481" cy="289"/>
          </a:xfrm>
        </p:grpSpPr>
        <p:sp>
          <p:nvSpPr>
            <p:cNvPr id="127" name="AutoShape 75">
              <a:extLst>
                <a:ext uri="{FF2B5EF4-FFF2-40B4-BE49-F238E27FC236}">
                  <a16:creationId xmlns:a16="http://schemas.microsoft.com/office/drawing/2014/main" id="{5C5CDE63-7021-4128-8372-954CBA9B441B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0" y="0"/>
              <a:ext cx="481" cy="28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1400"/>
            </a:p>
          </p:txBody>
        </p:sp>
        <p:sp>
          <p:nvSpPr>
            <p:cNvPr id="128" name="Rectangle 77">
              <a:extLst>
                <a:ext uri="{FF2B5EF4-FFF2-40B4-BE49-F238E27FC236}">
                  <a16:creationId xmlns:a16="http://schemas.microsoft.com/office/drawing/2014/main" id="{6E62D133-114D-4EAD-842E-889D5669B4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1"/>
              <a:ext cx="480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/>
            <a:lstStyle/>
            <a:p>
              <a:endParaRPr lang="zh-CN" altLang="en-US" sz="1400"/>
            </a:p>
          </p:txBody>
        </p:sp>
        <p:pic>
          <p:nvPicPr>
            <p:cNvPr id="129" name="图片 128">
              <a:extLst>
                <a:ext uri="{FF2B5EF4-FFF2-40B4-BE49-F238E27FC236}">
                  <a16:creationId xmlns:a16="http://schemas.microsoft.com/office/drawing/2014/main" id="{E6FA3EC5-1985-4DC7-9C9F-AD73746FC7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" y="137"/>
              <a:ext cx="127" cy="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0" name="图片 129">
              <a:extLst>
                <a:ext uri="{FF2B5EF4-FFF2-40B4-BE49-F238E27FC236}">
                  <a16:creationId xmlns:a16="http://schemas.microsoft.com/office/drawing/2014/main" id="{FA3C2EAD-5161-4021-A524-DC027DC089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2" y="137"/>
              <a:ext cx="127" cy="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1" name="图片 130">
              <a:extLst>
                <a:ext uri="{FF2B5EF4-FFF2-40B4-BE49-F238E27FC236}">
                  <a16:creationId xmlns:a16="http://schemas.microsoft.com/office/drawing/2014/main" id="{AF790E05-A3AB-4A11-AB07-8B5673A802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" y="25"/>
              <a:ext cx="128" cy="1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2" name="图片 131">
              <a:extLst>
                <a:ext uri="{FF2B5EF4-FFF2-40B4-BE49-F238E27FC236}">
                  <a16:creationId xmlns:a16="http://schemas.microsoft.com/office/drawing/2014/main" id="{DED05502-0F46-44B8-8E13-EC7952D78E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21" y="25"/>
              <a:ext cx="128" cy="13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33" name="Freeform 94">
              <a:extLst>
                <a:ext uri="{FF2B5EF4-FFF2-40B4-BE49-F238E27FC236}">
                  <a16:creationId xmlns:a16="http://schemas.microsoft.com/office/drawing/2014/main" id="{6EB760D4-5632-4DD0-ADF4-FA8D5D21D4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" y="112"/>
              <a:ext cx="7" cy="33"/>
            </a:xfrm>
            <a:custGeom>
              <a:avLst/>
              <a:gdLst>
                <a:gd name="T0" fmla="*/ 0 w 2456"/>
                <a:gd name="T1" fmla="*/ 0 h 11133"/>
                <a:gd name="T2" fmla="*/ 2456 w 2456"/>
                <a:gd name="T3" fmla="*/ 274 h 11133"/>
                <a:gd name="T4" fmla="*/ 0 w 2456"/>
                <a:gd name="T5" fmla="*/ 11133 h 11133"/>
                <a:gd name="T6" fmla="*/ 0 w 2456"/>
                <a:gd name="T7" fmla="*/ 0 h 1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56" h="11133">
                  <a:moveTo>
                    <a:pt x="0" y="0"/>
                  </a:moveTo>
                  <a:cubicBezTo>
                    <a:pt x="827" y="0"/>
                    <a:pt x="1650" y="92"/>
                    <a:pt x="2456" y="274"/>
                  </a:cubicBezTo>
                  <a:lnTo>
                    <a:pt x="0" y="111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 sz="1400"/>
            </a:p>
          </p:txBody>
        </p:sp>
        <p:sp>
          <p:nvSpPr>
            <p:cNvPr id="134" name="Freeform 95">
              <a:extLst>
                <a:ext uri="{FF2B5EF4-FFF2-40B4-BE49-F238E27FC236}">
                  <a16:creationId xmlns:a16="http://schemas.microsoft.com/office/drawing/2014/main" id="{76870D80-167F-4342-BC53-D23E9433D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" y="103"/>
              <a:ext cx="20" cy="42"/>
            </a:xfrm>
            <a:custGeom>
              <a:avLst/>
              <a:gdLst>
                <a:gd name="T0" fmla="*/ 2456 w 5160"/>
                <a:gd name="T1" fmla="*/ 0 h 10859"/>
                <a:gd name="T2" fmla="*/ 5160 w 5160"/>
                <a:gd name="T3" fmla="*/ 994 h 10859"/>
                <a:gd name="T4" fmla="*/ 0 w 5160"/>
                <a:gd name="T5" fmla="*/ 10859 h 10859"/>
                <a:gd name="T6" fmla="*/ 2456 w 5160"/>
                <a:gd name="T7" fmla="*/ 0 h 10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160" h="10859">
                  <a:moveTo>
                    <a:pt x="2456" y="0"/>
                  </a:moveTo>
                  <a:cubicBezTo>
                    <a:pt x="3397" y="213"/>
                    <a:pt x="4306" y="547"/>
                    <a:pt x="5160" y="994"/>
                  </a:cubicBezTo>
                  <a:lnTo>
                    <a:pt x="0" y="10859"/>
                  </a:lnTo>
                  <a:lnTo>
                    <a:pt x="2456" y="0"/>
                  </a:lnTo>
                  <a:close/>
                </a:path>
              </a:pathLst>
            </a:custGeom>
            <a:solidFill>
              <a:srgbClr val="FFC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 sz="1400"/>
            </a:p>
          </p:txBody>
        </p:sp>
        <p:sp>
          <p:nvSpPr>
            <p:cNvPr id="135" name="Freeform 96">
              <a:extLst>
                <a:ext uri="{FF2B5EF4-FFF2-40B4-BE49-F238E27FC236}">
                  <a16:creationId xmlns:a16="http://schemas.microsoft.com/office/drawing/2014/main" id="{9FEA0831-A36B-4623-9666-351A95EA91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" y="98"/>
              <a:ext cx="40" cy="47"/>
            </a:xfrm>
            <a:custGeom>
              <a:avLst/>
              <a:gdLst>
                <a:gd name="T0" fmla="*/ 5160 w 8518"/>
                <a:gd name="T1" fmla="*/ 0 h 9865"/>
                <a:gd name="T2" fmla="*/ 8518 w 8518"/>
                <a:gd name="T3" fmla="*/ 2696 h 9865"/>
                <a:gd name="T4" fmla="*/ 0 w 8518"/>
                <a:gd name="T5" fmla="*/ 9865 h 9865"/>
                <a:gd name="T6" fmla="*/ 5160 w 8518"/>
                <a:gd name="T7" fmla="*/ 0 h 98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18" h="9865">
                  <a:moveTo>
                    <a:pt x="5160" y="0"/>
                  </a:moveTo>
                  <a:cubicBezTo>
                    <a:pt x="6444" y="672"/>
                    <a:pt x="7585" y="1587"/>
                    <a:pt x="8518" y="2696"/>
                  </a:cubicBezTo>
                  <a:lnTo>
                    <a:pt x="0" y="9865"/>
                  </a:lnTo>
                  <a:lnTo>
                    <a:pt x="5160" y="0"/>
                  </a:lnTo>
                  <a:close/>
                </a:path>
              </a:pathLst>
            </a:custGeom>
            <a:solidFill>
              <a:srgbClr val="70AD47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 sz="1400"/>
            </a:p>
          </p:txBody>
        </p:sp>
        <p:sp>
          <p:nvSpPr>
            <p:cNvPr id="136" name="Freeform 97">
              <a:extLst>
                <a:ext uri="{FF2B5EF4-FFF2-40B4-BE49-F238E27FC236}">
                  <a16:creationId xmlns:a16="http://schemas.microsoft.com/office/drawing/2014/main" id="{FFC66981-FECA-44F8-B1F2-7A40F5180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1" y="104"/>
              <a:ext cx="63" cy="41"/>
            </a:xfrm>
            <a:custGeom>
              <a:avLst/>
              <a:gdLst>
                <a:gd name="T0" fmla="*/ 4259 w 5536"/>
                <a:gd name="T1" fmla="*/ 0 h 3584"/>
                <a:gd name="T2" fmla="*/ 5536 w 5536"/>
                <a:gd name="T3" fmla="*/ 2992 h 3584"/>
                <a:gd name="T4" fmla="*/ 0 w 5536"/>
                <a:gd name="T5" fmla="*/ 3584 h 3584"/>
                <a:gd name="T6" fmla="*/ 4259 w 5536"/>
                <a:gd name="T7" fmla="*/ 0 h 3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536" h="3584">
                  <a:moveTo>
                    <a:pt x="4259" y="0"/>
                  </a:moveTo>
                  <a:cubicBezTo>
                    <a:pt x="4973" y="848"/>
                    <a:pt x="5418" y="1890"/>
                    <a:pt x="5536" y="2992"/>
                  </a:cubicBezTo>
                  <a:lnTo>
                    <a:pt x="0" y="3584"/>
                  </a:lnTo>
                  <a:lnTo>
                    <a:pt x="4259" y="0"/>
                  </a:lnTo>
                  <a:close/>
                </a:path>
              </a:pathLst>
            </a:custGeom>
            <a:solidFill>
              <a:srgbClr val="9E480E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 sz="1400"/>
            </a:p>
          </p:txBody>
        </p:sp>
        <p:sp>
          <p:nvSpPr>
            <p:cNvPr id="137" name="Freeform 98">
              <a:extLst>
                <a:ext uri="{FF2B5EF4-FFF2-40B4-BE49-F238E27FC236}">
                  <a16:creationId xmlns:a16="http://schemas.microsoft.com/office/drawing/2014/main" id="{55422760-BE4C-438E-BC2F-66C78D8E57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" y="138"/>
              <a:ext cx="70" cy="55"/>
            </a:xfrm>
            <a:custGeom>
              <a:avLst/>
              <a:gdLst>
                <a:gd name="T0" fmla="*/ 5536 w 5722"/>
                <a:gd name="T1" fmla="*/ 0 h 4663"/>
                <a:gd name="T2" fmla="*/ 3798 w 5722"/>
                <a:gd name="T3" fmla="*/ 4663 h 4663"/>
                <a:gd name="T4" fmla="*/ 0 w 5722"/>
                <a:gd name="T5" fmla="*/ 592 h 4663"/>
                <a:gd name="T6" fmla="*/ 5536 w 5722"/>
                <a:gd name="T7" fmla="*/ 0 h 4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22" h="4663">
                  <a:moveTo>
                    <a:pt x="5536" y="0"/>
                  </a:moveTo>
                  <a:cubicBezTo>
                    <a:pt x="5722" y="1741"/>
                    <a:pt x="5078" y="3469"/>
                    <a:pt x="3798" y="4663"/>
                  </a:cubicBezTo>
                  <a:lnTo>
                    <a:pt x="0" y="592"/>
                  </a:lnTo>
                  <a:lnTo>
                    <a:pt x="5536" y="0"/>
                  </a:lnTo>
                  <a:close/>
                </a:path>
              </a:pathLst>
            </a:custGeom>
            <a:solidFill>
              <a:srgbClr val="9973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 sz="1400"/>
            </a:p>
          </p:txBody>
        </p:sp>
        <p:sp>
          <p:nvSpPr>
            <p:cNvPr id="140" name="Freeform 99">
              <a:extLst>
                <a:ext uri="{FF2B5EF4-FFF2-40B4-BE49-F238E27FC236}">
                  <a16:creationId xmlns:a16="http://schemas.microsoft.com/office/drawing/2014/main" id="{8CDD2BF8-66C1-4AF8-B67D-719EC39D3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" y="144"/>
              <a:ext cx="90" cy="94"/>
            </a:xfrm>
            <a:custGeom>
              <a:avLst/>
              <a:gdLst>
                <a:gd name="T0" fmla="*/ 10749 w 10749"/>
                <a:gd name="T1" fmla="*/ 8142 h 11794"/>
                <a:gd name="T2" fmla="*/ 0 w 10749"/>
                <a:gd name="T3" fmla="*/ 10678 h 11794"/>
                <a:gd name="T4" fmla="*/ 3154 w 10749"/>
                <a:gd name="T5" fmla="*/ 0 h 11794"/>
                <a:gd name="T6" fmla="*/ 10749 w 10749"/>
                <a:gd name="T7" fmla="*/ 8142 h 117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49" h="11794">
                  <a:moveTo>
                    <a:pt x="10749" y="8142"/>
                  </a:moveTo>
                  <a:cubicBezTo>
                    <a:pt x="7867" y="10830"/>
                    <a:pt x="3779" y="11794"/>
                    <a:pt x="0" y="10678"/>
                  </a:cubicBezTo>
                  <a:lnTo>
                    <a:pt x="3154" y="0"/>
                  </a:lnTo>
                  <a:lnTo>
                    <a:pt x="10749" y="8142"/>
                  </a:lnTo>
                  <a:close/>
                </a:path>
              </a:pathLst>
            </a:custGeom>
            <a:solidFill>
              <a:srgbClr val="43682B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 sz="1400"/>
            </a:p>
          </p:txBody>
        </p:sp>
        <p:sp>
          <p:nvSpPr>
            <p:cNvPr id="141" name="Freeform 100">
              <a:extLst>
                <a:ext uri="{FF2B5EF4-FFF2-40B4-BE49-F238E27FC236}">
                  <a16:creationId xmlns:a16="http://schemas.microsoft.com/office/drawing/2014/main" id="{D93B93E5-18FE-461B-845E-BAB8FD646147}"/>
                </a:ext>
              </a:extLst>
            </p:cNvPr>
            <p:cNvSpPr>
              <a:spLocks/>
            </p:cNvSpPr>
            <p:nvPr/>
          </p:nvSpPr>
          <p:spPr bwMode="auto">
            <a:xfrm>
              <a:off x="126" y="144"/>
              <a:ext cx="115" cy="102"/>
            </a:xfrm>
            <a:custGeom>
              <a:avLst/>
              <a:gdLst>
                <a:gd name="T0" fmla="*/ 7944 w 11098"/>
                <a:gd name="T1" fmla="*/ 10678 h 10678"/>
                <a:gd name="T2" fmla="*/ 0 w 11098"/>
                <a:gd name="T3" fmla="*/ 877 h 10678"/>
                <a:gd name="T4" fmla="*/ 11098 w 11098"/>
                <a:gd name="T5" fmla="*/ 0 h 10678"/>
                <a:gd name="T6" fmla="*/ 7944 w 11098"/>
                <a:gd name="T7" fmla="*/ 10678 h 10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98" h="10678">
                  <a:moveTo>
                    <a:pt x="7944" y="10678"/>
                  </a:moveTo>
                  <a:cubicBezTo>
                    <a:pt x="3522" y="9371"/>
                    <a:pt x="363" y="5473"/>
                    <a:pt x="0" y="877"/>
                  </a:cubicBezTo>
                  <a:lnTo>
                    <a:pt x="11098" y="0"/>
                  </a:lnTo>
                  <a:lnTo>
                    <a:pt x="7944" y="10678"/>
                  </a:lnTo>
                  <a:close/>
                </a:path>
              </a:pathLst>
            </a:custGeom>
            <a:solidFill>
              <a:srgbClr val="F1975A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 sz="1400"/>
            </a:p>
          </p:txBody>
        </p:sp>
        <p:sp>
          <p:nvSpPr>
            <p:cNvPr id="147" name="Freeform 101">
              <a:extLst>
                <a:ext uri="{FF2B5EF4-FFF2-40B4-BE49-F238E27FC236}">
                  <a16:creationId xmlns:a16="http://schemas.microsoft.com/office/drawing/2014/main" id="{DE81A17C-1F02-4241-ABE1-7CBAF0D0CF8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" y="16"/>
              <a:ext cx="137" cy="137"/>
            </a:xfrm>
            <a:custGeom>
              <a:avLst/>
              <a:gdLst>
                <a:gd name="T0" fmla="*/ 484 w 11582"/>
                <a:gd name="T1" fmla="*/ 12010 h 12010"/>
                <a:gd name="T2" fmla="*/ 10706 w 11582"/>
                <a:gd name="T3" fmla="*/ 35 h 12010"/>
                <a:gd name="T4" fmla="*/ 11582 w 11582"/>
                <a:gd name="T5" fmla="*/ 0 h 12010"/>
                <a:gd name="T6" fmla="*/ 11582 w 11582"/>
                <a:gd name="T7" fmla="*/ 11133 h 12010"/>
                <a:gd name="T8" fmla="*/ 484 w 11582"/>
                <a:gd name="T9" fmla="*/ 12010 h 120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82" h="12010">
                  <a:moveTo>
                    <a:pt x="484" y="12010"/>
                  </a:moveTo>
                  <a:cubicBezTo>
                    <a:pt x="0" y="5880"/>
                    <a:pt x="4577" y="519"/>
                    <a:pt x="10706" y="35"/>
                  </a:cubicBezTo>
                  <a:cubicBezTo>
                    <a:pt x="10998" y="12"/>
                    <a:pt x="11290" y="0"/>
                    <a:pt x="11582" y="0"/>
                  </a:cubicBezTo>
                  <a:lnTo>
                    <a:pt x="11582" y="11133"/>
                  </a:lnTo>
                  <a:lnTo>
                    <a:pt x="484" y="12010"/>
                  </a:lnTo>
                  <a:close/>
                </a:path>
              </a:pathLst>
            </a:custGeom>
            <a:solidFill>
              <a:srgbClr val="FFCD33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/>
            <a:lstStyle/>
            <a:p>
              <a:endParaRPr lang="zh-CN" altLang="en-US" sz="1400"/>
            </a:p>
          </p:txBody>
        </p:sp>
        <p:sp>
          <p:nvSpPr>
            <p:cNvPr id="148" name="Rectangle 102">
              <a:extLst>
                <a:ext uri="{FF2B5EF4-FFF2-40B4-BE49-F238E27FC236}">
                  <a16:creationId xmlns:a16="http://schemas.microsoft.com/office/drawing/2014/main" id="{CC027504-45DB-4584-BD03-08B68A1D7C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" y="39"/>
              <a:ext cx="41" cy="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t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l" rtl="0">
                <a:defRPr sz="1000"/>
              </a:pPr>
              <a:r>
                <a:rPr lang="zh-CN" altLang="en-US" sz="600" b="1" i="0" u="none" strike="noStrike" baseline="0" dirty="0">
                  <a:solidFill>
                    <a:srgbClr val="ED7D31"/>
                  </a:solidFill>
                  <a:latin typeface="微软雅黑"/>
                  <a:ea typeface="微软雅黑"/>
                </a:rPr>
                <a:t>渠道三</a:t>
              </a:r>
            </a:p>
          </p:txBody>
        </p:sp>
        <p:sp>
          <p:nvSpPr>
            <p:cNvPr id="149" name="Rectangle 103">
              <a:extLst>
                <a:ext uri="{FF2B5EF4-FFF2-40B4-BE49-F238E27FC236}">
                  <a16:creationId xmlns:a16="http://schemas.microsoft.com/office/drawing/2014/main" id="{37DF4BCB-2B64-4154-8C5D-63B9C15BCB8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4" y="60"/>
              <a:ext cx="41" cy="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t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l" rtl="0">
                <a:defRPr sz="1000"/>
              </a:pPr>
              <a:r>
                <a:rPr lang="zh-CN" altLang="en-US" sz="600" b="1" i="0" u="none" strike="noStrike" baseline="0" dirty="0">
                  <a:solidFill>
                    <a:srgbClr val="FFC000"/>
                  </a:solidFill>
                  <a:latin typeface="微软雅黑"/>
                  <a:ea typeface="微软雅黑"/>
                </a:rPr>
                <a:t>渠道四</a:t>
              </a:r>
            </a:p>
          </p:txBody>
        </p:sp>
        <p:sp>
          <p:nvSpPr>
            <p:cNvPr id="150" name="Rectangle 104">
              <a:extLst>
                <a:ext uri="{FF2B5EF4-FFF2-40B4-BE49-F238E27FC236}">
                  <a16:creationId xmlns:a16="http://schemas.microsoft.com/office/drawing/2014/main" id="{EC15EA89-1CC1-4B49-B5BB-B8C3E88F19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7" y="84"/>
              <a:ext cx="41" cy="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t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l" rtl="0">
                <a:defRPr sz="1000"/>
              </a:pPr>
              <a:r>
                <a:rPr lang="zh-CN" altLang="en-US" sz="600" b="1" i="0" u="none" strike="noStrike" baseline="0" dirty="0">
                  <a:solidFill>
                    <a:srgbClr val="70AD47"/>
                  </a:solidFill>
                  <a:latin typeface="微软雅黑"/>
                  <a:ea typeface="微软雅黑"/>
                </a:rPr>
                <a:t>渠道五</a:t>
              </a:r>
            </a:p>
          </p:txBody>
        </p:sp>
        <p:sp>
          <p:nvSpPr>
            <p:cNvPr id="151" name="Rectangle 105">
              <a:extLst>
                <a:ext uri="{FF2B5EF4-FFF2-40B4-BE49-F238E27FC236}">
                  <a16:creationId xmlns:a16="http://schemas.microsoft.com/office/drawing/2014/main" id="{8A55321D-4C54-44C7-B916-34CA234E582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2" y="121"/>
              <a:ext cx="41" cy="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t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l" rtl="0">
                <a:defRPr sz="1000"/>
              </a:pPr>
              <a:r>
                <a:rPr lang="zh-CN" altLang="en-US" sz="600" b="1" i="0" u="none" strike="noStrike" baseline="0" dirty="0">
                  <a:solidFill>
                    <a:srgbClr val="9E480E"/>
                  </a:solidFill>
                  <a:latin typeface="微软雅黑"/>
                  <a:ea typeface="微软雅黑"/>
                </a:rPr>
                <a:t>渠道六</a:t>
              </a:r>
            </a:p>
          </p:txBody>
        </p:sp>
        <p:sp>
          <p:nvSpPr>
            <p:cNvPr id="152" name="Rectangle 106">
              <a:extLst>
                <a:ext uri="{FF2B5EF4-FFF2-40B4-BE49-F238E27FC236}">
                  <a16:creationId xmlns:a16="http://schemas.microsoft.com/office/drawing/2014/main" id="{C1541D51-E222-4266-BB09-3FB6160F01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3" y="171"/>
              <a:ext cx="41" cy="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t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l" rtl="0">
                <a:defRPr sz="1000"/>
              </a:pPr>
              <a:r>
                <a:rPr lang="zh-CN" altLang="en-US" sz="600" b="1" i="0" u="none" strike="noStrike" baseline="0" dirty="0">
                  <a:solidFill>
                    <a:srgbClr val="997300"/>
                  </a:solidFill>
                  <a:latin typeface="微软雅黑"/>
                  <a:ea typeface="微软雅黑"/>
                </a:rPr>
                <a:t>渠道七</a:t>
              </a:r>
            </a:p>
          </p:txBody>
        </p:sp>
        <p:sp>
          <p:nvSpPr>
            <p:cNvPr id="153" name="Rectangle 107">
              <a:extLst>
                <a:ext uri="{FF2B5EF4-FFF2-40B4-BE49-F238E27FC236}">
                  <a16:creationId xmlns:a16="http://schemas.microsoft.com/office/drawing/2014/main" id="{EF8D0E77-8B43-4F19-9008-C358C9C252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" y="236"/>
              <a:ext cx="41" cy="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t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l" rtl="0">
                <a:defRPr sz="1000"/>
              </a:pPr>
              <a:r>
                <a:rPr lang="zh-CN" altLang="en-US" sz="600" b="1" i="0" u="none" strike="noStrike" baseline="0" dirty="0">
                  <a:solidFill>
                    <a:srgbClr val="43682B"/>
                  </a:solidFill>
                  <a:latin typeface="微软雅黑"/>
                  <a:ea typeface="微软雅黑"/>
                </a:rPr>
                <a:t>渠道八</a:t>
              </a:r>
            </a:p>
          </p:txBody>
        </p:sp>
        <p:sp>
          <p:nvSpPr>
            <p:cNvPr id="154" name="Rectangle 108">
              <a:extLst>
                <a:ext uri="{FF2B5EF4-FFF2-40B4-BE49-F238E27FC236}">
                  <a16:creationId xmlns:a16="http://schemas.microsoft.com/office/drawing/2014/main" id="{9429D840-1E04-4A8C-B44B-BB82EBA4C28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" y="213"/>
              <a:ext cx="41" cy="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t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l" rtl="0">
                <a:defRPr sz="1000"/>
              </a:pPr>
              <a:r>
                <a:rPr lang="zh-CN" altLang="en-US" sz="600" b="1" i="0" u="none" strike="noStrike" baseline="0" dirty="0">
                  <a:solidFill>
                    <a:srgbClr val="F1975A"/>
                  </a:solidFill>
                  <a:latin typeface="微软雅黑"/>
                  <a:ea typeface="微软雅黑"/>
                </a:rPr>
                <a:t>渠道二</a:t>
              </a:r>
            </a:p>
          </p:txBody>
        </p:sp>
        <p:sp>
          <p:nvSpPr>
            <p:cNvPr id="155" name="Rectangle 109">
              <a:extLst>
                <a:ext uri="{FF2B5EF4-FFF2-40B4-BE49-F238E27FC236}">
                  <a16:creationId xmlns:a16="http://schemas.microsoft.com/office/drawing/2014/main" id="{01FFC855-1808-435D-BB86-CBDE35EE78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" y="52"/>
              <a:ext cx="41" cy="1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t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l" rtl="0">
                <a:defRPr sz="1000"/>
              </a:pPr>
              <a:r>
                <a:rPr lang="zh-CN" altLang="en-US" sz="600" b="1" i="0" u="none" strike="noStrike" baseline="0" dirty="0">
                  <a:solidFill>
                    <a:srgbClr val="FFCD33"/>
                  </a:solidFill>
                  <a:latin typeface="微软雅黑"/>
                  <a:ea typeface="微软雅黑"/>
                </a:rPr>
                <a:t>渠道一</a:t>
              </a:r>
            </a:p>
          </p:txBody>
        </p:sp>
        <p:sp>
          <p:nvSpPr>
            <p:cNvPr id="156" name="Rectangle 110">
              <a:extLst>
                <a:ext uri="{FF2B5EF4-FFF2-40B4-BE49-F238E27FC236}">
                  <a16:creationId xmlns:a16="http://schemas.microsoft.com/office/drawing/2014/main" id="{088AABDF-1631-4C74-81C9-E3F9479CBF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1"/>
              <a:ext cx="480" cy="288"/>
            </a:xfrm>
            <a:prstGeom prst="rect">
              <a:avLst/>
            </a:prstGeom>
            <a:noFill/>
            <a:ln w="9525" cap="flat">
              <a:noFill/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zh-CN" altLang="en-US" sz="1400"/>
            </a:p>
          </p:txBody>
        </p:sp>
      </p:grpSp>
      <p:grpSp>
        <p:nvGrpSpPr>
          <p:cNvPr id="145" name="组合 144">
            <a:extLst>
              <a:ext uri="{FF2B5EF4-FFF2-40B4-BE49-F238E27FC236}">
                <a16:creationId xmlns:a16="http://schemas.microsoft.com/office/drawing/2014/main" id="{700EEA86-A516-4D21-8BE2-3095BBC55784}"/>
              </a:ext>
            </a:extLst>
          </p:cNvPr>
          <p:cNvGrpSpPr/>
          <p:nvPr/>
        </p:nvGrpSpPr>
        <p:grpSpPr>
          <a:xfrm>
            <a:off x="4511346" y="712744"/>
            <a:ext cx="3088927" cy="5092306"/>
            <a:chOff x="114210" y="733301"/>
            <a:chExt cx="3944918" cy="2839891"/>
          </a:xfrm>
        </p:grpSpPr>
        <p:sp>
          <p:nvSpPr>
            <p:cNvPr id="157" name="矩形 156">
              <a:extLst>
                <a:ext uri="{FF2B5EF4-FFF2-40B4-BE49-F238E27FC236}">
                  <a16:creationId xmlns:a16="http://schemas.microsoft.com/office/drawing/2014/main" id="{C083B899-D7F9-4866-B899-290C4C740C82}"/>
                </a:ext>
              </a:extLst>
            </p:cNvPr>
            <p:cNvSpPr/>
            <p:nvPr/>
          </p:nvSpPr>
          <p:spPr>
            <a:xfrm>
              <a:off x="174605" y="759122"/>
              <a:ext cx="3884522" cy="2791115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  <p:grpSp>
          <p:nvGrpSpPr>
            <p:cNvPr id="158" name="组合 157">
              <a:extLst>
                <a:ext uri="{FF2B5EF4-FFF2-40B4-BE49-F238E27FC236}">
                  <a16:creationId xmlns:a16="http://schemas.microsoft.com/office/drawing/2014/main" id="{B383AD6E-B71E-4828-A8F8-167C5FBE888A}"/>
                </a:ext>
              </a:extLst>
            </p:cNvPr>
            <p:cNvGrpSpPr/>
            <p:nvPr/>
          </p:nvGrpSpPr>
          <p:grpSpPr>
            <a:xfrm>
              <a:off x="114210" y="733301"/>
              <a:ext cx="589329" cy="279701"/>
              <a:chOff x="1141" y="948592"/>
              <a:chExt cx="572982" cy="368817"/>
            </a:xfrm>
          </p:grpSpPr>
          <p:sp>
            <p:nvSpPr>
              <p:cNvPr id="164" name="矩形: 剪去左右顶角 163">
                <a:extLst>
                  <a:ext uri="{FF2B5EF4-FFF2-40B4-BE49-F238E27FC236}">
                    <a16:creationId xmlns:a16="http://schemas.microsoft.com/office/drawing/2014/main" id="{7BB2E1D6-5D8B-44CD-B6A0-86CF106D4FEB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65" name="矩形: 剪去左右顶角 164">
                <a:extLst>
                  <a:ext uri="{FF2B5EF4-FFF2-40B4-BE49-F238E27FC236}">
                    <a16:creationId xmlns:a16="http://schemas.microsoft.com/office/drawing/2014/main" id="{553BE422-3247-44BC-83C7-846DB0A2CFE2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66" name="矩形: 剪去左右顶角 165">
                <a:extLst>
                  <a:ext uri="{FF2B5EF4-FFF2-40B4-BE49-F238E27FC236}">
                    <a16:creationId xmlns:a16="http://schemas.microsoft.com/office/drawing/2014/main" id="{CD03FD77-BC69-4867-9D60-39F73B8C63D4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67" name="矩形: 剪去左右顶角 166">
                <a:extLst>
                  <a:ext uri="{FF2B5EF4-FFF2-40B4-BE49-F238E27FC236}">
                    <a16:creationId xmlns:a16="http://schemas.microsoft.com/office/drawing/2014/main" id="{237B44DE-D1D4-4AAB-9E30-D2E2273540F2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93BF4B8C-3903-4020-AC13-0DD12CE5FE6B}"/>
                </a:ext>
              </a:extLst>
            </p:cNvPr>
            <p:cNvGrpSpPr/>
            <p:nvPr/>
          </p:nvGrpSpPr>
          <p:grpSpPr>
            <a:xfrm>
              <a:off x="147926" y="3431428"/>
              <a:ext cx="192345" cy="141764"/>
              <a:chOff x="33922" y="3854582"/>
              <a:chExt cx="187010" cy="186931"/>
            </a:xfrm>
          </p:grpSpPr>
          <p:sp>
            <p:nvSpPr>
              <p:cNvPr id="162" name="矩形: 剪去左右顶角 161">
                <a:extLst>
                  <a:ext uri="{FF2B5EF4-FFF2-40B4-BE49-F238E27FC236}">
                    <a16:creationId xmlns:a16="http://schemas.microsoft.com/office/drawing/2014/main" id="{92A92A34-F465-4D6E-902E-12C211B1A961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63" name="矩形: 剪去左右顶角 162">
                <a:extLst>
                  <a:ext uri="{FF2B5EF4-FFF2-40B4-BE49-F238E27FC236}">
                    <a16:creationId xmlns:a16="http://schemas.microsoft.com/office/drawing/2014/main" id="{5C837E18-E2AE-4140-A024-C4FFAA04B2C9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solidFill>
                    <a:schemeClr val="bg1">
                      <a:lumMod val="95000"/>
                    </a:schemeClr>
                  </a:solidFill>
                  <a:latin typeface="+mn-ea"/>
                </a:endParaRPr>
              </a:p>
            </p:txBody>
          </p:sp>
        </p:grpSp>
        <p:sp>
          <p:nvSpPr>
            <p:cNvPr id="160" name="直角三角形 159">
              <a:extLst>
                <a:ext uri="{FF2B5EF4-FFF2-40B4-BE49-F238E27FC236}">
                  <a16:creationId xmlns:a16="http://schemas.microsoft.com/office/drawing/2014/main" id="{42EE26DF-C4FF-464E-A521-8F204734669A}"/>
                </a:ext>
              </a:extLst>
            </p:cNvPr>
            <p:cNvSpPr/>
            <p:nvPr/>
          </p:nvSpPr>
          <p:spPr>
            <a:xfrm rot="10800000">
              <a:off x="3977441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  <p:sp>
          <p:nvSpPr>
            <p:cNvPr id="161" name="直角三角形 160">
              <a:extLst>
                <a:ext uri="{FF2B5EF4-FFF2-40B4-BE49-F238E27FC236}">
                  <a16:creationId xmlns:a16="http://schemas.microsoft.com/office/drawing/2014/main" id="{E9DF441A-3EE1-47F0-925E-53AF304C8C6C}"/>
                </a:ext>
              </a:extLst>
            </p:cNvPr>
            <p:cNvSpPr/>
            <p:nvPr/>
          </p:nvSpPr>
          <p:spPr>
            <a:xfrm rot="16200000">
              <a:off x="3987889" y="3478999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solidFill>
                  <a:schemeClr val="bg1">
                    <a:lumMod val="95000"/>
                  </a:schemeClr>
                </a:solidFill>
                <a:latin typeface="+mn-ea"/>
              </a:endParaRPr>
            </a:p>
          </p:txBody>
        </p:sp>
      </p:grpSp>
      <p:sp>
        <p:nvSpPr>
          <p:cNvPr id="168" name="矩形 167">
            <a:extLst>
              <a:ext uri="{FF2B5EF4-FFF2-40B4-BE49-F238E27FC236}">
                <a16:creationId xmlns:a16="http://schemas.microsoft.com/office/drawing/2014/main" id="{9C183CAA-C64A-4AA6-A57B-3968A72FC123}"/>
              </a:ext>
            </a:extLst>
          </p:cNvPr>
          <p:cNvSpPr/>
          <p:nvPr/>
        </p:nvSpPr>
        <p:spPr>
          <a:xfrm>
            <a:off x="4701967" y="866003"/>
            <a:ext cx="962742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事项分析</a:t>
            </a:r>
          </a:p>
        </p:txBody>
      </p:sp>
      <p:sp>
        <p:nvSpPr>
          <p:cNvPr id="170" name="矩形 169">
            <a:extLst>
              <a:ext uri="{FF2B5EF4-FFF2-40B4-BE49-F238E27FC236}">
                <a16:creationId xmlns:a16="http://schemas.microsoft.com/office/drawing/2014/main" id="{51FF675F-021D-45A1-8D25-5376981EE9DF}"/>
              </a:ext>
            </a:extLst>
          </p:cNvPr>
          <p:cNvSpPr/>
          <p:nvPr/>
        </p:nvSpPr>
        <p:spPr>
          <a:xfrm>
            <a:off x="5718300" y="1053697"/>
            <a:ext cx="1612920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/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好评率</a:t>
            </a:r>
            <a:r>
              <a:rPr lang="en-US" altLang="zh-CN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TOP10</a:t>
            </a:r>
            <a:endParaRPr lang="zh-CN" altLang="en-US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171" name="矩形 170">
            <a:extLst>
              <a:ext uri="{FF2B5EF4-FFF2-40B4-BE49-F238E27FC236}">
                <a16:creationId xmlns:a16="http://schemas.microsoft.com/office/drawing/2014/main" id="{FA675CDE-8630-4A03-A915-3FBC1CF1A6FE}"/>
              </a:ext>
            </a:extLst>
          </p:cNvPr>
          <p:cNvSpPr/>
          <p:nvPr/>
        </p:nvSpPr>
        <p:spPr>
          <a:xfrm>
            <a:off x="4819151" y="1471679"/>
            <a:ext cx="2843434" cy="176389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zh-CN" altLang="en-US" sz="7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排名              事项名称                 评价次数            好评率</a:t>
            </a:r>
            <a:endParaRPr lang="en-US" altLang="zh-CN" sz="700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2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3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4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5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6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7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8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9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10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</p:txBody>
      </p:sp>
      <p:sp>
        <p:nvSpPr>
          <p:cNvPr id="173" name="矩形 172">
            <a:extLst>
              <a:ext uri="{FF2B5EF4-FFF2-40B4-BE49-F238E27FC236}">
                <a16:creationId xmlns:a16="http://schemas.microsoft.com/office/drawing/2014/main" id="{5BE0391D-854B-4939-825C-51B9ABC12399}"/>
              </a:ext>
            </a:extLst>
          </p:cNvPr>
          <p:cNvSpPr/>
          <p:nvPr/>
        </p:nvSpPr>
        <p:spPr>
          <a:xfrm>
            <a:off x="5692633" y="3209151"/>
            <a:ext cx="1612920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/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差评率</a:t>
            </a:r>
            <a:r>
              <a:rPr lang="en-US" altLang="zh-CN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TOP10</a:t>
            </a:r>
            <a:endParaRPr lang="zh-CN" altLang="en-US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174" name="矩形 173">
            <a:extLst>
              <a:ext uri="{FF2B5EF4-FFF2-40B4-BE49-F238E27FC236}">
                <a16:creationId xmlns:a16="http://schemas.microsoft.com/office/drawing/2014/main" id="{6490B4E0-89F1-4486-9AFA-AB645A55FEED}"/>
              </a:ext>
            </a:extLst>
          </p:cNvPr>
          <p:cNvSpPr/>
          <p:nvPr/>
        </p:nvSpPr>
        <p:spPr>
          <a:xfrm>
            <a:off x="4802035" y="3386010"/>
            <a:ext cx="2843434" cy="2519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zh-CN" altLang="en-US" sz="700" b="1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排名              事项名称                 评价次数            差评率</a:t>
            </a:r>
            <a:endParaRPr lang="en-US" altLang="zh-CN" sz="700" b="1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2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3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4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5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6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7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8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9 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10                   XXX        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           【</a:t>
            </a:r>
            <a:r>
              <a:rPr lang="zh-CN" altLang="en-US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</a:p>
          <a:p>
            <a:pPr>
              <a:lnSpc>
                <a:spcPct val="120000"/>
              </a:lnSpc>
              <a:spcBef>
                <a:spcPts val="300"/>
              </a:spcBef>
            </a:pPr>
            <a:r>
              <a:rPr lang="en-US" altLang="zh-CN" sz="700" b="1" dirty="0">
                <a:solidFill>
                  <a:srgbClr val="0070C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</a:p>
        </p:txBody>
      </p:sp>
      <p:sp>
        <p:nvSpPr>
          <p:cNvPr id="172" name="矩形 171">
            <a:extLst>
              <a:ext uri="{FF2B5EF4-FFF2-40B4-BE49-F238E27FC236}">
                <a16:creationId xmlns:a16="http://schemas.microsoft.com/office/drawing/2014/main" id="{CC588618-A147-4B82-BFFE-0F64C974D1E1}"/>
              </a:ext>
            </a:extLst>
          </p:cNvPr>
          <p:cNvSpPr/>
          <p:nvPr/>
        </p:nvSpPr>
        <p:spPr>
          <a:xfrm>
            <a:off x="682679" y="167291"/>
            <a:ext cx="2144340" cy="19050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效能监督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-</a:t>
            </a:r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好差评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1</a:t>
            </a:r>
            <a:endParaRPr lang="zh-CN" altLang="en-US" sz="10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333224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1" name="组合 270">
            <a:extLst>
              <a:ext uri="{FF2B5EF4-FFF2-40B4-BE49-F238E27FC236}">
                <a16:creationId xmlns:a16="http://schemas.microsoft.com/office/drawing/2014/main" id="{9BB7DAF2-4EAA-4DDD-9265-126427C5C6EC}"/>
              </a:ext>
            </a:extLst>
          </p:cNvPr>
          <p:cNvGrpSpPr/>
          <p:nvPr/>
        </p:nvGrpSpPr>
        <p:grpSpPr>
          <a:xfrm>
            <a:off x="6979576" y="1278817"/>
            <a:ext cx="4122828" cy="3359052"/>
            <a:chOff x="6968135" y="616981"/>
            <a:chExt cx="3605274" cy="3144278"/>
          </a:xfrm>
        </p:grpSpPr>
        <p:sp>
          <p:nvSpPr>
            <p:cNvPr id="36" name="弦形 35">
              <a:extLst>
                <a:ext uri="{FF2B5EF4-FFF2-40B4-BE49-F238E27FC236}">
                  <a16:creationId xmlns:a16="http://schemas.microsoft.com/office/drawing/2014/main" id="{E043B028-1513-4AAB-A351-FDB90F36513A}"/>
                </a:ext>
              </a:extLst>
            </p:cNvPr>
            <p:cNvSpPr/>
            <p:nvPr/>
          </p:nvSpPr>
          <p:spPr>
            <a:xfrm>
              <a:off x="7242239" y="1003994"/>
              <a:ext cx="2935574" cy="2757265"/>
            </a:xfrm>
            <a:prstGeom prst="chord">
              <a:avLst>
                <a:gd name="adj1" fmla="val 9344416"/>
                <a:gd name="adj2" fmla="val 1453202"/>
              </a:avLst>
            </a:prstGeom>
            <a:gradFill flip="none" rotWithShape="1">
              <a:gsLst>
                <a:gs pos="82000">
                  <a:schemeClr val="bg1">
                    <a:lumMod val="50000"/>
                    <a:alpha val="1000"/>
                  </a:schemeClr>
                </a:gs>
                <a:gs pos="0">
                  <a:schemeClr val="bg1">
                    <a:alpha val="10000"/>
                  </a:scheme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kumimoji="1" lang="zh-CN" altLang="en-US" sz="3200" b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7" name="弦形 36">
              <a:extLst>
                <a:ext uri="{FF2B5EF4-FFF2-40B4-BE49-F238E27FC236}">
                  <a16:creationId xmlns:a16="http://schemas.microsoft.com/office/drawing/2014/main" id="{E4E721A9-E65F-4EFF-94DF-E6DAA302AA67}"/>
                </a:ext>
              </a:extLst>
            </p:cNvPr>
            <p:cNvSpPr/>
            <p:nvPr/>
          </p:nvSpPr>
          <p:spPr>
            <a:xfrm>
              <a:off x="7718690" y="1575892"/>
              <a:ext cx="2048588" cy="1974008"/>
            </a:xfrm>
            <a:prstGeom prst="chord">
              <a:avLst>
                <a:gd name="adj1" fmla="val 9344416"/>
                <a:gd name="adj2" fmla="val 1453202"/>
              </a:avLst>
            </a:prstGeom>
            <a:gradFill flip="none" rotWithShape="1">
              <a:gsLst>
                <a:gs pos="0">
                  <a:schemeClr val="bg1">
                    <a:alpha val="10000"/>
                  </a:schemeClr>
                </a:gs>
                <a:gs pos="85000">
                  <a:srgbClr val="556788"/>
                </a:gs>
                <a:gs pos="66000">
                  <a:schemeClr val="bg1">
                    <a:lumMod val="95000"/>
                    <a:alpha val="29000"/>
                  </a:schemeClr>
                </a:gs>
                <a:gs pos="100000">
                  <a:schemeClr val="accent5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kumimoji="1" lang="zh-CN" altLang="en-US" sz="3200" b="1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9" name="流程图: 可选过程 38">
              <a:extLst>
                <a:ext uri="{FF2B5EF4-FFF2-40B4-BE49-F238E27FC236}">
                  <a16:creationId xmlns:a16="http://schemas.microsoft.com/office/drawing/2014/main" id="{44A5B124-FCB6-46BE-88AF-6B73E1034240}"/>
                </a:ext>
              </a:extLst>
            </p:cNvPr>
            <p:cNvSpPr/>
            <p:nvPr/>
          </p:nvSpPr>
          <p:spPr>
            <a:xfrm>
              <a:off x="7920098" y="2029906"/>
              <a:ext cx="1725456" cy="801781"/>
            </a:xfrm>
            <a:prstGeom prst="flowChartAlternateProcess">
              <a:avLst/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/>
              <a:r>
                <a:rPr kumimoji="1" lang="zh-CN" altLang="en-US" sz="24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实体渠道</a:t>
              </a:r>
              <a:endParaRPr kumimoji="1" lang="en-US" altLang="zh-CN" sz="2400" b="1" dirty="0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kumimoji="1" lang="zh-CN" altLang="en-US" sz="24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评价总量</a:t>
              </a:r>
            </a:p>
            <a:p>
              <a:pPr algn="ctr"/>
              <a:r>
                <a:rPr kumimoji="1" lang="en-US" altLang="zh-CN" sz="20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1278</a:t>
              </a:r>
              <a:r>
                <a:rPr kumimoji="1" lang="zh-CN" altLang="en-US" sz="2000" b="1" dirty="0">
                  <a:solidFill>
                    <a:srgbClr val="FFC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</a:p>
          </p:txBody>
        </p:sp>
        <p:sp>
          <p:nvSpPr>
            <p:cNvPr id="40" name="等腰三角形 2">
              <a:extLst>
                <a:ext uri="{FF2B5EF4-FFF2-40B4-BE49-F238E27FC236}">
                  <a16:creationId xmlns:a16="http://schemas.microsoft.com/office/drawing/2014/main" id="{19204E98-18DA-4FAA-928C-8FAF8895B64F}"/>
                </a:ext>
              </a:extLst>
            </p:cNvPr>
            <p:cNvSpPr/>
            <p:nvPr/>
          </p:nvSpPr>
          <p:spPr>
            <a:xfrm rot="5400000">
              <a:off x="8551670" y="587411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等腰三角形 2">
              <a:extLst>
                <a:ext uri="{FF2B5EF4-FFF2-40B4-BE49-F238E27FC236}">
                  <a16:creationId xmlns:a16="http://schemas.microsoft.com/office/drawing/2014/main" id="{57554C2E-8FD2-4808-B3C2-D0093D331D95}"/>
                </a:ext>
              </a:extLst>
            </p:cNvPr>
            <p:cNvSpPr/>
            <p:nvPr/>
          </p:nvSpPr>
          <p:spPr>
            <a:xfrm rot="5400000">
              <a:off x="7501120" y="905009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等腰三角形 2">
              <a:extLst>
                <a:ext uri="{FF2B5EF4-FFF2-40B4-BE49-F238E27FC236}">
                  <a16:creationId xmlns:a16="http://schemas.microsoft.com/office/drawing/2014/main" id="{692517CC-9ECE-4123-AF62-BF8721B02EAD}"/>
                </a:ext>
              </a:extLst>
            </p:cNvPr>
            <p:cNvSpPr/>
            <p:nvPr/>
          </p:nvSpPr>
          <p:spPr>
            <a:xfrm rot="5400000">
              <a:off x="9809225" y="2066891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3" name="等腰三角形 2">
              <a:extLst>
                <a:ext uri="{FF2B5EF4-FFF2-40B4-BE49-F238E27FC236}">
                  <a16:creationId xmlns:a16="http://schemas.microsoft.com/office/drawing/2014/main" id="{B9FC167F-887C-4D23-ABA6-4178506C82D0}"/>
                </a:ext>
              </a:extLst>
            </p:cNvPr>
            <p:cNvSpPr/>
            <p:nvPr/>
          </p:nvSpPr>
          <p:spPr>
            <a:xfrm rot="5400000">
              <a:off x="7163450" y="1993787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4" name="等腰三角形 2">
              <a:extLst>
                <a:ext uri="{FF2B5EF4-FFF2-40B4-BE49-F238E27FC236}">
                  <a16:creationId xmlns:a16="http://schemas.microsoft.com/office/drawing/2014/main" id="{965A889B-C790-4F14-A5F6-13647EFC1342}"/>
                </a:ext>
              </a:extLst>
            </p:cNvPr>
            <p:cNvSpPr/>
            <p:nvPr/>
          </p:nvSpPr>
          <p:spPr>
            <a:xfrm rot="5400000">
              <a:off x="9462976" y="1128208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2800" b="1">
                <a:solidFill>
                  <a:srgbClr val="FFC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365011CA-50B2-40F9-8C76-06746826C3E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605278" y="1089279"/>
              <a:ext cx="362066" cy="282188"/>
              <a:chOff x="4897736" y="4969417"/>
              <a:chExt cx="329426" cy="298526"/>
            </a:xfrm>
            <a:solidFill>
              <a:schemeClr val="bg1"/>
            </a:solidFill>
          </p:grpSpPr>
          <p:sp>
            <p:nvSpPr>
              <p:cNvPr id="63" name="饼形 4">
                <a:extLst>
                  <a:ext uri="{FF2B5EF4-FFF2-40B4-BE49-F238E27FC236}">
                    <a16:creationId xmlns:a16="http://schemas.microsoft.com/office/drawing/2014/main" id="{AF07E7E4-B99A-4A32-A042-C641B34735F1}"/>
                  </a:ext>
                </a:extLst>
              </p:cNvPr>
              <p:cNvSpPr/>
              <p:nvPr/>
            </p:nvSpPr>
            <p:spPr>
              <a:xfrm>
                <a:off x="4897736" y="5113917"/>
                <a:ext cx="329426" cy="154026"/>
              </a:xfrm>
              <a:custGeom>
                <a:avLst/>
                <a:gdLst/>
                <a:ahLst/>
                <a:cxnLst/>
                <a:rect l="l" t="t" r="r" b="b"/>
                <a:pathLst>
                  <a:path w="329426" h="153821">
                    <a:moveTo>
                      <a:pt x="218661" y="0"/>
                    </a:moveTo>
                    <a:cubicBezTo>
                      <a:pt x="283412" y="20853"/>
                      <a:pt x="329426" y="81963"/>
                      <a:pt x="329426" y="153821"/>
                    </a:cubicBezTo>
                    <a:lnTo>
                      <a:pt x="173519" y="153821"/>
                    </a:lnTo>
                    <a:lnTo>
                      <a:pt x="187220" y="111291"/>
                    </a:lnTo>
                    <a:lnTo>
                      <a:pt x="168171" y="52162"/>
                    </a:lnTo>
                    <a:lnTo>
                      <a:pt x="186227" y="32667"/>
                    </a:lnTo>
                    <a:lnTo>
                      <a:pt x="173291" y="18700"/>
                    </a:lnTo>
                    <a:cubicBezTo>
                      <a:pt x="190726" y="18073"/>
                      <a:pt x="206485" y="11202"/>
                      <a:pt x="218661" y="0"/>
                    </a:cubicBezTo>
                    <a:close/>
                    <a:moveTo>
                      <a:pt x="110766" y="0"/>
                    </a:moveTo>
                    <a:cubicBezTo>
                      <a:pt x="122387" y="10691"/>
                      <a:pt x="137270" y="17437"/>
                      <a:pt x="153823" y="18290"/>
                    </a:cubicBezTo>
                    <a:lnTo>
                      <a:pt x="140508" y="32667"/>
                    </a:lnTo>
                    <a:lnTo>
                      <a:pt x="158040" y="51597"/>
                    </a:lnTo>
                    <a:lnTo>
                      <a:pt x="138808" y="111291"/>
                    </a:lnTo>
                    <a:lnTo>
                      <a:pt x="152510" y="153821"/>
                    </a:lnTo>
                    <a:lnTo>
                      <a:pt x="0" y="153821"/>
                    </a:lnTo>
                    <a:cubicBezTo>
                      <a:pt x="0" y="81963"/>
                      <a:pt x="46015" y="20853"/>
                      <a:pt x="1107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椭圆 63">
                <a:extLst>
                  <a:ext uri="{FF2B5EF4-FFF2-40B4-BE49-F238E27FC236}">
                    <a16:creationId xmlns:a16="http://schemas.microsoft.com/office/drawing/2014/main" id="{91B9B4B8-50EF-49BE-AD30-707226A84757}"/>
                  </a:ext>
                </a:extLst>
              </p:cNvPr>
              <p:cNvSpPr/>
              <p:nvPr/>
            </p:nvSpPr>
            <p:spPr>
              <a:xfrm>
                <a:off x="4984844" y="4969417"/>
                <a:ext cx="150458" cy="15085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6" name="矩形 25">
              <a:extLst>
                <a:ext uri="{FF2B5EF4-FFF2-40B4-BE49-F238E27FC236}">
                  <a16:creationId xmlns:a16="http://schemas.microsoft.com/office/drawing/2014/main" id="{E131FC92-8563-4AA2-AD3C-CE9535537CEA}"/>
                </a:ext>
              </a:extLst>
            </p:cNvPr>
            <p:cNvSpPr/>
            <p:nvPr/>
          </p:nvSpPr>
          <p:spPr>
            <a:xfrm>
              <a:off x="7293435" y="2372290"/>
              <a:ext cx="197092" cy="318411"/>
            </a:xfrm>
            <a:custGeom>
              <a:avLst/>
              <a:gdLst/>
              <a:ahLst/>
              <a:cxnLst/>
              <a:rect l="l" t="t" r="r" b="b"/>
              <a:pathLst>
                <a:path w="638704" h="1204317">
                  <a:moveTo>
                    <a:pt x="366522" y="678506"/>
                  </a:moveTo>
                  <a:lnTo>
                    <a:pt x="366522" y="941650"/>
                  </a:lnTo>
                  <a:cubicBezTo>
                    <a:pt x="434113" y="921223"/>
                    <a:pt x="479855" y="862107"/>
                    <a:pt x="475772" y="797978"/>
                  </a:cubicBezTo>
                  <a:cubicBezTo>
                    <a:pt x="472026" y="739148"/>
                    <a:pt x="427380" y="692306"/>
                    <a:pt x="366522" y="678506"/>
                  </a:cubicBezTo>
                  <a:close/>
                  <a:moveTo>
                    <a:pt x="259725" y="261637"/>
                  </a:moveTo>
                  <a:cubicBezTo>
                    <a:pt x="199034" y="285540"/>
                    <a:pt x="159106" y="341234"/>
                    <a:pt x="162933" y="401329"/>
                  </a:cubicBezTo>
                  <a:cubicBezTo>
                    <a:pt x="166419" y="456099"/>
                    <a:pt x="205357" y="500479"/>
                    <a:pt x="259725" y="518042"/>
                  </a:cubicBezTo>
                  <a:close/>
                  <a:moveTo>
                    <a:pt x="259725" y="0"/>
                  </a:moveTo>
                  <a:lnTo>
                    <a:pt x="366522" y="0"/>
                  </a:lnTo>
                  <a:lnTo>
                    <a:pt x="366522" y="107371"/>
                  </a:lnTo>
                  <a:cubicBezTo>
                    <a:pt x="502398" y="115636"/>
                    <a:pt x="615125" y="202806"/>
                    <a:pt x="638704" y="325751"/>
                  </a:cubicBezTo>
                  <a:lnTo>
                    <a:pt x="480762" y="356042"/>
                  </a:lnTo>
                  <a:cubicBezTo>
                    <a:pt x="470261" y="301284"/>
                    <a:pt x="424390" y="260718"/>
                    <a:pt x="366522" y="248896"/>
                  </a:cubicBezTo>
                  <a:lnTo>
                    <a:pt x="366522" y="534004"/>
                  </a:lnTo>
                  <a:cubicBezTo>
                    <a:pt x="512969" y="546507"/>
                    <a:pt x="627144" y="649262"/>
                    <a:pt x="635657" y="782984"/>
                  </a:cubicBezTo>
                  <a:cubicBezTo>
                    <a:pt x="644848" y="927332"/>
                    <a:pt x="527817" y="1058979"/>
                    <a:pt x="366522" y="1087871"/>
                  </a:cubicBezTo>
                  <a:lnTo>
                    <a:pt x="366522" y="1204317"/>
                  </a:lnTo>
                  <a:lnTo>
                    <a:pt x="259725" y="1204317"/>
                  </a:lnTo>
                  <a:lnTo>
                    <a:pt x="259725" y="1091589"/>
                  </a:lnTo>
                  <a:cubicBezTo>
                    <a:pt x="129464" y="1078282"/>
                    <a:pt x="22854" y="992723"/>
                    <a:pt x="0" y="873555"/>
                  </a:cubicBezTo>
                  <a:lnTo>
                    <a:pt x="157941" y="843265"/>
                  </a:lnTo>
                  <a:cubicBezTo>
                    <a:pt x="167647" y="893869"/>
                    <a:pt x="207556" y="932351"/>
                    <a:pt x="259725" y="945520"/>
                  </a:cubicBezTo>
                  <a:lnTo>
                    <a:pt x="259725" y="664608"/>
                  </a:lnTo>
                  <a:cubicBezTo>
                    <a:pt x="119324" y="646931"/>
                    <a:pt x="11317" y="546242"/>
                    <a:pt x="3046" y="416323"/>
                  </a:cubicBezTo>
                  <a:cubicBezTo>
                    <a:pt x="-5904" y="275755"/>
                    <a:pt x="104846" y="147230"/>
                    <a:pt x="259725" y="114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7" name="矩形 57">
              <a:extLst>
                <a:ext uri="{FF2B5EF4-FFF2-40B4-BE49-F238E27FC236}">
                  <a16:creationId xmlns:a16="http://schemas.microsoft.com/office/drawing/2014/main" id="{16A8F697-D51D-498A-915E-4DD67B3BF2FB}"/>
                </a:ext>
              </a:extLst>
            </p:cNvPr>
            <p:cNvSpPr/>
            <p:nvPr/>
          </p:nvSpPr>
          <p:spPr>
            <a:xfrm rot="18756455" flipV="1">
              <a:off x="7565584" y="1329365"/>
              <a:ext cx="337576" cy="335280"/>
            </a:xfrm>
            <a:custGeom>
              <a:avLst/>
              <a:gdLst/>
              <a:ahLst/>
              <a:cxnLst/>
              <a:rect l="l" t="t" r="r" b="b"/>
              <a:pathLst>
                <a:path w="1256026" h="1240165">
                  <a:moveTo>
                    <a:pt x="797561" y="774307"/>
                  </a:moveTo>
                  <a:cubicBezTo>
                    <a:pt x="710391" y="869079"/>
                    <a:pt x="562897" y="875241"/>
                    <a:pt x="468125" y="788071"/>
                  </a:cubicBezTo>
                  <a:cubicBezTo>
                    <a:pt x="373353" y="700901"/>
                    <a:pt x="367190" y="553407"/>
                    <a:pt x="454361" y="458635"/>
                  </a:cubicBezTo>
                  <a:cubicBezTo>
                    <a:pt x="541531" y="363862"/>
                    <a:pt x="689025" y="357700"/>
                    <a:pt x="783797" y="444871"/>
                  </a:cubicBezTo>
                  <a:cubicBezTo>
                    <a:pt x="878569" y="532041"/>
                    <a:pt x="884732" y="679535"/>
                    <a:pt x="797561" y="774307"/>
                  </a:cubicBezTo>
                  <a:close/>
                  <a:moveTo>
                    <a:pt x="994392" y="1135525"/>
                  </a:moveTo>
                  <a:lnTo>
                    <a:pt x="1167719" y="947084"/>
                  </a:lnTo>
                  <a:lnTo>
                    <a:pt x="1080123" y="866514"/>
                  </a:lnTo>
                  <a:cubicBezTo>
                    <a:pt x="1107087" y="820946"/>
                    <a:pt x="1125062" y="771662"/>
                    <a:pt x="1133534" y="720808"/>
                  </a:cubicBezTo>
                  <a:lnTo>
                    <a:pt x="1134382" y="730945"/>
                  </a:lnTo>
                  <a:lnTo>
                    <a:pt x="1256026" y="720763"/>
                  </a:lnTo>
                  <a:lnTo>
                    <a:pt x="1234669" y="465623"/>
                  </a:lnTo>
                  <a:lnTo>
                    <a:pt x="1124662" y="474831"/>
                  </a:lnTo>
                  <a:cubicBezTo>
                    <a:pt x="1110918" y="420204"/>
                    <a:pt x="1086596" y="368135"/>
                    <a:pt x="1052782" y="320977"/>
                  </a:cubicBezTo>
                  <a:lnTo>
                    <a:pt x="1071045" y="337776"/>
                  </a:lnTo>
                  <a:lnTo>
                    <a:pt x="1153682" y="247932"/>
                  </a:lnTo>
                  <a:lnTo>
                    <a:pt x="965241" y="74605"/>
                  </a:lnTo>
                  <a:lnTo>
                    <a:pt x="882603" y="164449"/>
                  </a:lnTo>
                  <a:lnTo>
                    <a:pt x="886846" y="168351"/>
                  </a:lnTo>
                  <a:cubicBezTo>
                    <a:pt x="838997" y="139727"/>
                    <a:pt x="787331" y="120265"/>
                    <a:pt x="733930" y="111164"/>
                  </a:cubicBezTo>
                  <a:lnTo>
                    <a:pt x="733930" y="0"/>
                  </a:lnTo>
                  <a:lnTo>
                    <a:pt x="477898" y="0"/>
                  </a:lnTo>
                  <a:lnTo>
                    <a:pt x="477898" y="122069"/>
                  </a:lnTo>
                  <a:lnTo>
                    <a:pt x="479228" y="122069"/>
                  </a:lnTo>
                  <a:cubicBezTo>
                    <a:pt x="430314" y="134595"/>
                    <a:pt x="383751" y="156247"/>
                    <a:pt x="341505" y="186278"/>
                  </a:cubicBezTo>
                  <a:lnTo>
                    <a:pt x="256622" y="108203"/>
                  </a:lnTo>
                  <a:lnTo>
                    <a:pt x="83295" y="296645"/>
                  </a:lnTo>
                  <a:lnTo>
                    <a:pt x="170615" y="376961"/>
                  </a:lnTo>
                  <a:cubicBezTo>
                    <a:pt x="145463" y="420379"/>
                    <a:pt x="129108" y="467354"/>
                    <a:pt x="121338" y="515693"/>
                  </a:cubicBezTo>
                  <a:lnTo>
                    <a:pt x="0" y="525850"/>
                  </a:lnTo>
                  <a:lnTo>
                    <a:pt x="21356" y="780990"/>
                  </a:lnTo>
                  <a:lnTo>
                    <a:pt x="135757" y="771414"/>
                  </a:lnTo>
                  <a:cubicBezTo>
                    <a:pt x="148476" y="819475"/>
                    <a:pt x="170286" y="865077"/>
                    <a:pt x="199994" y="906582"/>
                  </a:cubicBezTo>
                  <a:lnTo>
                    <a:pt x="117970" y="995758"/>
                  </a:lnTo>
                  <a:lnTo>
                    <a:pt x="306412" y="1169085"/>
                  </a:lnTo>
                  <a:lnTo>
                    <a:pt x="389049" y="1079241"/>
                  </a:lnTo>
                  <a:lnTo>
                    <a:pt x="377179" y="1068324"/>
                  </a:lnTo>
                  <a:cubicBezTo>
                    <a:pt x="420334" y="1093976"/>
                    <a:pt x="466889" y="1111456"/>
                    <a:pt x="515085" y="1119907"/>
                  </a:cubicBezTo>
                  <a:lnTo>
                    <a:pt x="515085" y="1240165"/>
                  </a:lnTo>
                  <a:lnTo>
                    <a:pt x="771117" y="1240165"/>
                  </a:lnTo>
                  <a:lnTo>
                    <a:pt x="771117" y="1118096"/>
                  </a:lnTo>
                  <a:lnTo>
                    <a:pt x="755010" y="1118096"/>
                  </a:lnTo>
                  <a:cubicBezTo>
                    <a:pt x="808324" y="1105325"/>
                    <a:pt x="859689" y="1083404"/>
                    <a:pt x="905971" y="1051341"/>
                  </a:cubicBezTo>
                  <a:lnTo>
                    <a:pt x="904548" y="10528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48" name="组合 22">
              <a:extLst>
                <a:ext uri="{FF2B5EF4-FFF2-40B4-BE49-F238E27FC236}">
                  <a16:creationId xmlns:a16="http://schemas.microsoft.com/office/drawing/2014/main" id="{FCDD13FA-F54D-414F-843B-27FF2B95B69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80885" y="2463655"/>
              <a:ext cx="163195" cy="312470"/>
              <a:chOff x="1736301" y="3645024"/>
              <a:chExt cx="557973" cy="1241674"/>
            </a:xfrm>
            <a:solidFill>
              <a:schemeClr val="bg1"/>
            </a:solidFill>
          </p:grpSpPr>
          <p:sp>
            <p:nvSpPr>
              <p:cNvPr id="61" name="梯形 17">
                <a:extLst>
                  <a:ext uri="{FF2B5EF4-FFF2-40B4-BE49-F238E27FC236}">
                    <a16:creationId xmlns:a16="http://schemas.microsoft.com/office/drawing/2014/main" id="{6A7AF4AE-9792-46ED-BE6B-7021814006A4}"/>
                  </a:ext>
                </a:extLst>
              </p:cNvPr>
              <p:cNvSpPr/>
              <p:nvPr/>
            </p:nvSpPr>
            <p:spPr>
              <a:xfrm flipV="1">
                <a:off x="1736301" y="3645024"/>
                <a:ext cx="557973" cy="1008311"/>
              </a:xfrm>
              <a:custGeom>
                <a:avLst/>
                <a:gdLst/>
                <a:ahLst/>
                <a:cxnLst/>
                <a:rect l="l" t="t" r="r" b="b"/>
                <a:pathLst>
                  <a:path w="557973" h="1007724">
                    <a:moveTo>
                      <a:pt x="278986" y="1007724"/>
                    </a:moveTo>
                    <a:cubicBezTo>
                      <a:pt x="379960" y="1007724"/>
                      <a:pt x="480933" y="969204"/>
                      <a:pt x="557973" y="892164"/>
                    </a:cubicBezTo>
                    <a:lnTo>
                      <a:pt x="557972" y="892164"/>
                    </a:lnTo>
                    <a:cubicBezTo>
                      <a:pt x="712052" y="738084"/>
                      <a:pt x="712052" y="488271"/>
                      <a:pt x="557972" y="334192"/>
                    </a:cubicBezTo>
                    <a:lnTo>
                      <a:pt x="440691" y="216911"/>
                    </a:lnTo>
                    <a:lnTo>
                      <a:pt x="386463" y="0"/>
                    </a:lnTo>
                    <a:lnTo>
                      <a:pt x="160407" y="0"/>
                    </a:lnTo>
                    <a:lnTo>
                      <a:pt x="102479" y="231714"/>
                    </a:lnTo>
                    <a:lnTo>
                      <a:pt x="0" y="334192"/>
                    </a:lnTo>
                    <a:cubicBezTo>
                      <a:pt x="-154080" y="488272"/>
                      <a:pt x="-154080" y="738085"/>
                      <a:pt x="0" y="892164"/>
                    </a:cubicBezTo>
                    <a:cubicBezTo>
                      <a:pt x="77040" y="969204"/>
                      <a:pt x="178013" y="1007724"/>
                      <a:pt x="278986" y="10077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2" name="圆角矩形 19">
                <a:extLst>
                  <a:ext uri="{FF2B5EF4-FFF2-40B4-BE49-F238E27FC236}">
                    <a16:creationId xmlns:a16="http://schemas.microsoft.com/office/drawing/2014/main" id="{7C0D72A4-2906-4C34-98A6-66BC49B54AE8}"/>
                  </a:ext>
                </a:extLst>
              </p:cNvPr>
              <p:cNvSpPr/>
              <p:nvPr/>
            </p:nvSpPr>
            <p:spPr>
              <a:xfrm>
                <a:off x="1894467" y="4697366"/>
                <a:ext cx="228462" cy="189332"/>
              </a:xfrm>
              <a:custGeom>
                <a:avLst/>
                <a:gdLst/>
                <a:ahLst/>
                <a:cxnLst/>
                <a:rect l="l" t="t" r="r" b="b"/>
                <a:pathLst>
                  <a:path w="271312" h="224659">
                    <a:moveTo>
                      <a:pt x="3787" y="0"/>
                    </a:moveTo>
                    <a:lnTo>
                      <a:pt x="267525" y="0"/>
                    </a:lnTo>
                    <a:cubicBezTo>
                      <a:pt x="270857" y="5896"/>
                      <a:pt x="271312" y="12275"/>
                      <a:pt x="271312" y="18759"/>
                    </a:cubicBezTo>
                    <a:cubicBezTo>
                      <a:pt x="271312" y="42174"/>
                      <a:pt x="271311" y="65588"/>
                      <a:pt x="271311" y="89003"/>
                    </a:cubicBezTo>
                    <a:cubicBezTo>
                      <a:pt x="271311" y="163924"/>
                      <a:pt x="210576" y="224659"/>
                      <a:pt x="135655" y="224659"/>
                    </a:cubicBezTo>
                    <a:lnTo>
                      <a:pt x="135656" y="224658"/>
                    </a:lnTo>
                    <a:cubicBezTo>
                      <a:pt x="60735" y="224658"/>
                      <a:pt x="0" y="163923"/>
                      <a:pt x="0" y="89002"/>
                    </a:cubicBezTo>
                    <a:lnTo>
                      <a:pt x="0" y="187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110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49" name="圆角矩形 15">
              <a:extLst>
                <a:ext uri="{FF2B5EF4-FFF2-40B4-BE49-F238E27FC236}">
                  <a16:creationId xmlns:a16="http://schemas.microsoft.com/office/drawing/2014/main" id="{12BBE8AB-13DF-4A76-9611-CE818E838695}"/>
                </a:ext>
              </a:extLst>
            </p:cNvPr>
            <p:cNvSpPr/>
            <p:nvPr/>
          </p:nvSpPr>
          <p:spPr>
            <a:xfrm>
              <a:off x="9549481" y="1566743"/>
              <a:ext cx="311770" cy="263634"/>
            </a:xfrm>
            <a:custGeom>
              <a:avLst/>
              <a:gdLst/>
              <a:ahLst/>
              <a:cxnLst/>
              <a:rect l="l" t="t" r="r" b="b"/>
              <a:pathLst>
                <a:path w="1152128" h="1120888">
                  <a:moveTo>
                    <a:pt x="177161" y="54740"/>
                  </a:moveTo>
                  <a:cubicBezTo>
                    <a:pt x="116198" y="54740"/>
                    <a:pt x="66777" y="104161"/>
                    <a:pt x="66777" y="165124"/>
                  </a:cubicBezTo>
                  <a:lnTo>
                    <a:pt x="66777" y="606644"/>
                  </a:lnTo>
                  <a:cubicBezTo>
                    <a:pt x="66777" y="667607"/>
                    <a:pt x="116198" y="717028"/>
                    <a:pt x="177161" y="717028"/>
                  </a:cubicBezTo>
                  <a:lnTo>
                    <a:pt x="974966" y="717028"/>
                  </a:lnTo>
                  <a:cubicBezTo>
                    <a:pt x="1035929" y="717028"/>
                    <a:pt x="1085350" y="667607"/>
                    <a:pt x="1085350" y="606644"/>
                  </a:cubicBezTo>
                  <a:lnTo>
                    <a:pt x="1085350" y="165124"/>
                  </a:lnTo>
                  <a:cubicBezTo>
                    <a:pt x="1085350" y="104161"/>
                    <a:pt x="1035929" y="54740"/>
                    <a:pt x="974966" y="54740"/>
                  </a:cubicBezTo>
                  <a:close/>
                  <a:moveTo>
                    <a:pt x="144019" y="0"/>
                  </a:moveTo>
                  <a:lnTo>
                    <a:pt x="1008109" y="0"/>
                  </a:lnTo>
                  <a:cubicBezTo>
                    <a:pt x="1087648" y="0"/>
                    <a:pt x="1152128" y="64480"/>
                    <a:pt x="1152128" y="144019"/>
                  </a:cubicBezTo>
                  <a:lnTo>
                    <a:pt x="1152128" y="720077"/>
                  </a:lnTo>
                  <a:cubicBezTo>
                    <a:pt x="1152128" y="799616"/>
                    <a:pt x="1087648" y="864096"/>
                    <a:pt x="1008109" y="864096"/>
                  </a:cubicBezTo>
                  <a:lnTo>
                    <a:pt x="731291" y="864096"/>
                  </a:lnTo>
                  <a:lnTo>
                    <a:pt x="731291" y="1048880"/>
                  </a:lnTo>
                  <a:lnTo>
                    <a:pt x="863305" y="1048880"/>
                  </a:lnTo>
                  <a:cubicBezTo>
                    <a:pt x="869934" y="1048880"/>
                    <a:pt x="875307" y="1054253"/>
                    <a:pt x="875307" y="1060882"/>
                  </a:cubicBezTo>
                  <a:lnTo>
                    <a:pt x="875307" y="1108886"/>
                  </a:lnTo>
                  <a:cubicBezTo>
                    <a:pt x="875307" y="1115515"/>
                    <a:pt x="869934" y="1120888"/>
                    <a:pt x="863305" y="1120888"/>
                  </a:cubicBezTo>
                  <a:lnTo>
                    <a:pt x="731291" y="1120888"/>
                  </a:lnTo>
                  <a:lnTo>
                    <a:pt x="443259" y="1120888"/>
                  </a:lnTo>
                  <a:lnTo>
                    <a:pt x="311245" y="1120888"/>
                  </a:lnTo>
                  <a:cubicBezTo>
                    <a:pt x="304616" y="1120888"/>
                    <a:pt x="299243" y="1115515"/>
                    <a:pt x="299243" y="1108886"/>
                  </a:cubicBezTo>
                  <a:lnTo>
                    <a:pt x="299243" y="1060882"/>
                  </a:lnTo>
                  <a:cubicBezTo>
                    <a:pt x="299243" y="1054253"/>
                    <a:pt x="304616" y="1048880"/>
                    <a:pt x="311245" y="1048880"/>
                  </a:cubicBezTo>
                  <a:lnTo>
                    <a:pt x="443259" y="1048880"/>
                  </a:lnTo>
                  <a:lnTo>
                    <a:pt x="443259" y="864096"/>
                  </a:lnTo>
                  <a:lnTo>
                    <a:pt x="144019" y="864096"/>
                  </a:lnTo>
                  <a:cubicBezTo>
                    <a:pt x="64480" y="864096"/>
                    <a:pt x="0" y="799616"/>
                    <a:pt x="0" y="720077"/>
                  </a:cubicBezTo>
                  <a:lnTo>
                    <a:pt x="0" y="144019"/>
                  </a:lnTo>
                  <a:cubicBezTo>
                    <a:pt x="0" y="64480"/>
                    <a:pt x="64480" y="0"/>
                    <a:pt x="1440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110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B8326403-0776-4DD5-B493-2CB5FF8355F2}"/>
                </a:ext>
              </a:extLst>
            </p:cNvPr>
            <p:cNvSpPr txBox="1"/>
            <p:nvPr/>
          </p:nvSpPr>
          <p:spPr>
            <a:xfrm>
              <a:off x="8539503" y="774097"/>
              <a:ext cx="499230" cy="321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评价参与度</a:t>
              </a: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D2EE3213-35FF-4F00-8E2C-2948D551F019}"/>
                </a:ext>
              </a:extLst>
            </p:cNvPr>
            <p:cNvSpPr txBox="1"/>
            <p:nvPr/>
          </p:nvSpPr>
          <p:spPr>
            <a:xfrm>
              <a:off x="7437187" y="1058844"/>
              <a:ext cx="600205" cy="195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好评量</a:t>
              </a: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8D3C8336-3677-4941-B7CB-4C300661FE45}"/>
                </a:ext>
              </a:extLst>
            </p:cNvPr>
            <p:cNvSpPr txBox="1"/>
            <p:nvPr/>
          </p:nvSpPr>
          <p:spPr>
            <a:xfrm>
              <a:off x="9741976" y="2151404"/>
              <a:ext cx="631135" cy="321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05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差评按期整改率</a:t>
              </a: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95EB842D-9402-4D97-B71F-4BDE05550819}"/>
                </a:ext>
              </a:extLst>
            </p:cNvPr>
            <p:cNvSpPr txBox="1"/>
            <p:nvPr/>
          </p:nvSpPr>
          <p:spPr>
            <a:xfrm>
              <a:off x="7113247" y="2095110"/>
              <a:ext cx="610415" cy="1953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差评量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DF04716A-4051-4EC7-A37A-EEF8DD2D6DFB}"/>
                </a:ext>
              </a:extLst>
            </p:cNvPr>
            <p:cNvSpPr txBox="1"/>
            <p:nvPr/>
          </p:nvSpPr>
          <p:spPr>
            <a:xfrm>
              <a:off x="9396033" y="1200174"/>
              <a:ext cx="605184" cy="3216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  <a:latin typeface="微软雅黑" panose="020B0503020204020204" pitchFamily="34" charset="-122"/>
                  <a:ea typeface="微软雅黑" panose="020B0503020204020204" pitchFamily="34" charset="-122"/>
                </a:rPr>
                <a:t>差评回复量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731AA5D6-C1C5-4731-A2CE-99C5AF1E9815}"/>
                </a:ext>
              </a:extLst>
            </p:cNvPr>
            <p:cNvSpPr txBox="1"/>
            <p:nvPr/>
          </p:nvSpPr>
          <p:spPr>
            <a:xfrm>
              <a:off x="8417927" y="1396859"/>
              <a:ext cx="779837" cy="2856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91.12%</a:t>
              </a:r>
              <a:endParaRPr lang="zh-CN" altLang="en-US" sz="14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6" name="文本框 55">
              <a:extLst>
                <a:ext uri="{FF2B5EF4-FFF2-40B4-BE49-F238E27FC236}">
                  <a16:creationId xmlns:a16="http://schemas.microsoft.com/office/drawing/2014/main" id="{770E507E-3F2B-4EE5-9D25-F83B282A3800}"/>
                </a:ext>
              </a:extLst>
            </p:cNvPr>
            <p:cNvSpPr txBox="1"/>
            <p:nvPr/>
          </p:nvSpPr>
          <p:spPr>
            <a:xfrm>
              <a:off x="7367127" y="1645078"/>
              <a:ext cx="744569" cy="25472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1211</a:t>
              </a:r>
              <a:r>
                <a:rPr kumimoji="1" lang="zh-CN" altLang="en-US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  <a:endParaRPr kumimoji="1" lang="en-US" altLang="zh-CN" sz="1200" b="1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文本框 56">
              <a:extLst>
                <a:ext uri="{FF2B5EF4-FFF2-40B4-BE49-F238E27FC236}">
                  <a16:creationId xmlns:a16="http://schemas.microsoft.com/office/drawing/2014/main" id="{64A13BDB-DFC9-4D3E-8BAF-DD6D293724C7}"/>
                </a:ext>
              </a:extLst>
            </p:cNvPr>
            <p:cNvSpPr txBox="1"/>
            <p:nvPr/>
          </p:nvSpPr>
          <p:spPr>
            <a:xfrm>
              <a:off x="9687296" y="2684564"/>
              <a:ext cx="791643" cy="2546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97</a:t>
              </a:r>
              <a:r>
                <a:rPr kumimoji="1" lang="zh-CN" altLang="en-US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。</a:t>
              </a:r>
              <a:r>
                <a:rPr kumimoji="1" lang="en-US" altLang="zh-CN" sz="1200" b="1" dirty="0">
                  <a:solidFill>
                    <a:srgbClr val="92D05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15%</a:t>
              </a:r>
              <a:endParaRPr lang="zh-CN" altLang="en-US" sz="1200" dirty="0">
                <a:solidFill>
                  <a:srgbClr val="92D05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8" name="文本框 57">
              <a:extLst>
                <a:ext uri="{FF2B5EF4-FFF2-40B4-BE49-F238E27FC236}">
                  <a16:creationId xmlns:a16="http://schemas.microsoft.com/office/drawing/2014/main" id="{63E91246-5345-488B-8512-2154E7F91F88}"/>
                </a:ext>
              </a:extLst>
            </p:cNvPr>
            <p:cNvSpPr txBox="1"/>
            <p:nvPr/>
          </p:nvSpPr>
          <p:spPr>
            <a:xfrm>
              <a:off x="7024844" y="2648598"/>
              <a:ext cx="807019" cy="2856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91</a:t>
              </a:r>
              <a:r>
                <a:rPr kumimoji="1" lang="zh-CN" altLang="en-US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  <a:endParaRPr kumimoji="1" lang="en-US" altLang="zh-CN" sz="14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D92847F5-42AD-4939-B855-2C8A6A8158ED}"/>
                </a:ext>
              </a:extLst>
            </p:cNvPr>
            <p:cNvSpPr txBox="1"/>
            <p:nvPr/>
          </p:nvSpPr>
          <p:spPr>
            <a:xfrm>
              <a:off x="9307797" y="1758086"/>
              <a:ext cx="807019" cy="2856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kumimoji="1" lang="en-US" altLang="zh-CN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91</a:t>
              </a:r>
              <a:r>
                <a:rPr kumimoji="1" lang="zh-CN" altLang="en-US" sz="1400" b="1" dirty="0">
                  <a:solidFill>
                    <a:schemeClr val="accent2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次</a:t>
              </a:r>
              <a:endParaRPr kumimoji="1" lang="en-US" altLang="zh-CN" sz="1400" b="1" dirty="0">
                <a:solidFill>
                  <a:schemeClr val="accent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60" name="直接连接符 59">
              <a:extLst>
                <a:ext uri="{FF2B5EF4-FFF2-40B4-BE49-F238E27FC236}">
                  <a16:creationId xmlns:a16="http://schemas.microsoft.com/office/drawing/2014/main" id="{CCF3F59E-DE1E-4463-8816-E39A06202CD8}"/>
                </a:ext>
              </a:extLst>
            </p:cNvPr>
            <p:cNvCxnSpPr/>
            <p:nvPr/>
          </p:nvCxnSpPr>
          <p:spPr>
            <a:xfrm>
              <a:off x="6968135" y="2983146"/>
              <a:ext cx="360527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aphicFrame>
        <p:nvGraphicFramePr>
          <p:cNvPr id="91" name="表格 84">
            <a:extLst>
              <a:ext uri="{FF2B5EF4-FFF2-40B4-BE49-F238E27FC236}">
                <a16:creationId xmlns:a16="http://schemas.microsoft.com/office/drawing/2014/main" id="{2B269919-3A92-4C82-95E4-A6D5D2C988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7144044"/>
              </p:ext>
            </p:extLst>
          </p:nvPr>
        </p:nvGraphicFramePr>
        <p:xfrm>
          <a:off x="14791154" y="3233589"/>
          <a:ext cx="3175064" cy="25812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79746">
                  <a:extLst>
                    <a:ext uri="{9D8B030D-6E8A-4147-A177-3AD203B41FA5}">
                      <a16:colId xmlns:a16="http://schemas.microsoft.com/office/drawing/2014/main" val="2672233466"/>
                    </a:ext>
                  </a:extLst>
                </a:gridCol>
                <a:gridCol w="1304483">
                  <a:extLst>
                    <a:ext uri="{9D8B030D-6E8A-4147-A177-3AD203B41FA5}">
                      <a16:colId xmlns:a16="http://schemas.microsoft.com/office/drawing/2014/main" val="1443083840"/>
                    </a:ext>
                  </a:extLst>
                </a:gridCol>
                <a:gridCol w="846488">
                  <a:extLst>
                    <a:ext uri="{9D8B030D-6E8A-4147-A177-3AD203B41FA5}">
                      <a16:colId xmlns:a16="http://schemas.microsoft.com/office/drawing/2014/main" val="3490196976"/>
                    </a:ext>
                  </a:extLst>
                </a:gridCol>
                <a:gridCol w="644347">
                  <a:extLst>
                    <a:ext uri="{9D8B030D-6E8A-4147-A177-3AD203B41FA5}">
                      <a16:colId xmlns:a16="http://schemas.microsoft.com/office/drawing/2014/main" val="3472591422"/>
                    </a:ext>
                  </a:extLst>
                </a:gridCol>
              </a:tblGrid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事项名称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评价次数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满意率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028795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疫情补贴申请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99.7%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539423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发票补开申请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99.1%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031514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企业注册手续审核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387639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企业年度税务上报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8632992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企业法人更改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97.6%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913586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企业贷款申请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97.2%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9863096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企业用地申请审批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96.5%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6662888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特殊竞标复核申请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96.4%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8575394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退伍军人补助申领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96.2%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462232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企业税务减免申请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96.1%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41689"/>
                  </a:ext>
                </a:extLst>
              </a:tr>
            </a:tbl>
          </a:graphicData>
        </a:graphic>
      </p:graphicFrame>
      <p:sp>
        <p:nvSpPr>
          <p:cNvPr id="178" name="文本框 177">
            <a:extLst>
              <a:ext uri="{FF2B5EF4-FFF2-40B4-BE49-F238E27FC236}">
                <a16:creationId xmlns:a16="http://schemas.microsoft.com/office/drawing/2014/main" id="{508EE46E-A9B0-4046-9CD0-1D3B3E62E527}"/>
              </a:ext>
            </a:extLst>
          </p:cNvPr>
          <p:cNvSpPr txBox="1"/>
          <p:nvPr/>
        </p:nvSpPr>
        <p:spPr>
          <a:xfrm>
            <a:off x="14849607" y="2861415"/>
            <a:ext cx="20654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本期好差评排名前十位</a:t>
            </a:r>
          </a:p>
        </p:txBody>
      </p:sp>
      <p:sp>
        <p:nvSpPr>
          <p:cNvPr id="168" name="文本框 167">
            <a:extLst>
              <a:ext uri="{FF2B5EF4-FFF2-40B4-BE49-F238E27FC236}">
                <a16:creationId xmlns:a16="http://schemas.microsoft.com/office/drawing/2014/main" id="{0C9F24BF-8721-4042-9926-208B58C47655}"/>
              </a:ext>
            </a:extLst>
          </p:cNvPr>
          <p:cNvSpPr txBox="1"/>
          <p:nvPr/>
        </p:nvSpPr>
        <p:spPr>
          <a:xfrm>
            <a:off x="15318672" y="737863"/>
            <a:ext cx="2007865" cy="277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好差评办事窗口</a:t>
            </a:r>
            <a:r>
              <a:rPr lang="en-US" altLang="zh-CN" sz="10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TOP5</a:t>
            </a:r>
            <a:endParaRPr lang="zh-CN" altLang="en-US" sz="10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9" name="梯形 168">
            <a:extLst>
              <a:ext uri="{FF2B5EF4-FFF2-40B4-BE49-F238E27FC236}">
                <a16:creationId xmlns:a16="http://schemas.microsoft.com/office/drawing/2014/main" id="{576E50B3-B069-4534-8993-827C5FB4C36E}"/>
              </a:ext>
            </a:extLst>
          </p:cNvPr>
          <p:cNvSpPr/>
          <p:nvPr/>
        </p:nvSpPr>
        <p:spPr>
          <a:xfrm rot="10800000">
            <a:off x="15355875" y="757971"/>
            <a:ext cx="1981966" cy="249974"/>
          </a:xfrm>
          <a:prstGeom prst="trapezoid">
            <a:avLst>
              <a:gd name="adj" fmla="val 64689"/>
            </a:avLst>
          </a:prstGeom>
          <a:noFill/>
          <a:ln>
            <a:solidFill>
              <a:schemeClr val="bg1">
                <a:lumMod val="65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endParaRPr lang="zh-CN" altLang="en-US" sz="1200" dirty="0"/>
          </a:p>
        </p:txBody>
      </p:sp>
      <p:grpSp>
        <p:nvGrpSpPr>
          <p:cNvPr id="320" name="组合 319">
            <a:extLst>
              <a:ext uri="{FF2B5EF4-FFF2-40B4-BE49-F238E27FC236}">
                <a16:creationId xmlns:a16="http://schemas.microsoft.com/office/drawing/2014/main" id="{6055510C-05FE-468D-B5C6-796662CE2CDC}"/>
              </a:ext>
            </a:extLst>
          </p:cNvPr>
          <p:cNvGrpSpPr/>
          <p:nvPr/>
        </p:nvGrpSpPr>
        <p:grpSpPr>
          <a:xfrm>
            <a:off x="14846654" y="1377722"/>
            <a:ext cx="3038772" cy="1070585"/>
            <a:chOff x="14754529" y="957639"/>
            <a:chExt cx="3178819" cy="1350971"/>
          </a:xfrm>
        </p:grpSpPr>
        <p:sp>
          <p:nvSpPr>
            <p:cNvPr id="181" name="空心弧 180">
              <a:extLst>
                <a:ext uri="{FF2B5EF4-FFF2-40B4-BE49-F238E27FC236}">
                  <a16:creationId xmlns:a16="http://schemas.microsoft.com/office/drawing/2014/main" id="{F97C4BA3-5AD5-4677-9F10-C479A4D02BCC}"/>
                </a:ext>
              </a:extLst>
            </p:cNvPr>
            <p:cNvSpPr/>
            <p:nvPr/>
          </p:nvSpPr>
          <p:spPr>
            <a:xfrm>
              <a:off x="15388908" y="1475882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2" name="空心弧 181">
              <a:extLst>
                <a:ext uri="{FF2B5EF4-FFF2-40B4-BE49-F238E27FC236}">
                  <a16:creationId xmlns:a16="http://schemas.microsoft.com/office/drawing/2014/main" id="{8B2C2447-D066-4334-8AE9-43A3B60DA4D0}"/>
                </a:ext>
              </a:extLst>
            </p:cNvPr>
            <p:cNvSpPr/>
            <p:nvPr/>
          </p:nvSpPr>
          <p:spPr>
            <a:xfrm>
              <a:off x="16606766" y="1475882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3" name="空心弧 182">
              <a:extLst>
                <a:ext uri="{FF2B5EF4-FFF2-40B4-BE49-F238E27FC236}">
                  <a16:creationId xmlns:a16="http://schemas.microsoft.com/office/drawing/2014/main" id="{D26986B4-2DF4-4EFC-BC7E-0AB85632A733}"/>
                </a:ext>
              </a:extLst>
            </p:cNvPr>
            <p:cNvSpPr/>
            <p:nvPr/>
          </p:nvSpPr>
          <p:spPr>
            <a:xfrm flipV="1">
              <a:off x="14773190" y="1461324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4" name="空心弧 183">
              <a:extLst>
                <a:ext uri="{FF2B5EF4-FFF2-40B4-BE49-F238E27FC236}">
                  <a16:creationId xmlns:a16="http://schemas.microsoft.com/office/drawing/2014/main" id="{7D8C9F36-2C5A-4BA0-8C4A-A3F629A369EB}"/>
                </a:ext>
              </a:extLst>
            </p:cNvPr>
            <p:cNvSpPr/>
            <p:nvPr/>
          </p:nvSpPr>
          <p:spPr>
            <a:xfrm flipV="1">
              <a:off x="15996069" y="1450087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5" name="空心弧 184">
              <a:extLst>
                <a:ext uri="{FF2B5EF4-FFF2-40B4-BE49-F238E27FC236}">
                  <a16:creationId xmlns:a16="http://schemas.microsoft.com/office/drawing/2014/main" id="{3A4C4D24-B740-45E0-BE27-2BA40BD506E0}"/>
                </a:ext>
              </a:extLst>
            </p:cNvPr>
            <p:cNvSpPr/>
            <p:nvPr/>
          </p:nvSpPr>
          <p:spPr>
            <a:xfrm flipV="1">
              <a:off x="17215411" y="1450087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6" name="空心弧 185">
              <a:extLst>
                <a:ext uri="{FF2B5EF4-FFF2-40B4-BE49-F238E27FC236}">
                  <a16:creationId xmlns:a16="http://schemas.microsoft.com/office/drawing/2014/main" id="{72F4FE08-08B2-48E4-94FE-82137D4DAE3E}"/>
                </a:ext>
              </a:extLst>
            </p:cNvPr>
            <p:cNvSpPr/>
            <p:nvPr/>
          </p:nvSpPr>
          <p:spPr>
            <a:xfrm>
              <a:off x="14773190" y="1475882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rgbClr val="42D2C4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7" name="空心弧 186">
              <a:extLst>
                <a:ext uri="{FF2B5EF4-FFF2-40B4-BE49-F238E27FC236}">
                  <a16:creationId xmlns:a16="http://schemas.microsoft.com/office/drawing/2014/main" id="{EE345C5E-4510-4801-ABD2-5A0D00C2EFFF}"/>
                </a:ext>
              </a:extLst>
            </p:cNvPr>
            <p:cNvSpPr/>
            <p:nvPr/>
          </p:nvSpPr>
          <p:spPr>
            <a:xfrm>
              <a:off x="15996069" y="1475882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rgbClr val="42D2C4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8" name="空心弧 187">
              <a:extLst>
                <a:ext uri="{FF2B5EF4-FFF2-40B4-BE49-F238E27FC236}">
                  <a16:creationId xmlns:a16="http://schemas.microsoft.com/office/drawing/2014/main" id="{38A6BFB8-DF59-4079-B1DA-0CE6DDD9A43E}"/>
                </a:ext>
              </a:extLst>
            </p:cNvPr>
            <p:cNvSpPr/>
            <p:nvPr/>
          </p:nvSpPr>
          <p:spPr>
            <a:xfrm>
              <a:off x="17218948" y="1483161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rgbClr val="42D2C4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9" name="空心弧 188">
              <a:extLst>
                <a:ext uri="{FF2B5EF4-FFF2-40B4-BE49-F238E27FC236}">
                  <a16:creationId xmlns:a16="http://schemas.microsoft.com/office/drawing/2014/main" id="{5253F3CE-E58F-4EC8-8BB9-0E03F4C29D0F}"/>
                </a:ext>
              </a:extLst>
            </p:cNvPr>
            <p:cNvSpPr/>
            <p:nvPr/>
          </p:nvSpPr>
          <p:spPr>
            <a:xfrm flipV="1">
              <a:off x="16606766" y="1457367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rgbClr val="42D2C4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0" name="空心弧 189">
              <a:extLst>
                <a:ext uri="{FF2B5EF4-FFF2-40B4-BE49-F238E27FC236}">
                  <a16:creationId xmlns:a16="http://schemas.microsoft.com/office/drawing/2014/main" id="{D8F0A08B-2DC6-4821-9CED-B15B75A3A978}"/>
                </a:ext>
              </a:extLst>
            </p:cNvPr>
            <p:cNvSpPr/>
            <p:nvPr/>
          </p:nvSpPr>
          <p:spPr>
            <a:xfrm flipV="1">
              <a:off x="15385371" y="1457367"/>
              <a:ext cx="714400" cy="825449"/>
            </a:xfrm>
            <a:prstGeom prst="blockArc">
              <a:avLst>
                <a:gd name="adj1" fmla="val 10800000"/>
                <a:gd name="adj2" fmla="val 21443872"/>
                <a:gd name="adj3" fmla="val 14482"/>
              </a:avLst>
            </a:prstGeom>
            <a:solidFill>
              <a:srgbClr val="42D2C4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1" name="Freeform 14">
              <a:extLst>
                <a:ext uri="{FF2B5EF4-FFF2-40B4-BE49-F238E27FC236}">
                  <a16:creationId xmlns:a16="http://schemas.microsoft.com/office/drawing/2014/main" id="{DE23796D-C11D-4AD7-AD70-7226CA472A9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645940" y="1729783"/>
              <a:ext cx="184361" cy="287045"/>
            </a:xfrm>
            <a:custGeom>
              <a:avLst/>
              <a:gdLst>
                <a:gd name="T0" fmla="*/ 112 w 124"/>
                <a:gd name="T1" fmla="*/ 76 h 172"/>
                <a:gd name="T2" fmla="*/ 92 w 124"/>
                <a:gd name="T3" fmla="*/ 39 h 172"/>
                <a:gd name="T4" fmla="*/ 92 w 124"/>
                <a:gd name="T5" fmla="*/ 6 h 172"/>
                <a:gd name="T6" fmla="*/ 59 w 124"/>
                <a:gd name="T7" fmla="*/ 6 h 172"/>
                <a:gd name="T8" fmla="*/ 7 w 124"/>
                <a:gd name="T9" fmla="*/ 58 h 172"/>
                <a:gd name="T10" fmla="*/ 7 w 124"/>
                <a:gd name="T11" fmla="*/ 91 h 172"/>
                <a:gd name="T12" fmla="*/ 32 w 124"/>
                <a:gd name="T13" fmla="*/ 133 h 172"/>
                <a:gd name="T14" fmla="*/ 32 w 124"/>
                <a:gd name="T15" fmla="*/ 166 h 172"/>
                <a:gd name="T16" fmla="*/ 49 w 124"/>
                <a:gd name="T17" fmla="*/ 172 h 172"/>
                <a:gd name="T18" fmla="*/ 65 w 124"/>
                <a:gd name="T19" fmla="*/ 166 h 172"/>
                <a:gd name="T20" fmla="*/ 124 w 124"/>
                <a:gd name="T21" fmla="*/ 97 h 172"/>
                <a:gd name="T22" fmla="*/ 67 w 124"/>
                <a:gd name="T23" fmla="*/ 14 h 172"/>
                <a:gd name="T24" fmla="*/ 84 w 124"/>
                <a:gd name="T25" fmla="*/ 14 h 172"/>
                <a:gd name="T26" fmla="*/ 84 w 124"/>
                <a:gd name="T27" fmla="*/ 31 h 172"/>
                <a:gd name="T28" fmla="*/ 46 w 124"/>
                <a:gd name="T29" fmla="*/ 69 h 172"/>
                <a:gd name="T30" fmla="*/ 29 w 124"/>
                <a:gd name="T31" fmla="*/ 52 h 172"/>
                <a:gd name="T32" fmla="*/ 57 w 124"/>
                <a:gd name="T33" fmla="*/ 158 h 172"/>
                <a:gd name="T34" fmla="*/ 40 w 124"/>
                <a:gd name="T35" fmla="*/ 158 h 172"/>
                <a:gd name="T36" fmla="*/ 40 w 124"/>
                <a:gd name="T37" fmla="*/ 141 h 172"/>
                <a:gd name="T38" fmla="*/ 52 w 124"/>
                <a:gd name="T39" fmla="*/ 136 h 172"/>
                <a:gd name="T40" fmla="*/ 60 w 124"/>
                <a:gd name="T41" fmla="*/ 149 h 172"/>
                <a:gd name="T42" fmla="*/ 109 w 124"/>
                <a:gd name="T43" fmla="*/ 106 h 172"/>
                <a:gd name="T44" fmla="*/ 65 w 124"/>
                <a:gd name="T45" fmla="*/ 133 h 172"/>
                <a:gd name="T46" fmla="*/ 15 w 124"/>
                <a:gd name="T47" fmla="*/ 83 h 172"/>
                <a:gd name="T48" fmla="*/ 15 w 124"/>
                <a:gd name="T49" fmla="*/ 66 h 172"/>
                <a:gd name="T50" fmla="*/ 32 w 124"/>
                <a:gd name="T51" fmla="*/ 66 h 172"/>
                <a:gd name="T52" fmla="*/ 32 w 124"/>
                <a:gd name="T53" fmla="*/ 83 h 172"/>
                <a:gd name="T54" fmla="*/ 75 w 124"/>
                <a:gd name="T55" fmla="*/ 55 h 172"/>
                <a:gd name="T56" fmla="*/ 109 w 124"/>
                <a:gd name="T57" fmla="*/ 89 h 172"/>
                <a:gd name="T58" fmla="*/ 109 w 124"/>
                <a:gd name="T59" fmla="*/ 106 h 172"/>
                <a:gd name="T60" fmla="*/ 43 w 124"/>
                <a:gd name="T61" fmla="*/ 95 h 172"/>
                <a:gd name="T62" fmla="*/ 81 w 124"/>
                <a:gd name="T63" fmla="*/ 73 h 172"/>
                <a:gd name="T64" fmla="*/ 85 w 124"/>
                <a:gd name="T65" fmla="*/ 77 h 172"/>
                <a:gd name="T66" fmla="*/ 63 w 124"/>
                <a:gd name="T67" fmla="*/ 115 h 172"/>
                <a:gd name="T68" fmla="*/ 85 w 124"/>
                <a:gd name="T69" fmla="*/ 77 h 172"/>
                <a:gd name="T70" fmla="*/ 75 w 124"/>
                <a:gd name="T71" fmla="*/ 126 h 172"/>
                <a:gd name="T72" fmla="*/ 96 w 124"/>
                <a:gd name="T73" fmla="*/ 8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24" h="172">
                  <a:moveTo>
                    <a:pt x="117" y="81"/>
                  </a:moveTo>
                  <a:cubicBezTo>
                    <a:pt x="112" y="76"/>
                    <a:pt x="112" y="76"/>
                    <a:pt x="112" y="76"/>
                  </a:cubicBezTo>
                  <a:cubicBezTo>
                    <a:pt x="83" y="47"/>
                    <a:pt x="83" y="47"/>
                    <a:pt x="83" y="47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96" y="34"/>
                    <a:pt x="98" y="28"/>
                    <a:pt x="98" y="23"/>
                  </a:cubicBezTo>
                  <a:cubicBezTo>
                    <a:pt x="98" y="17"/>
                    <a:pt x="96" y="11"/>
                    <a:pt x="92" y="6"/>
                  </a:cubicBezTo>
                  <a:cubicBezTo>
                    <a:pt x="87" y="2"/>
                    <a:pt x="81" y="0"/>
                    <a:pt x="75" y="0"/>
                  </a:cubicBezTo>
                  <a:cubicBezTo>
                    <a:pt x="69" y="0"/>
                    <a:pt x="64" y="2"/>
                    <a:pt x="59" y="6"/>
                  </a:cubicBezTo>
                  <a:cubicBezTo>
                    <a:pt x="9" y="57"/>
                    <a:pt x="9" y="57"/>
                    <a:pt x="9" y="57"/>
                  </a:cubicBezTo>
                  <a:cubicBezTo>
                    <a:pt x="8" y="57"/>
                    <a:pt x="8" y="58"/>
                    <a:pt x="7" y="58"/>
                  </a:cubicBezTo>
                  <a:cubicBezTo>
                    <a:pt x="3" y="63"/>
                    <a:pt x="0" y="69"/>
                    <a:pt x="0" y="75"/>
                  </a:cubicBezTo>
                  <a:cubicBezTo>
                    <a:pt x="0" y="81"/>
                    <a:pt x="3" y="86"/>
                    <a:pt x="7" y="91"/>
                  </a:cubicBezTo>
                  <a:cubicBezTo>
                    <a:pt x="41" y="125"/>
                    <a:pt x="41" y="125"/>
                    <a:pt x="41" y="125"/>
                  </a:cubicBezTo>
                  <a:cubicBezTo>
                    <a:pt x="32" y="133"/>
                    <a:pt x="32" y="133"/>
                    <a:pt x="32" y="133"/>
                  </a:cubicBezTo>
                  <a:cubicBezTo>
                    <a:pt x="28" y="138"/>
                    <a:pt x="26" y="144"/>
                    <a:pt x="26" y="149"/>
                  </a:cubicBezTo>
                  <a:cubicBezTo>
                    <a:pt x="26" y="155"/>
                    <a:pt x="28" y="161"/>
                    <a:pt x="32" y="166"/>
                  </a:cubicBezTo>
                  <a:cubicBezTo>
                    <a:pt x="37" y="170"/>
                    <a:pt x="43" y="172"/>
                    <a:pt x="49" y="172"/>
                  </a:cubicBezTo>
                  <a:cubicBezTo>
                    <a:pt x="49" y="172"/>
                    <a:pt x="49" y="172"/>
                    <a:pt x="49" y="172"/>
                  </a:cubicBezTo>
                  <a:cubicBezTo>
                    <a:pt x="55" y="172"/>
                    <a:pt x="60" y="170"/>
                    <a:pt x="65" y="166"/>
                  </a:cubicBezTo>
                  <a:cubicBezTo>
                    <a:pt x="65" y="166"/>
                    <a:pt x="65" y="166"/>
                    <a:pt x="65" y="166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21" y="109"/>
                    <a:pt x="124" y="103"/>
                    <a:pt x="124" y="97"/>
                  </a:cubicBezTo>
                  <a:cubicBezTo>
                    <a:pt x="124" y="91"/>
                    <a:pt x="121" y="85"/>
                    <a:pt x="117" y="81"/>
                  </a:cubicBezTo>
                  <a:close/>
                  <a:moveTo>
                    <a:pt x="67" y="14"/>
                  </a:moveTo>
                  <a:cubicBezTo>
                    <a:pt x="69" y="12"/>
                    <a:pt x="72" y="11"/>
                    <a:pt x="75" y="11"/>
                  </a:cubicBezTo>
                  <a:cubicBezTo>
                    <a:pt x="78" y="11"/>
                    <a:pt x="81" y="12"/>
                    <a:pt x="84" y="14"/>
                  </a:cubicBezTo>
                  <a:cubicBezTo>
                    <a:pt x="86" y="17"/>
                    <a:pt x="87" y="20"/>
                    <a:pt x="87" y="23"/>
                  </a:cubicBezTo>
                  <a:cubicBezTo>
                    <a:pt x="87" y="26"/>
                    <a:pt x="86" y="29"/>
                    <a:pt x="84" y="31"/>
                  </a:cubicBezTo>
                  <a:cubicBezTo>
                    <a:pt x="80" y="34"/>
                    <a:pt x="80" y="34"/>
                    <a:pt x="80" y="34"/>
                  </a:cubicBezTo>
                  <a:cubicBezTo>
                    <a:pt x="46" y="69"/>
                    <a:pt x="46" y="69"/>
                    <a:pt x="46" y="69"/>
                  </a:cubicBezTo>
                  <a:cubicBezTo>
                    <a:pt x="45" y="65"/>
                    <a:pt x="43" y="62"/>
                    <a:pt x="39" y="58"/>
                  </a:cubicBezTo>
                  <a:cubicBezTo>
                    <a:pt x="36" y="55"/>
                    <a:pt x="33" y="53"/>
                    <a:pt x="29" y="52"/>
                  </a:cubicBezTo>
                  <a:lnTo>
                    <a:pt x="67" y="14"/>
                  </a:lnTo>
                  <a:close/>
                  <a:moveTo>
                    <a:pt x="57" y="158"/>
                  </a:moveTo>
                  <a:cubicBezTo>
                    <a:pt x="55" y="160"/>
                    <a:pt x="52" y="161"/>
                    <a:pt x="49" y="161"/>
                  </a:cubicBezTo>
                  <a:cubicBezTo>
                    <a:pt x="46" y="161"/>
                    <a:pt x="43" y="160"/>
                    <a:pt x="40" y="158"/>
                  </a:cubicBezTo>
                  <a:cubicBezTo>
                    <a:pt x="38" y="155"/>
                    <a:pt x="37" y="152"/>
                    <a:pt x="37" y="149"/>
                  </a:cubicBezTo>
                  <a:cubicBezTo>
                    <a:pt x="37" y="146"/>
                    <a:pt x="38" y="143"/>
                    <a:pt x="40" y="141"/>
                  </a:cubicBezTo>
                  <a:cubicBezTo>
                    <a:pt x="49" y="133"/>
                    <a:pt x="49" y="133"/>
                    <a:pt x="49" y="133"/>
                  </a:cubicBezTo>
                  <a:cubicBezTo>
                    <a:pt x="52" y="136"/>
                    <a:pt x="52" y="136"/>
                    <a:pt x="52" y="136"/>
                  </a:cubicBezTo>
                  <a:cubicBezTo>
                    <a:pt x="57" y="141"/>
                    <a:pt x="57" y="141"/>
                    <a:pt x="57" y="141"/>
                  </a:cubicBezTo>
                  <a:cubicBezTo>
                    <a:pt x="59" y="143"/>
                    <a:pt x="60" y="146"/>
                    <a:pt x="60" y="149"/>
                  </a:cubicBezTo>
                  <a:cubicBezTo>
                    <a:pt x="60" y="152"/>
                    <a:pt x="59" y="155"/>
                    <a:pt x="57" y="158"/>
                  </a:cubicBezTo>
                  <a:close/>
                  <a:moveTo>
                    <a:pt x="109" y="106"/>
                  </a:moveTo>
                  <a:cubicBezTo>
                    <a:pt x="71" y="144"/>
                    <a:pt x="71" y="144"/>
                    <a:pt x="71" y="144"/>
                  </a:cubicBezTo>
                  <a:cubicBezTo>
                    <a:pt x="70" y="140"/>
                    <a:pt x="68" y="136"/>
                    <a:pt x="65" y="133"/>
                  </a:cubicBezTo>
                  <a:cubicBezTo>
                    <a:pt x="60" y="128"/>
                    <a:pt x="60" y="128"/>
                    <a:pt x="60" y="128"/>
                  </a:cubicBezTo>
                  <a:cubicBezTo>
                    <a:pt x="15" y="83"/>
                    <a:pt x="15" y="83"/>
                    <a:pt x="15" y="83"/>
                  </a:cubicBezTo>
                  <a:cubicBezTo>
                    <a:pt x="13" y="81"/>
                    <a:pt x="11" y="78"/>
                    <a:pt x="11" y="75"/>
                  </a:cubicBezTo>
                  <a:cubicBezTo>
                    <a:pt x="11" y="72"/>
                    <a:pt x="13" y="69"/>
                    <a:pt x="15" y="66"/>
                  </a:cubicBezTo>
                  <a:cubicBezTo>
                    <a:pt x="17" y="64"/>
                    <a:pt x="20" y="63"/>
                    <a:pt x="23" y="63"/>
                  </a:cubicBezTo>
                  <a:cubicBezTo>
                    <a:pt x="26" y="63"/>
                    <a:pt x="29" y="64"/>
                    <a:pt x="32" y="66"/>
                  </a:cubicBezTo>
                  <a:cubicBezTo>
                    <a:pt x="34" y="69"/>
                    <a:pt x="35" y="72"/>
                    <a:pt x="35" y="75"/>
                  </a:cubicBezTo>
                  <a:cubicBezTo>
                    <a:pt x="35" y="78"/>
                    <a:pt x="34" y="81"/>
                    <a:pt x="32" y="83"/>
                  </a:cubicBezTo>
                  <a:cubicBezTo>
                    <a:pt x="39" y="91"/>
                    <a:pt x="39" y="91"/>
                    <a:pt x="39" y="91"/>
                  </a:cubicBezTo>
                  <a:cubicBezTo>
                    <a:pt x="75" y="55"/>
                    <a:pt x="75" y="55"/>
                    <a:pt x="75" y="55"/>
                  </a:cubicBezTo>
                  <a:cubicBezTo>
                    <a:pt x="104" y="84"/>
                    <a:pt x="104" y="84"/>
                    <a:pt x="104" y="84"/>
                  </a:cubicBezTo>
                  <a:cubicBezTo>
                    <a:pt x="109" y="89"/>
                    <a:pt x="109" y="89"/>
                    <a:pt x="109" y="89"/>
                  </a:cubicBezTo>
                  <a:cubicBezTo>
                    <a:pt x="111" y="91"/>
                    <a:pt x="113" y="94"/>
                    <a:pt x="113" y="97"/>
                  </a:cubicBezTo>
                  <a:cubicBezTo>
                    <a:pt x="113" y="100"/>
                    <a:pt x="111" y="103"/>
                    <a:pt x="109" y="106"/>
                  </a:cubicBezTo>
                  <a:close/>
                  <a:moveTo>
                    <a:pt x="73" y="65"/>
                  </a:moveTo>
                  <a:cubicBezTo>
                    <a:pt x="43" y="95"/>
                    <a:pt x="43" y="95"/>
                    <a:pt x="43" y="95"/>
                  </a:cubicBezTo>
                  <a:cubicBezTo>
                    <a:pt x="51" y="103"/>
                    <a:pt x="51" y="103"/>
                    <a:pt x="51" y="103"/>
                  </a:cubicBezTo>
                  <a:cubicBezTo>
                    <a:pt x="81" y="73"/>
                    <a:pt x="81" y="73"/>
                    <a:pt x="81" y="73"/>
                  </a:cubicBezTo>
                  <a:lnTo>
                    <a:pt x="73" y="65"/>
                  </a:lnTo>
                  <a:close/>
                  <a:moveTo>
                    <a:pt x="85" y="77"/>
                  </a:moveTo>
                  <a:cubicBezTo>
                    <a:pt x="55" y="107"/>
                    <a:pt x="55" y="107"/>
                    <a:pt x="55" y="107"/>
                  </a:cubicBezTo>
                  <a:cubicBezTo>
                    <a:pt x="63" y="115"/>
                    <a:pt x="63" y="115"/>
                    <a:pt x="63" y="115"/>
                  </a:cubicBezTo>
                  <a:cubicBezTo>
                    <a:pt x="92" y="85"/>
                    <a:pt x="92" y="85"/>
                    <a:pt x="92" y="85"/>
                  </a:cubicBezTo>
                  <a:lnTo>
                    <a:pt x="85" y="77"/>
                  </a:lnTo>
                  <a:close/>
                  <a:moveTo>
                    <a:pt x="67" y="119"/>
                  </a:moveTo>
                  <a:cubicBezTo>
                    <a:pt x="75" y="126"/>
                    <a:pt x="75" y="126"/>
                    <a:pt x="75" y="126"/>
                  </a:cubicBezTo>
                  <a:cubicBezTo>
                    <a:pt x="104" y="97"/>
                    <a:pt x="104" y="97"/>
                    <a:pt x="104" y="97"/>
                  </a:cubicBezTo>
                  <a:cubicBezTo>
                    <a:pt x="96" y="89"/>
                    <a:pt x="96" y="89"/>
                    <a:pt x="96" y="89"/>
                  </a:cubicBezTo>
                  <a:lnTo>
                    <a:pt x="67" y="1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2" name="Freeform 17">
              <a:extLst>
                <a:ext uri="{FF2B5EF4-FFF2-40B4-BE49-F238E27FC236}">
                  <a16:creationId xmlns:a16="http://schemas.microsoft.com/office/drawing/2014/main" id="{AF67C00C-4461-4DB0-A9F0-01112D4DA3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863799" y="1767203"/>
              <a:ext cx="189506" cy="214964"/>
            </a:xfrm>
            <a:custGeom>
              <a:avLst/>
              <a:gdLst>
                <a:gd name="T0" fmla="*/ 90 w 174"/>
                <a:gd name="T1" fmla="*/ 14 h 176"/>
                <a:gd name="T2" fmla="*/ 90 w 174"/>
                <a:gd name="T3" fmla="*/ 0 h 176"/>
                <a:gd name="T4" fmla="*/ 80 w 174"/>
                <a:gd name="T5" fmla="*/ 0 h 176"/>
                <a:gd name="T6" fmla="*/ 80 w 174"/>
                <a:gd name="T7" fmla="*/ 14 h 176"/>
                <a:gd name="T8" fmla="*/ 0 w 174"/>
                <a:gd name="T9" fmla="*/ 14 h 176"/>
                <a:gd name="T10" fmla="*/ 0 w 174"/>
                <a:gd name="T11" fmla="*/ 40 h 176"/>
                <a:gd name="T12" fmla="*/ 9 w 174"/>
                <a:gd name="T13" fmla="*/ 40 h 176"/>
                <a:gd name="T14" fmla="*/ 9 w 174"/>
                <a:gd name="T15" fmla="*/ 138 h 176"/>
                <a:gd name="T16" fmla="*/ 70 w 174"/>
                <a:gd name="T17" fmla="*/ 138 h 176"/>
                <a:gd name="T18" fmla="*/ 33 w 174"/>
                <a:gd name="T19" fmla="*/ 168 h 176"/>
                <a:gd name="T20" fmla="*/ 39 w 174"/>
                <a:gd name="T21" fmla="*/ 176 h 176"/>
                <a:gd name="T22" fmla="*/ 86 w 174"/>
                <a:gd name="T23" fmla="*/ 138 h 176"/>
                <a:gd name="T24" fmla="*/ 86 w 174"/>
                <a:gd name="T25" fmla="*/ 138 h 176"/>
                <a:gd name="T26" fmla="*/ 133 w 174"/>
                <a:gd name="T27" fmla="*/ 176 h 176"/>
                <a:gd name="T28" fmla="*/ 140 w 174"/>
                <a:gd name="T29" fmla="*/ 168 h 176"/>
                <a:gd name="T30" fmla="*/ 102 w 174"/>
                <a:gd name="T31" fmla="*/ 138 h 176"/>
                <a:gd name="T32" fmla="*/ 164 w 174"/>
                <a:gd name="T33" fmla="*/ 138 h 176"/>
                <a:gd name="T34" fmla="*/ 164 w 174"/>
                <a:gd name="T35" fmla="*/ 40 h 176"/>
                <a:gd name="T36" fmla="*/ 174 w 174"/>
                <a:gd name="T37" fmla="*/ 40 h 176"/>
                <a:gd name="T38" fmla="*/ 174 w 174"/>
                <a:gd name="T39" fmla="*/ 14 h 176"/>
                <a:gd name="T40" fmla="*/ 90 w 174"/>
                <a:gd name="T41" fmla="*/ 14 h 176"/>
                <a:gd name="T42" fmla="*/ 154 w 174"/>
                <a:gd name="T43" fmla="*/ 128 h 176"/>
                <a:gd name="T44" fmla="*/ 19 w 174"/>
                <a:gd name="T45" fmla="*/ 128 h 176"/>
                <a:gd name="T46" fmla="*/ 19 w 174"/>
                <a:gd name="T47" fmla="*/ 40 h 176"/>
                <a:gd name="T48" fmla="*/ 154 w 174"/>
                <a:gd name="T49" fmla="*/ 40 h 176"/>
                <a:gd name="T50" fmla="*/ 154 w 174"/>
                <a:gd name="T51" fmla="*/ 128 h 176"/>
                <a:gd name="T52" fmla="*/ 51 w 174"/>
                <a:gd name="T53" fmla="*/ 105 h 176"/>
                <a:gd name="T54" fmla="*/ 51 w 174"/>
                <a:gd name="T55" fmla="*/ 79 h 176"/>
                <a:gd name="T56" fmla="*/ 77 w 174"/>
                <a:gd name="T57" fmla="*/ 79 h 176"/>
                <a:gd name="T58" fmla="*/ 51 w 174"/>
                <a:gd name="T59" fmla="*/ 53 h 176"/>
                <a:gd name="T60" fmla="*/ 25 w 174"/>
                <a:gd name="T61" fmla="*/ 79 h 176"/>
                <a:gd name="T62" fmla="*/ 51 w 174"/>
                <a:gd name="T63" fmla="*/ 105 h 176"/>
                <a:gd name="T64" fmla="*/ 59 w 174"/>
                <a:gd name="T65" fmla="*/ 112 h 176"/>
                <a:gd name="T66" fmla="*/ 85 w 174"/>
                <a:gd name="T67" fmla="*/ 86 h 176"/>
                <a:gd name="T68" fmla="*/ 59 w 174"/>
                <a:gd name="T69" fmla="*/ 86 h 176"/>
                <a:gd name="T70" fmla="*/ 59 w 174"/>
                <a:gd name="T71" fmla="*/ 112 h 176"/>
                <a:gd name="T72" fmla="*/ 138 w 174"/>
                <a:gd name="T73" fmla="*/ 59 h 176"/>
                <a:gd name="T74" fmla="*/ 105 w 174"/>
                <a:gd name="T75" fmla="*/ 59 h 176"/>
                <a:gd name="T76" fmla="*/ 105 w 174"/>
                <a:gd name="T77" fmla="*/ 69 h 176"/>
                <a:gd name="T78" fmla="*/ 138 w 174"/>
                <a:gd name="T79" fmla="*/ 69 h 176"/>
                <a:gd name="T80" fmla="*/ 138 w 174"/>
                <a:gd name="T81" fmla="*/ 59 h 176"/>
                <a:gd name="T82" fmla="*/ 138 w 174"/>
                <a:gd name="T83" fmla="*/ 77 h 176"/>
                <a:gd name="T84" fmla="*/ 105 w 174"/>
                <a:gd name="T85" fmla="*/ 77 h 176"/>
                <a:gd name="T86" fmla="*/ 105 w 174"/>
                <a:gd name="T87" fmla="*/ 87 h 176"/>
                <a:gd name="T88" fmla="*/ 138 w 174"/>
                <a:gd name="T89" fmla="*/ 87 h 176"/>
                <a:gd name="T90" fmla="*/ 138 w 174"/>
                <a:gd name="T91" fmla="*/ 77 h 176"/>
                <a:gd name="T92" fmla="*/ 138 w 174"/>
                <a:gd name="T93" fmla="*/ 96 h 176"/>
                <a:gd name="T94" fmla="*/ 105 w 174"/>
                <a:gd name="T95" fmla="*/ 96 h 176"/>
                <a:gd name="T96" fmla="*/ 105 w 174"/>
                <a:gd name="T97" fmla="*/ 106 h 176"/>
                <a:gd name="T98" fmla="*/ 138 w 174"/>
                <a:gd name="T99" fmla="*/ 106 h 176"/>
                <a:gd name="T100" fmla="*/ 138 w 174"/>
                <a:gd name="T101" fmla="*/ 96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4" h="176">
                  <a:moveTo>
                    <a:pt x="90" y="14"/>
                  </a:moveTo>
                  <a:cubicBezTo>
                    <a:pt x="90" y="0"/>
                    <a:pt x="90" y="0"/>
                    <a:pt x="90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9" y="40"/>
                    <a:pt x="9" y="40"/>
                    <a:pt x="9" y="40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70" y="138"/>
                    <a:pt x="70" y="138"/>
                    <a:pt x="70" y="138"/>
                  </a:cubicBezTo>
                  <a:cubicBezTo>
                    <a:pt x="33" y="168"/>
                    <a:pt x="33" y="168"/>
                    <a:pt x="33" y="168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86" y="138"/>
                    <a:pt x="86" y="138"/>
                    <a:pt x="86" y="138"/>
                  </a:cubicBezTo>
                  <a:cubicBezTo>
                    <a:pt x="86" y="138"/>
                    <a:pt x="86" y="138"/>
                    <a:pt x="86" y="138"/>
                  </a:cubicBezTo>
                  <a:cubicBezTo>
                    <a:pt x="133" y="176"/>
                    <a:pt x="133" y="176"/>
                    <a:pt x="133" y="176"/>
                  </a:cubicBezTo>
                  <a:cubicBezTo>
                    <a:pt x="140" y="168"/>
                    <a:pt x="140" y="168"/>
                    <a:pt x="140" y="168"/>
                  </a:cubicBezTo>
                  <a:cubicBezTo>
                    <a:pt x="102" y="138"/>
                    <a:pt x="102" y="138"/>
                    <a:pt x="102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74" y="14"/>
                    <a:pt x="174" y="14"/>
                    <a:pt x="174" y="14"/>
                  </a:cubicBezTo>
                  <a:lnTo>
                    <a:pt x="90" y="14"/>
                  </a:lnTo>
                  <a:close/>
                  <a:moveTo>
                    <a:pt x="154" y="128"/>
                  </a:moveTo>
                  <a:cubicBezTo>
                    <a:pt x="19" y="128"/>
                    <a:pt x="19" y="128"/>
                    <a:pt x="19" y="128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54" y="40"/>
                    <a:pt x="154" y="40"/>
                    <a:pt x="154" y="40"/>
                  </a:cubicBezTo>
                  <a:lnTo>
                    <a:pt x="154" y="128"/>
                  </a:lnTo>
                  <a:close/>
                  <a:moveTo>
                    <a:pt x="51" y="105"/>
                  </a:moveTo>
                  <a:cubicBezTo>
                    <a:pt x="51" y="79"/>
                    <a:pt x="51" y="79"/>
                    <a:pt x="51" y="79"/>
                  </a:cubicBezTo>
                  <a:cubicBezTo>
                    <a:pt x="77" y="79"/>
                    <a:pt x="77" y="79"/>
                    <a:pt x="77" y="79"/>
                  </a:cubicBezTo>
                  <a:cubicBezTo>
                    <a:pt x="77" y="65"/>
                    <a:pt x="66" y="53"/>
                    <a:pt x="51" y="53"/>
                  </a:cubicBezTo>
                  <a:cubicBezTo>
                    <a:pt x="37" y="53"/>
                    <a:pt x="25" y="65"/>
                    <a:pt x="25" y="79"/>
                  </a:cubicBezTo>
                  <a:cubicBezTo>
                    <a:pt x="25" y="94"/>
                    <a:pt x="37" y="105"/>
                    <a:pt x="51" y="105"/>
                  </a:cubicBezTo>
                  <a:close/>
                  <a:moveTo>
                    <a:pt x="59" y="112"/>
                  </a:moveTo>
                  <a:cubicBezTo>
                    <a:pt x="73" y="112"/>
                    <a:pt x="85" y="101"/>
                    <a:pt x="85" y="86"/>
                  </a:cubicBezTo>
                  <a:cubicBezTo>
                    <a:pt x="59" y="86"/>
                    <a:pt x="59" y="86"/>
                    <a:pt x="59" y="86"/>
                  </a:cubicBezTo>
                  <a:lnTo>
                    <a:pt x="59" y="112"/>
                  </a:lnTo>
                  <a:close/>
                  <a:moveTo>
                    <a:pt x="138" y="59"/>
                  </a:moveTo>
                  <a:cubicBezTo>
                    <a:pt x="105" y="59"/>
                    <a:pt x="105" y="59"/>
                    <a:pt x="105" y="5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38" y="69"/>
                    <a:pt x="138" y="69"/>
                    <a:pt x="138" y="69"/>
                  </a:cubicBezTo>
                  <a:lnTo>
                    <a:pt x="138" y="59"/>
                  </a:lnTo>
                  <a:close/>
                  <a:moveTo>
                    <a:pt x="138" y="77"/>
                  </a:moveTo>
                  <a:cubicBezTo>
                    <a:pt x="105" y="77"/>
                    <a:pt x="105" y="77"/>
                    <a:pt x="105" y="77"/>
                  </a:cubicBezTo>
                  <a:cubicBezTo>
                    <a:pt x="105" y="87"/>
                    <a:pt x="105" y="87"/>
                    <a:pt x="105" y="87"/>
                  </a:cubicBezTo>
                  <a:cubicBezTo>
                    <a:pt x="138" y="87"/>
                    <a:pt x="138" y="87"/>
                    <a:pt x="138" y="87"/>
                  </a:cubicBezTo>
                  <a:lnTo>
                    <a:pt x="138" y="77"/>
                  </a:lnTo>
                  <a:close/>
                  <a:moveTo>
                    <a:pt x="138" y="96"/>
                  </a:moveTo>
                  <a:cubicBezTo>
                    <a:pt x="105" y="96"/>
                    <a:pt x="105" y="96"/>
                    <a:pt x="105" y="96"/>
                  </a:cubicBezTo>
                  <a:cubicBezTo>
                    <a:pt x="105" y="106"/>
                    <a:pt x="105" y="106"/>
                    <a:pt x="105" y="106"/>
                  </a:cubicBezTo>
                  <a:cubicBezTo>
                    <a:pt x="138" y="106"/>
                    <a:pt x="138" y="106"/>
                    <a:pt x="138" y="106"/>
                  </a:cubicBezTo>
                  <a:lnTo>
                    <a:pt x="138" y="9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193" name="Freeform 12">
              <a:extLst>
                <a:ext uri="{FF2B5EF4-FFF2-40B4-BE49-F238E27FC236}">
                  <a16:creationId xmlns:a16="http://schemas.microsoft.com/office/drawing/2014/main" id="{EC44FC72-DF56-48B6-A65B-B91CFBA528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39693" y="1769022"/>
              <a:ext cx="184934" cy="207571"/>
            </a:xfrm>
            <a:custGeom>
              <a:avLst/>
              <a:gdLst>
                <a:gd name="T0" fmla="*/ 85 w 170"/>
                <a:gd name="T1" fmla="*/ 0 h 170"/>
                <a:gd name="T2" fmla="*/ 0 w 170"/>
                <a:gd name="T3" fmla="*/ 86 h 170"/>
                <a:gd name="T4" fmla="*/ 85 w 170"/>
                <a:gd name="T5" fmla="*/ 170 h 170"/>
                <a:gd name="T6" fmla="*/ 145 w 170"/>
                <a:gd name="T7" fmla="*/ 145 h 170"/>
                <a:gd name="T8" fmla="*/ 145 w 170"/>
                <a:gd name="T9" fmla="*/ 25 h 170"/>
                <a:gd name="T10" fmla="*/ 85 w 170"/>
                <a:gd name="T11" fmla="*/ 155 h 170"/>
                <a:gd name="T12" fmla="*/ 15 w 170"/>
                <a:gd name="T13" fmla="*/ 86 h 170"/>
                <a:gd name="T14" fmla="*/ 85 w 170"/>
                <a:gd name="T15" fmla="*/ 15 h 170"/>
                <a:gd name="T16" fmla="*/ 155 w 170"/>
                <a:gd name="T17" fmla="*/ 85 h 170"/>
                <a:gd name="T18" fmla="*/ 139 w 170"/>
                <a:gd name="T19" fmla="*/ 69 h 170"/>
                <a:gd name="T20" fmla="*/ 121 w 170"/>
                <a:gd name="T21" fmla="*/ 45 h 170"/>
                <a:gd name="T22" fmla="*/ 134 w 170"/>
                <a:gd name="T23" fmla="*/ 70 h 170"/>
                <a:gd name="T24" fmla="*/ 136 w 170"/>
                <a:gd name="T25" fmla="*/ 88 h 170"/>
                <a:gd name="T26" fmla="*/ 85 w 170"/>
                <a:gd name="T27" fmla="*/ 136 h 170"/>
                <a:gd name="T28" fmla="*/ 47 w 170"/>
                <a:gd name="T29" fmla="*/ 119 h 170"/>
                <a:gd name="T30" fmla="*/ 41 w 170"/>
                <a:gd name="T31" fmla="*/ 109 h 170"/>
                <a:gd name="T32" fmla="*/ 34 w 170"/>
                <a:gd name="T33" fmla="*/ 91 h 170"/>
                <a:gd name="T34" fmla="*/ 35 w 170"/>
                <a:gd name="T35" fmla="*/ 72 h 170"/>
                <a:gd name="T36" fmla="*/ 53 w 170"/>
                <a:gd name="T37" fmla="*/ 63 h 170"/>
                <a:gd name="T38" fmla="*/ 57 w 170"/>
                <a:gd name="T39" fmla="*/ 113 h 170"/>
                <a:gd name="T40" fmla="*/ 69 w 170"/>
                <a:gd name="T41" fmla="*/ 121 h 170"/>
                <a:gd name="T42" fmla="*/ 88 w 170"/>
                <a:gd name="T43" fmla="*/ 124 h 170"/>
                <a:gd name="T44" fmla="*/ 124 w 170"/>
                <a:gd name="T45" fmla="*/ 85 h 170"/>
                <a:gd name="T46" fmla="*/ 109 w 170"/>
                <a:gd name="T47" fmla="*/ 57 h 170"/>
                <a:gd name="T48" fmla="*/ 119 w 170"/>
                <a:gd name="T49" fmla="*/ 85 h 170"/>
                <a:gd name="T50" fmla="*/ 89 w 170"/>
                <a:gd name="T51" fmla="*/ 119 h 170"/>
                <a:gd name="T52" fmla="*/ 71 w 170"/>
                <a:gd name="T53" fmla="*/ 116 h 170"/>
                <a:gd name="T54" fmla="*/ 51 w 170"/>
                <a:gd name="T55" fmla="*/ 85 h 170"/>
                <a:gd name="T56" fmla="*/ 75 w 170"/>
                <a:gd name="T57" fmla="*/ 85 h 170"/>
                <a:gd name="T58" fmla="*/ 85 w 170"/>
                <a:gd name="T59" fmla="*/ 95 h 170"/>
                <a:gd name="T60" fmla="*/ 85 w 170"/>
                <a:gd name="T61" fmla="*/ 75 h 170"/>
                <a:gd name="T62" fmla="*/ 39 w 170"/>
                <a:gd name="T63" fmla="*/ 39 h 170"/>
                <a:gd name="T64" fmla="*/ 40 w 170"/>
                <a:gd name="T65" fmla="*/ 50 h 170"/>
                <a:gd name="T66" fmla="*/ 22 w 170"/>
                <a:gd name="T67" fmla="*/ 81 h 170"/>
                <a:gd name="T68" fmla="*/ 35 w 170"/>
                <a:gd name="T69" fmla="*/ 112 h 170"/>
                <a:gd name="T70" fmla="*/ 41 w 170"/>
                <a:gd name="T71" fmla="*/ 123 h 170"/>
                <a:gd name="T72" fmla="*/ 45 w 170"/>
                <a:gd name="T73" fmla="*/ 125 h 170"/>
                <a:gd name="T74" fmla="*/ 125 w 170"/>
                <a:gd name="T75" fmla="*/ 125 h 170"/>
                <a:gd name="T76" fmla="*/ 148 w 170"/>
                <a:gd name="T77" fmla="*/ 7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0" h="170">
                  <a:moveTo>
                    <a:pt x="145" y="25"/>
                  </a:moveTo>
                  <a:cubicBezTo>
                    <a:pt x="128" y="9"/>
                    <a:pt x="107" y="0"/>
                    <a:pt x="85" y="0"/>
                  </a:cubicBezTo>
                  <a:cubicBezTo>
                    <a:pt x="63" y="0"/>
                    <a:pt x="42" y="9"/>
                    <a:pt x="25" y="25"/>
                  </a:cubicBezTo>
                  <a:cubicBezTo>
                    <a:pt x="8" y="42"/>
                    <a:pt x="0" y="64"/>
                    <a:pt x="0" y="86"/>
                  </a:cubicBezTo>
                  <a:cubicBezTo>
                    <a:pt x="0" y="107"/>
                    <a:pt x="9" y="129"/>
                    <a:pt x="25" y="145"/>
                  </a:cubicBezTo>
                  <a:cubicBezTo>
                    <a:pt x="42" y="161"/>
                    <a:pt x="63" y="170"/>
                    <a:pt x="85" y="170"/>
                  </a:cubicBezTo>
                  <a:cubicBezTo>
                    <a:pt x="85" y="170"/>
                    <a:pt x="85" y="170"/>
                    <a:pt x="85" y="170"/>
                  </a:cubicBezTo>
                  <a:cubicBezTo>
                    <a:pt x="107" y="170"/>
                    <a:pt x="128" y="161"/>
                    <a:pt x="145" y="145"/>
                  </a:cubicBezTo>
                  <a:cubicBezTo>
                    <a:pt x="161" y="128"/>
                    <a:pt x="170" y="107"/>
                    <a:pt x="170" y="85"/>
                  </a:cubicBezTo>
                  <a:cubicBezTo>
                    <a:pt x="170" y="63"/>
                    <a:pt x="161" y="42"/>
                    <a:pt x="145" y="25"/>
                  </a:cubicBezTo>
                  <a:close/>
                  <a:moveTo>
                    <a:pt x="135" y="135"/>
                  </a:moveTo>
                  <a:cubicBezTo>
                    <a:pt x="121" y="148"/>
                    <a:pt x="103" y="155"/>
                    <a:pt x="85" y="155"/>
                  </a:cubicBezTo>
                  <a:cubicBezTo>
                    <a:pt x="67" y="155"/>
                    <a:pt x="49" y="148"/>
                    <a:pt x="35" y="135"/>
                  </a:cubicBezTo>
                  <a:cubicBezTo>
                    <a:pt x="22" y="121"/>
                    <a:pt x="15" y="103"/>
                    <a:pt x="15" y="86"/>
                  </a:cubicBezTo>
                  <a:cubicBezTo>
                    <a:pt x="15" y="67"/>
                    <a:pt x="22" y="49"/>
                    <a:pt x="35" y="35"/>
                  </a:cubicBezTo>
                  <a:cubicBezTo>
                    <a:pt x="49" y="22"/>
                    <a:pt x="67" y="15"/>
                    <a:pt x="85" y="15"/>
                  </a:cubicBezTo>
                  <a:cubicBezTo>
                    <a:pt x="103" y="15"/>
                    <a:pt x="121" y="22"/>
                    <a:pt x="135" y="35"/>
                  </a:cubicBezTo>
                  <a:cubicBezTo>
                    <a:pt x="148" y="49"/>
                    <a:pt x="155" y="67"/>
                    <a:pt x="155" y="85"/>
                  </a:cubicBezTo>
                  <a:cubicBezTo>
                    <a:pt x="155" y="103"/>
                    <a:pt x="148" y="121"/>
                    <a:pt x="135" y="135"/>
                  </a:cubicBezTo>
                  <a:close/>
                  <a:moveTo>
                    <a:pt x="139" y="69"/>
                  </a:moveTo>
                  <a:cubicBezTo>
                    <a:pt x="136" y="60"/>
                    <a:pt x="132" y="52"/>
                    <a:pt x="125" y="45"/>
                  </a:cubicBezTo>
                  <a:cubicBezTo>
                    <a:pt x="124" y="44"/>
                    <a:pt x="122" y="44"/>
                    <a:pt x="121" y="45"/>
                  </a:cubicBezTo>
                  <a:cubicBezTo>
                    <a:pt x="120" y="46"/>
                    <a:pt x="120" y="48"/>
                    <a:pt x="121" y="49"/>
                  </a:cubicBezTo>
                  <a:cubicBezTo>
                    <a:pt x="127" y="55"/>
                    <a:pt x="132" y="62"/>
                    <a:pt x="134" y="70"/>
                  </a:cubicBezTo>
                  <a:cubicBezTo>
                    <a:pt x="131" y="71"/>
                    <a:pt x="129" y="75"/>
                    <a:pt x="129" y="79"/>
                  </a:cubicBezTo>
                  <a:cubicBezTo>
                    <a:pt x="129" y="83"/>
                    <a:pt x="132" y="87"/>
                    <a:pt x="136" y="88"/>
                  </a:cubicBezTo>
                  <a:cubicBezTo>
                    <a:pt x="135" y="100"/>
                    <a:pt x="131" y="112"/>
                    <a:pt x="121" y="121"/>
                  </a:cubicBezTo>
                  <a:cubicBezTo>
                    <a:pt x="111" y="131"/>
                    <a:pt x="98" y="136"/>
                    <a:pt x="85" y="136"/>
                  </a:cubicBezTo>
                  <a:cubicBezTo>
                    <a:pt x="72" y="136"/>
                    <a:pt x="59" y="131"/>
                    <a:pt x="49" y="121"/>
                  </a:cubicBezTo>
                  <a:cubicBezTo>
                    <a:pt x="48" y="121"/>
                    <a:pt x="47" y="120"/>
                    <a:pt x="47" y="119"/>
                  </a:cubicBezTo>
                  <a:cubicBezTo>
                    <a:pt x="47" y="118"/>
                    <a:pt x="48" y="117"/>
                    <a:pt x="48" y="116"/>
                  </a:cubicBezTo>
                  <a:cubicBezTo>
                    <a:pt x="48" y="112"/>
                    <a:pt x="45" y="109"/>
                    <a:pt x="41" y="109"/>
                  </a:cubicBezTo>
                  <a:cubicBezTo>
                    <a:pt x="41" y="109"/>
                    <a:pt x="40" y="109"/>
                    <a:pt x="40" y="109"/>
                  </a:cubicBezTo>
                  <a:cubicBezTo>
                    <a:pt x="37" y="103"/>
                    <a:pt x="35" y="97"/>
                    <a:pt x="34" y="91"/>
                  </a:cubicBezTo>
                  <a:cubicBezTo>
                    <a:pt x="38" y="90"/>
                    <a:pt x="41" y="86"/>
                    <a:pt x="41" y="81"/>
                  </a:cubicBezTo>
                  <a:cubicBezTo>
                    <a:pt x="41" y="77"/>
                    <a:pt x="39" y="74"/>
                    <a:pt x="35" y="72"/>
                  </a:cubicBezTo>
                  <a:cubicBezTo>
                    <a:pt x="37" y="66"/>
                    <a:pt x="40" y="60"/>
                    <a:pt x="44" y="54"/>
                  </a:cubicBezTo>
                  <a:cubicBezTo>
                    <a:pt x="53" y="63"/>
                    <a:pt x="53" y="63"/>
                    <a:pt x="53" y="63"/>
                  </a:cubicBezTo>
                  <a:cubicBezTo>
                    <a:pt x="48" y="70"/>
                    <a:pt x="46" y="77"/>
                    <a:pt x="46" y="85"/>
                  </a:cubicBezTo>
                  <a:cubicBezTo>
                    <a:pt x="46" y="95"/>
                    <a:pt x="50" y="105"/>
                    <a:pt x="57" y="113"/>
                  </a:cubicBezTo>
                  <a:cubicBezTo>
                    <a:pt x="61" y="116"/>
                    <a:pt x="65" y="119"/>
                    <a:pt x="69" y="121"/>
                  </a:cubicBezTo>
                  <a:cubicBezTo>
                    <a:pt x="69" y="121"/>
                    <a:pt x="69" y="121"/>
                    <a:pt x="69" y="121"/>
                  </a:cubicBezTo>
                  <a:cubicBezTo>
                    <a:pt x="69" y="126"/>
                    <a:pt x="74" y="131"/>
                    <a:pt x="79" y="131"/>
                  </a:cubicBezTo>
                  <a:cubicBezTo>
                    <a:pt x="83" y="131"/>
                    <a:pt x="87" y="128"/>
                    <a:pt x="88" y="124"/>
                  </a:cubicBezTo>
                  <a:cubicBezTo>
                    <a:pt x="97" y="123"/>
                    <a:pt x="106" y="119"/>
                    <a:pt x="113" y="113"/>
                  </a:cubicBezTo>
                  <a:cubicBezTo>
                    <a:pt x="120" y="105"/>
                    <a:pt x="124" y="95"/>
                    <a:pt x="124" y="85"/>
                  </a:cubicBezTo>
                  <a:cubicBezTo>
                    <a:pt x="124" y="75"/>
                    <a:pt x="120" y="65"/>
                    <a:pt x="113" y="57"/>
                  </a:cubicBezTo>
                  <a:cubicBezTo>
                    <a:pt x="112" y="56"/>
                    <a:pt x="110" y="56"/>
                    <a:pt x="109" y="57"/>
                  </a:cubicBezTo>
                  <a:cubicBezTo>
                    <a:pt x="108" y="58"/>
                    <a:pt x="108" y="60"/>
                    <a:pt x="109" y="61"/>
                  </a:cubicBezTo>
                  <a:cubicBezTo>
                    <a:pt x="116" y="68"/>
                    <a:pt x="119" y="76"/>
                    <a:pt x="119" y="85"/>
                  </a:cubicBezTo>
                  <a:cubicBezTo>
                    <a:pt x="119" y="94"/>
                    <a:pt x="116" y="102"/>
                    <a:pt x="109" y="109"/>
                  </a:cubicBezTo>
                  <a:cubicBezTo>
                    <a:pt x="103" y="115"/>
                    <a:pt x="96" y="118"/>
                    <a:pt x="89" y="119"/>
                  </a:cubicBezTo>
                  <a:cubicBezTo>
                    <a:pt x="88" y="114"/>
                    <a:pt x="84" y="111"/>
                    <a:pt x="79" y="111"/>
                  </a:cubicBezTo>
                  <a:cubicBezTo>
                    <a:pt x="75" y="111"/>
                    <a:pt x="72" y="113"/>
                    <a:pt x="71" y="116"/>
                  </a:cubicBezTo>
                  <a:cubicBezTo>
                    <a:pt x="67" y="114"/>
                    <a:pt x="64" y="112"/>
                    <a:pt x="61" y="109"/>
                  </a:cubicBezTo>
                  <a:cubicBezTo>
                    <a:pt x="54" y="102"/>
                    <a:pt x="51" y="94"/>
                    <a:pt x="51" y="85"/>
                  </a:cubicBezTo>
                  <a:cubicBezTo>
                    <a:pt x="51" y="79"/>
                    <a:pt x="53" y="72"/>
                    <a:pt x="56" y="66"/>
                  </a:cubicBezTo>
                  <a:cubicBezTo>
                    <a:pt x="75" y="85"/>
                    <a:pt x="75" y="85"/>
                    <a:pt x="75" y="85"/>
                  </a:cubicBezTo>
                  <a:cubicBezTo>
                    <a:pt x="75" y="85"/>
                    <a:pt x="75" y="85"/>
                    <a:pt x="75" y="85"/>
                  </a:cubicBezTo>
                  <a:cubicBezTo>
                    <a:pt x="75" y="90"/>
                    <a:pt x="79" y="95"/>
                    <a:pt x="85" y="95"/>
                  </a:cubicBezTo>
                  <a:cubicBezTo>
                    <a:pt x="90" y="95"/>
                    <a:pt x="94" y="90"/>
                    <a:pt x="94" y="85"/>
                  </a:cubicBezTo>
                  <a:cubicBezTo>
                    <a:pt x="94" y="80"/>
                    <a:pt x="90" y="75"/>
                    <a:pt x="85" y="75"/>
                  </a:cubicBezTo>
                  <a:cubicBezTo>
                    <a:pt x="49" y="39"/>
                    <a:pt x="49" y="39"/>
                    <a:pt x="49" y="39"/>
                  </a:cubicBezTo>
                  <a:cubicBezTo>
                    <a:pt x="46" y="36"/>
                    <a:pt x="42" y="36"/>
                    <a:pt x="39" y="39"/>
                  </a:cubicBezTo>
                  <a:cubicBezTo>
                    <a:pt x="36" y="42"/>
                    <a:pt x="36" y="46"/>
                    <a:pt x="39" y="4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36" y="57"/>
                    <a:pt x="32" y="64"/>
                    <a:pt x="30" y="71"/>
                  </a:cubicBezTo>
                  <a:cubicBezTo>
                    <a:pt x="25" y="72"/>
                    <a:pt x="22" y="76"/>
                    <a:pt x="22" y="81"/>
                  </a:cubicBezTo>
                  <a:cubicBezTo>
                    <a:pt x="22" y="86"/>
                    <a:pt x="25" y="90"/>
                    <a:pt x="29" y="91"/>
                  </a:cubicBezTo>
                  <a:cubicBezTo>
                    <a:pt x="30" y="98"/>
                    <a:pt x="32" y="105"/>
                    <a:pt x="35" y="112"/>
                  </a:cubicBezTo>
                  <a:cubicBezTo>
                    <a:pt x="35" y="113"/>
                    <a:pt x="34" y="114"/>
                    <a:pt x="34" y="116"/>
                  </a:cubicBezTo>
                  <a:cubicBezTo>
                    <a:pt x="34" y="120"/>
                    <a:pt x="37" y="123"/>
                    <a:pt x="41" y="123"/>
                  </a:cubicBezTo>
                  <a:cubicBezTo>
                    <a:pt x="42" y="123"/>
                    <a:pt x="42" y="123"/>
                    <a:pt x="43" y="123"/>
                  </a:cubicBezTo>
                  <a:cubicBezTo>
                    <a:pt x="44" y="123"/>
                    <a:pt x="44" y="124"/>
                    <a:pt x="45" y="125"/>
                  </a:cubicBezTo>
                  <a:cubicBezTo>
                    <a:pt x="56" y="136"/>
                    <a:pt x="71" y="141"/>
                    <a:pt x="85" y="141"/>
                  </a:cubicBezTo>
                  <a:cubicBezTo>
                    <a:pt x="99" y="141"/>
                    <a:pt x="114" y="136"/>
                    <a:pt x="125" y="125"/>
                  </a:cubicBezTo>
                  <a:cubicBezTo>
                    <a:pt x="135" y="115"/>
                    <a:pt x="141" y="102"/>
                    <a:pt x="141" y="88"/>
                  </a:cubicBezTo>
                  <a:cubicBezTo>
                    <a:pt x="145" y="87"/>
                    <a:pt x="148" y="83"/>
                    <a:pt x="148" y="79"/>
                  </a:cubicBezTo>
                  <a:cubicBezTo>
                    <a:pt x="148" y="73"/>
                    <a:pt x="144" y="69"/>
                    <a:pt x="139" y="6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4" name="Freeform 18">
              <a:extLst>
                <a:ext uri="{FF2B5EF4-FFF2-40B4-BE49-F238E27FC236}">
                  <a16:creationId xmlns:a16="http://schemas.microsoft.com/office/drawing/2014/main" id="{6C43F9E0-18C9-4180-AFCF-E2683DBC16F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469477" y="1778918"/>
              <a:ext cx="190014" cy="183118"/>
            </a:xfrm>
            <a:custGeom>
              <a:avLst/>
              <a:gdLst>
                <a:gd name="T0" fmla="*/ 333 w 374"/>
                <a:gd name="T1" fmla="*/ 75 h 322"/>
                <a:gd name="T2" fmla="*/ 43 w 374"/>
                <a:gd name="T3" fmla="*/ 75 h 322"/>
                <a:gd name="T4" fmla="*/ 43 w 374"/>
                <a:gd name="T5" fmla="*/ 279 h 322"/>
                <a:gd name="T6" fmla="*/ 333 w 374"/>
                <a:gd name="T7" fmla="*/ 279 h 322"/>
                <a:gd name="T8" fmla="*/ 333 w 374"/>
                <a:gd name="T9" fmla="*/ 75 h 322"/>
                <a:gd name="T10" fmla="*/ 133 w 374"/>
                <a:gd name="T11" fmla="*/ 139 h 322"/>
                <a:gd name="T12" fmla="*/ 71 w 374"/>
                <a:gd name="T13" fmla="*/ 165 h 322"/>
                <a:gd name="T14" fmla="*/ 71 w 374"/>
                <a:gd name="T15" fmla="*/ 148 h 322"/>
                <a:gd name="T16" fmla="*/ 118 w 374"/>
                <a:gd name="T17" fmla="*/ 131 h 322"/>
                <a:gd name="T18" fmla="*/ 71 w 374"/>
                <a:gd name="T19" fmla="*/ 113 h 322"/>
                <a:gd name="T20" fmla="*/ 71 w 374"/>
                <a:gd name="T21" fmla="*/ 96 h 322"/>
                <a:gd name="T22" fmla="*/ 133 w 374"/>
                <a:gd name="T23" fmla="*/ 124 h 322"/>
                <a:gd name="T24" fmla="*/ 133 w 374"/>
                <a:gd name="T25" fmla="*/ 139 h 322"/>
                <a:gd name="T26" fmla="*/ 213 w 374"/>
                <a:gd name="T27" fmla="*/ 163 h 322"/>
                <a:gd name="T28" fmla="*/ 153 w 374"/>
                <a:gd name="T29" fmla="*/ 163 h 322"/>
                <a:gd name="T30" fmla="*/ 153 w 374"/>
                <a:gd name="T31" fmla="*/ 148 h 322"/>
                <a:gd name="T32" fmla="*/ 213 w 374"/>
                <a:gd name="T33" fmla="*/ 148 h 322"/>
                <a:gd name="T34" fmla="*/ 213 w 374"/>
                <a:gd name="T35" fmla="*/ 163 h 322"/>
                <a:gd name="T36" fmla="*/ 0 w 374"/>
                <a:gd name="T37" fmla="*/ 0 h 322"/>
                <a:gd name="T38" fmla="*/ 0 w 374"/>
                <a:gd name="T39" fmla="*/ 322 h 322"/>
                <a:gd name="T40" fmla="*/ 374 w 374"/>
                <a:gd name="T41" fmla="*/ 322 h 322"/>
                <a:gd name="T42" fmla="*/ 374 w 374"/>
                <a:gd name="T43" fmla="*/ 0 h 322"/>
                <a:gd name="T44" fmla="*/ 0 w 374"/>
                <a:gd name="T45" fmla="*/ 0 h 322"/>
                <a:gd name="T46" fmla="*/ 354 w 374"/>
                <a:gd name="T47" fmla="*/ 300 h 322"/>
                <a:gd name="T48" fmla="*/ 22 w 374"/>
                <a:gd name="T49" fmla="*/ 300 h 322"/>
                <a:gd name="T50" fmla="*/ 22 w 374"/>
                <a:gd name="T51" fmla="*/ 53 h 322"/>
                <a:gd name="T52" fmla="*/ 354 w 374"/>
                <a:gd name="T53" fmla="*/ 53 h 322"/>
                <a:gd name="T54" fmla="*/ 354 w 374"/>
                <a:gd name="T55" fmla="*/ 30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74" h="322">
                  <a:moveTo>
                    <a:pt x="333" y="75"/>
                  </a:moveTo>
                  <a:lnTo>
                    <a:pt x="43" y="75"/>
                  </a:lnTo>
                  <a:lnTo>
                    <a:pt x="43" y="279"/>
                  </a:lnTo>
                  <a:lnTo>
                    <a:pt x="333" y="279"/>
                  </a:lnTo>
                  <a:lnTo>
                    <a:pt x="333" y="75"/>
                  </a:lnTo>
                  <a:close/>
                  <a:moveTo>
                    <a:pt x="133" y="139"/>
                  </a:moveTo>
                  <a:lnTo>
                    <a:pt x="71" y="165"/>
                  </a:lnTo>
                  <a:lnTo>
                    <a:pt x="71" y="148"/>
                  </a:lnTo>
                  <a:lnTo>
                    <a:pt x="118" y="131"/>
                  </a:lnTo>
                  <a:lnTo>
                    <a:pt x="71" y="113"/>
                  </a:lnTo>
                  <a:lnTo>
                    <a:pt x="71" y="96"/>
                  </a:lnTo>
                  <a:lnTo>
                    <a:pt x="133" y="124"/>
                  </a:lnTo>
                  <a:lnTo>
                    <a:pt x="133" y="139"/>
                  </a:lnTo>
                  <a:close/>
                  <a:moveTo>
                    <a:pt x="213" y="163"/>
                  </a:moveTo>
                  <a:lnTo>
                    <a:pt x="153" y="163"/>
                  </a:lnTo>
                  <a:lnTo>
                    <a:pt x="153" y="148"/>
                  </a:lnTo>
                  <a:lnTo>
                    <a:pt x="213" y="148"/>
                  </a:lnTo>
                  <a:lnTo>
                    <a:pt x="213" y="163"/>
                  </a:lnTo>
                  <a:close/>
                  <a:moveTo>
                    <a:pt x="0" y="0"/>
                  </a:moveTo>
                  <a:lnTo>
                    <a:pt x="0" y="322"/>
                  </a:lnTo>
                  <a:lnTo>
                    <a:pt x="374" y="322"/>
                  </a:lnTo>
                  <a:lnTo>
                    <a:pt x="374" y="0"/>
                  </a:lnTo>
                  <a:lnTo>
                    <a:pt x="0" y="0"/>
                  </a:lnTo>
                  <a:close/>
                  <a:moveTo>
                    <a:pt x="354" y="300"/>
                  </a:moveTo>
                  <a:lnTo>
                    <a:pt x="22" y="300"/>
                  </a:lnTo>
                  <a:lnTo>
                    <a:pt x="22" y="53"/>
                  </a:lnTo>
                  <a:lnTo>
                    <a:pt x="354" y="53"/>
                  </a:lnTo>
                  <a:lnTo>
                    <a:pt x="354" y="3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grpSp>
          <p:nvGrpSpPr>
            <p:cNvPr id="195" name="组合 194">
              <a:extLst>
                <a:ext uri="{FF2B5EF4-FFF2-40B4-BE49-F238E27FC236}">
                  <a16:creationId xmlns:a16="http://schemas.microsoft.com/office/drawing/2014/main" id="{F7E94F06-E081-41B0-80BF-7FDE1B241942}"/>
                </a:ext>
              </a:extLst>
            </p:cNvPr>
            <p:cNvGrpSpPr/>
            <p:nvPr/>
          </p:nvGrpSpPr>
          <p:grpSpPr>
            <a:xfrm>
              <a:off x="16237144" y="1769059"/>
              <a:ext cx="231167" cy="179705"/>
              <a:chOff x="5895844" y="3603582"/>
              <a:chExt cx="655226" cy="455058"/>
            </a:xfrm>
          </p:grpSpPr>
          <p:sp>
            <p:nvSpPr>
              <p:cNvPr id="196" name="Freeform 32">
                <a:extLst>
                  <a:ext uri="{FF2B5EF4-FFF2-40B4-BE49-F238E27FC236}">
                    <a16:creationId xmlns:a16="http://schemas.microsoft.com/office/drawing/2014/main" id="{4B551BDE-8A09-4E31-BADF-C069BAC8205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95844" y="3698625"/>
                <a:ext cx="655226" cy="328333"/>
              </a:xfrm>
              <a:custGeom>
                <a:avLst/>
                <a:gdLst>
                  <a:gd name="T0" fmla="*/ 71 w 212"/>
                  <a:gd name="T1" fmla="*/ 17 h 106"/>
                  <a:gd name="T2" fmla="*/ 70 w 212"/>
                  <a:gd name="T3" fmla="*/ 8 h 106"/>
                  <a:gd name="T4" fmla="*/ 65 w 212"/>
                  <a:gd name="T5" fmla="*/ 6 h 106"/>
                  <a:gd name="T6" fmla="*/ 34 w 212"/>
                  <a:gd name="T7" fmla="*/ 33 h 106"/>
                  <a:gd name="T8" fmla="*/ 36 w 212"/>
                  <a:gd name="T9" fmla="*/ 50 h 106"/>
                  <a:gd name="T10" fmla="*/ 39 w 212"/>
                  <a:gd name="T11" fmla="*/ 60 h 106"/>
                  <a:gd name="T12" fmla="*/ 39 w 212"/>
                  <a:gd name="T13" fmla="*/ 65 h 106"/>
                  <a:gd name="T14" fmla="*/ 30 w 212"/>
                  <a:gd name="T15" fmla="*/ 74 h 106"/>
                  <a:gd name="T16" fmla="*/ 1 w 212"/>
                  <a:gd name="T17" fmla="*/ 89 h 106"/>
                  <a:gd name="T18" fmla="*/ 25 w 212"/>
                  <a:gd name="T19" fmla="*/ 106 h 106"/>
                  <a:gd name="T20" fmla="*/ 25 w 212"/>
                  <a:gd name="T21" fmla="*/ 93 h 106"/>
                  <a:gd name="T22" fmla="*/ 25 w 212"/>
                  <a:gd name="T23" fmla="*/ 91 h 106"/>
                  <a:gd name="T24" fmla="*/ 46 w 212"/>
                  <a:gd name="T25" fmla="*/ 76 h 106"/>
                  <a:gd name="T26" fmla="*/ 69 w 212"/>
                  <a:gd name="T27" fmla="*/ 67 h 106"/>
                  <a:gd name="T28" fmla="*/ 66 w 212"/>
                  <a:gd name="T29" fmla="*/ 65 h 106"/>
                  <a:gd name="T30" fmla="*/ 70 w 212"/>
                  <a:gd name="T31" fmla="*/ 52 h 106"/>
                  <a:gd name="T32" fmla="*/ 75 w 212"/>
                  <a:gd name="T33" fmla="*/ 45 h 106"/>
                  <a:gd name="T34" fmla="*/ 70 w 212"/>
                  <a:gd name="T35" fmla="*/ 24 h 106"/>
                  <a:gd name="T36" fmla="*/ 211 w 212"/>
                  <a:gd name="T37" fmla="*/ 89 h 106"/>
                  <a:gd name="T38" fmla="*/ 182 w 212"/>
                  <a:gd name="T39" fmla="*/ 74 h 106"/>
                  <a:gd name="T40" fmla="*/ 173 w 212"/>
                  <a:gd name="T41" fmla="*/ 65 h 106"/>
                  <a:gd name="T42" fmla="*/ 173 w 212"/>
                  <a:gd name="T43" fmla="*/ 59 h 106"/>
                  <a:gd name="T44" fmla="*/ 177 w 212"/>
                  <a:gd name="T45" fmla="*/ 49 h 106"/>
                  <a:gd name="T46" fmla="*/ 178 w 212"/>
                  <a:gd name="T47" fmla="*/ 37 h 106"/>
                  <a:gd name="T48" fmla="*/ 178 w 212"/>
                  <a:gd name="T49" fmla="*/ 23 h 106"/>
                  <a:gd name="T50" fmla="*/ 174 w 212"/>
                  <a:gd name="T51" fmla="*/ 8 h 106"/>
                  <a:gd name="T52" fmla="*/ 168 w 212"/>
                  <a:gd name="T53" fmla="*/ 6 h 106"/>
                  <a:gd name="T54" fmla="*/ 139 w 212"/>
                  <a:gd name="T55" fmla="*/ 12 h 106"/>
                  <a:gd name="T56" fmla="*/ 139 w 212"/>
                  <a:gd name="T57" fmla="*/ 15 h 106"/>
                  <a:gd name="T58" fmla="*/ 140 w 212"/>
                  <a:gd name="T59" fmla="*/ 17 h 106"/>
                  <a:gd name="T60" fmla="*/ 138 w 212"/>
                  <a:gd name="T61" fmla="*/ 41 h 106"/>
                  <a:gd name="T62" fmla="*/ 139 w 212"/>
                  <a:gd name="T63" fmla="*/ 50 h 106"/>
                  <a:gd name="T64" fmla="*/ 142 w 212"/>
                  <a:gd name="T65" fmla="*/ 60 h 106"/>
                  <a:gd name="T66" fmla="*/ 143 w 212"/>
                  <a:gd name="T67" fmla="*/ 65 h 106"/>
                  <a:gd name="T68" fmla="*/ 156 w 212"/>
                  <a:gd name="T69" fmla="*/ 72 h 106"/>
                  <a:gd name="T70" fmla="*/ 170 w 212"/>
                  <a:gd name="T71" fmla="*/ 78 h 106"/>
                  <a:gd name="T72" fmla="*/ 187 w 212"/>
                  <a:gd name="T73" fmla="*/ 92 h 106"/>
                  <a:gd name="T74" fmla="*/ 187 w 212"/>
                  <a:gd name="T75" fmla="*/ 101 h 106"/>
                  <a:gd name="T76" fmla="*/ 212 w 212"/>
                  <a:gd name="T77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212" h="106">
                    <a:moveTo>
                      <a:pt x="69" y="22"/>
                    </a:moveTo>
                    <a:cubicBezTo>
                      <a:pt x="69" y="20"/>
                      <a:pt x="70" y="18"/>
                      <a:pt x="71" y="17"/>
                    </a:cubicBezTo>
                    <a:cubicBezTo>
                      <a:pt x="71" y="16"/>
                      <a:pt x="71" y="16"/>
                      <a:pt x="71" y="16"/>
                    </a:cubicBezTo>
                    <a:cubicBezTo>
                      <a:pt x="71" y="13"/>
                      <a:pt x="70" y="11"/>
                      <a:pt x="70" y="8"/>
                    </a:cubicBezTo>
                    <a:cubicBezTo>
                      <a:pt x="67" y="8"/>
                      <a:pt x="67" y="8"/>
                      <a:pt x="67" y="8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56" y="0"/>
                      <a:pt x="47" y="4"/>
                      <a:pt x="42" y="6"/>
                    </a:cubicBezTo>
                    <a:cubicBezTo>
                      <a:pt x="35" y="8"/>
                      <a:pt x="30" y="18"/>
                      <a:pt x="34" y="33"/>
                    </a:cubicBezTo>
                    <a:cubicBezTo>
                      <a:pt x="34" y="36"/>
                      <a:pt x="32" y="37"/>
                      <a:pt x="32" y="38"/>
                    </a:cubicBezTo>
                    <a:cubicBezTo>
                      <a:pt x="33" y="41"/>
                      <a:pt x="33" y="49"/>
                      <a:pt x="36" y="50"/>
                    </a:cubicBezTo>
                    <a:cubicBezTo>
                      <a:pt x="36" y="51"/>
                      <a:pt x="38" y="51"/>
                      <a:pt x="38" y="51"/>
                    </a:cubicBezTo>
                    <a:cubicBezTo>
                      <a:pt x="38" y="54"/>
                      <a:pt x="38" y="57"/>
                      <a:pt x="39" y="60"/>
                    </a:cubicBezTo>
                    <a:cubicBezTo>
                      <a:pt x="39" y="62"/>
                      <a:pt x="41" y="62"/>
                      <a:pt x="42" y="65"/>
                    </a:cubicBezTo>
                    <a:cubicBezTo>
                      <a:pt x="39" y="65"/>
                      <a:pt x="39" y="65"/>
                      <a:pt x="39" y="65"/>
                    </a:cubicBezTo>
                    <a:cubicBezTo>
                      <a:pt x="38" y="67"/>
                      <a:pt x="37" y="72"/>
                      <a:pt x="35" y="73"/>
                    </a:cubicBezTo>
                    <a:cubicBezTo>
                      <a:pt x="33" y="73"/>
                      <a:pt x="32" y="74"/>
                      <a:pt x="30" y="74"/>
                    </a:cubicBezTo>
                    <a:cubicBezTo>
                      <a:pt x="25" y="76"/>
                      <a:pt x="19" y="79"/>
                      <a:pt x="13" y="81"/>
                    </a:cubicBezTo>
                    <a:cubicBezTo>
                      <a:pt x="8" y="83"/>
                      <a:pt x="2" y="84"/>
                      <a:pt x="1" y="89"/>
                    </a:cubicBezTo>
                    <a:cubicBezTo>
                      <a:pt x="1" y="93"/>
                      <a:pt x="0" y="101"/>
                      <a:pt x="0" y="106"/>
                    </a:cubicBezTo>
                    <a:cubicBezTo>
                      <a:pt x="25" y="106"/>
                      <a:pt x="25" y="106"/>
                      <a:pt x="25" y="106"/>
                    </a:cubicBezTo>
                    <a:cubicBezTo>
                      <a:pt x="25" y="104"/>
                      <a:pt x="25" y="103"/>
                      <a:pt x="25" y="101"/>
                    </a:cubicBezTo>
                    <a:cubicBezTo>
                      <a:pt x="25" y="98"/>
                      <a:pt x="25" y="95"/>
                      <a:pt x="25" y="93"/>
                    </a:cubicBezTo>
                    <a:cubicBezTo>
                      <a:pt x="25" y="92"/>
                      <a:pt x="25" y="92"/>
                      <a:pt x="25" y="92"/>
                    </a:cubicBezTo>
                    <a:cubicBezTo>
                      <a:pt x="25" y="91"/>
                      <a:pt x="25" y="91"/>
                      <a:pt x="25" y="91"/>
                    </a:cubicBezTo>
                    <a:cubicBezTo>
                      <a:pt x="28" y="83"/>
                      <a:pt x="36" y="80"/>
                      <a:pt x="42" y="78"/>
                    </a:cubicBezTo>
                    <a:cubicBezTo>
                      <a:pt x="44" y="77"/>
                      <a:pt x="45" y="77"/>
                      <a:pt x="46" y="76"/>
                    </a:cubicBezTo>
                    <a:cubicBezTo>
                      <a:pt x="49" y="75"/>
                      <a:pt x="53" y="74"/>
                      <a:pt x="56" y="72"/>
                    </a:cubicBezTo>
                    <a:cubicBezTo>
                      <a:pt x="60" y="70"/>
                      <a:pt x="65" y="68"/>
                      <a:pt x="69" y="67"/>
                    </a:cubicBezTo>
                    <a:cubicBezTo>
                      <a:pt x="69" y="66"/>
                      <a:pt x="69" y="66"/>
                      <a:pt x="69" y="65"/>
                    </a:cubicBezTo>
                    <a:cubicBezTo>
                      <a:pt x="68" y="65"/>
                      <a:pt x="67" y="65"/>
                      <a:pt x="66" y="65"/>
                    </a:cubicBezTo>
                    <a:cubicBezTo>
                      <a:pt x="66" y="62"/>
                      <a:pt x="68" y="61"/>
                      <a:pt x="69" y="59"/>
                    </a:cubicBezTo>
                    <a:cubicBezTo>
                      <a:pt x="70" y="57"/>
                      <a:pt x="69" y="54"/>
                      <a:pt x="70" y="52"/>
                    </a:cubicBezTo>
                    <a:cubicBezTo>
                      <a:pt x="71" y="51"/>
                      <a:pt x="73" y="50"/>
                      <a:pt x="73" y="49"/>
                    </a:cubicBezTo>
                    <a:cubicBezTo>
                      <a:pt x="74" y="48"/>
                      <a:pt x="75" y="46"/>
                      <a:pt x="75" y="45"/>
                    </a:cubicBezTo>
                    <a:cubicBezTo>
                      <a:pt x="75" y="44"/>
                      <a:pt x="75" y="43"/>
                      <a:pt x="75" y="43"/>
                    </a:cubicBezTo>
                    <a:cubicBezTo>
                      <a:pt x="71" y="38"/>
                      <a:pt x="70" y="30"/>
                      <a:pt x="70" y="24"/>
                    </a:cubicBezTo>
                    <a:cubicBezTo>
                      <a:pt x="70" y="23"/>
                      <a:pt x="70" y="23"/>
                      <a:pt x="69" y="22"/>
                    </a:cubicBezTo>
                    <a:close/>
                    <a:moveTo>
                      <a:pt x="211" y="89"/>
                    </a:moveTo>
                    <a:cubicBezTo>
                      <a:pt x="210" y="84"/>
                      <a:pt x="204" y="83"/>
                      <a:pt x="199" y="81"/>
                    </a:cubicBezTo>
                    <a:cubicBezTo>
                      <a:pt x="193" y="79"/>
                      <a:pt x="187" y="76"/>
                      <a:pt x="182" y="74"/>
                    </a:cubicBezTo>
                    <a:cubicBezTo>
                      <a:pt x="180" y="74"/>
                      <a:pt x="179" y="73"/>
                      <a:pt x="177" y="73"/>
                    </a:cubicBezTo>
                    <a:cubicBezTo>
                      <a:pt x="175" y="72"/>
                      <a:pt x="174" y="67"/>
                      <a:pt x="173" y="65"/>
                    </a:cubicBezTo>
                    <a:cubicBezTo>
                      <a:pt x="172" y="65"/>
                      <a:pt x="171" y="65"/>
                      <a:pt x="170" y="65"/>
                    </a:cubicBezTo>
                    <a:cubicBezTo>
                      <a:pt x="170" y="62"/>
                      <a:pt x="172" y="61"/>
                      <a:pt x="173" y="59"/>
                    </a:cubicBezTo>
                    <a:cubicBezTo>
                      <a:pt x="173" y="57"/>
                      <a:pt x="173" y="54"/>
                      <a:pt x="174" y="52"/>
                    </a:cubicBezTo>
                    <a:cubicBezTo>
                      <a:pt x="175" y="51"/>
                      <a:pt x="176" y="50"/>
                      <a:pt x="177" y="49"/>
                    </a:cubicBezTo>
                    <a:cubicBezTo>
                      <a:pt x="178" y="48"/>
                      <a:pt x="178" y="46"/>
                      <a:pt x="179" y="45"/>
                    </a:cubicBezTo>
                    <a:cubicBezTo>
                      <a:pt x="179" y="43"/>
                      <a:pt x="180" y="39"/>
                      <a:pt x="178" y="37"/>
                    </a:cubicBezTo>
                    <a:cubicBezTo>
                      <a:pt x="178" y="35"/>
                      <a:pt x="177" y="35"/>
                      <a:pt x="177" y="34"/>
                    </a:cubicBezTo>
                    <a:cubicBezTo>
                      <a:pt x="177" y="31"/>
                      <a:pt x="178" y="25"/>
                      <a:pt x="178" y="23"/>
                    </a:cubicBezTo>
                    <a:cubicBezTo>
                      <a:pt x="178" y="20"/>
                      <a:pt x="178" y="16"/>
                      <a:pt x="177" y="13"/>
                    </a:cubicBezTo>
                    <a:cubicBezTo>
                      <a:pt x="177" y="13"/>
                      <a:pt x="176" y="9"/>
                      <a:pt x="174" y="8"/>
                    </a:cubicBezTo>
                    <a:cubicBezTo>
                      <a:pt x="171" y="8"/>
                      <a:pt x="171" y="8"/>
                      <a:pt x="171" y="8"/>
                    </a:cubicBezTo>
                    <a:cubicBezTo>
                      <a:pt x="168" y="6"/>
                      <a:pt x="168" y="6"/>
                      <a:pt x="168" y="6"/>
                    </a:cubicBezTo>
                    <a:cubicBezTo>
                      <a:pt x="160" y="0"/>
                      <a:pt x="151" y="4"/>
                      <a:pt x="146" y="6"/>
                    </a:cubicBezTo>
                    <a:cubicBezTo>
                      <a:pt x="143" y="7"/>
                      <a:pt x="141" y="9"/>
                      <a:pt x="139" y="12"/>
                    </a:cubicBezTo>
                    <a:cubicBezTo>
                      <a:pt x="139" y="13"/>
                      <a:pt x="139" y="14"/>
                      <a:pt x="139" y="14"/>
                    </a:cubicBezTo>
                    <a:cubicBezTo>
                      <a:pt x="139" y="15"/>
                      <a:pt x="139" y="15"/>
                      <a:pt x="139" y="15"/>
                    </a:cubicBezTo>
                    <a:cubicBezTo>
                      <a:pt x="139" y="15"/>
                      <a:pt x="139" y="15"/>
                      <a:pt x="139" y="15"/>
                    </a:cubicBezTo>
                    <a:cubicBezTo>
                      <a:pt x="140" y="16"/>
                      <a:pt x="140" y="16"/>
                      <a:pt x="140" y="17"/>
                    </a:cubicBezTo>
                    <a:cubicBezTo>
                      <a:pt x="143" y="22"/>
                      <a:pt x="142" y="28"/>
                      <a:pt x="141" y="32"/>
                    </a:cubicBezTo>
                    <a:cubicBezTo>
                      <a:pt x="141" y="34"/>
                      <a:pt x="140" y="38"/>
                      <a:pt x="138" y="41"/>
                    </a:cubicBezTo>
                    <a:cubicBezTo>
                      <a:pt x="137" y="41"/>
                      <a:pt x="137" y="42"/>
                      <a:pt x="136" y="42"/>
                    </a:cubicBezTo>
                    <a:cubicBezTo>
                      <a:pt x="137" y="46"/>
                      <a:pt x="137" y="49"/>
                      <a:pt x="139" y="50"/>
                    </a:cubicBezTo>
                    <a:cubicBezTo>
                      <a:pt x="140" y="51"/>
                      <a:pt x="142" y="51"/>
                      <a:pt x="142" y="51"/>
                    </a:cubicBezTo>
                    <a:cubicBezTo>
                      <a:pt x="142" y="54"/>
                      <a:pt x="142" y="57"/>
                      <a:pt x="142" y="60"/>
                    </a:cubicBezTo>
                    <a:cubicBezTo>
                      <a:pt x="143" y="62"/>
                      <a:pt x="145" y="62"/>
                      <a:pt x="145" y="65"/>
                    </a:cubicBezTo>
                    <a:cubicBezTo>
                      <a:pt x="143" y="65"/>
                      <a:pt x="143" y="65"/>
                      <a:pt x="143" y="65"/>
                    </a:cubicBezTo>
                    <a:cubicBezTo>
                      <a:pt x="143" y="66"/>
                      <a:pt x="143" y="66"/>
                      <a:pt x="143" y="67"/>
                    </a:cubicBezTo>
                    <a:cubicBezTo>
                      <a:pt x="147" y="68"/>
                      <a:pt x="152" y="70"/>
                      <a:pt x="156" y="72"/>
                    </a:cubicBezTo>
                    <a:cubicBezTo>
                      <a:pt x="160" y="74"/>
                      <a:pt x="163" y="75"/>
                      <a:pt x="166" y="76"/>
                    </a:cubicBezTo>
                    <a:cubicBezTo>
                      <a:pt x="167" y="77"/>
                      <a:pt x="168" y="77"/>
                      <a:pt x="170" y="78"/>
                    </a:cubicBezTo>
                    <a:cubicBezTo>
                      <a:pt x="176" y="80"/>
                      <a:pt x="184" y="83"/>
                      <a:pt x="187" y="91"/>
                    </a:cubicBezTo>
                    <a:cubicBezTo>
                      <a:pt x="187" y="92"/>
                      <a:pt x="187" y="92"/>
                      <a:pt x="187" y="92"/>
                    </a:cubicBezTo>
                    <a:cubicBezTo>
                      <a:pt x="187" y="93"/>
                      <a:pt x="187" y="93"/>
                      <a:pt x="187" y="93"/>
                    </a:cubicBezTo>
                    <a:cubicBezTo>
                      <a:pt x="187" y="95"/>
                      <a:pt x="187" y="98"/>
                      <a:pt x="187" y="101"/>
                    </a:cubicBezTo>
                    <a:cubicBezTo>
                      <a:pt x="187" y="103"/>
                      <a:pt x="187" y="104"/>
                      <a:pt x="187" y="106"/>
                    </a:cubicBezTo>
                    <a:cubicBezTo>
                      <a:pt x="212" y="106"/>
                      <a:pt x="212" y="106"/>
                      <a:pt x="212" y="106"/>
                    </a:cubicBezTo>
                    <a:cubicBezTo>
                      <a:pt x="212" y="101"/>
                      <a:pt x="211" y="93"/>
                      <a:pt x="211" y="8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97" name="Freeform 33">
                <a:extLst>
                  <a:ext uri="{FF2B5EF4-FFF2-40B4-BE49-F238E27FC236}">
                    <a16:creationId xmlns:a16="http://schemas.microsoft.com/office/drawing/2014/main" id="{503A07D6-DDBA-40FF-984E-F5C29C4519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2328" y="3603582"/>
                <a:ext cx="462258" cy="455058"/>
              </a:xfrm>
              <a:custGeom>
                <a:avLst/>
                <a:gdLst>
                  <a:gd name="T0" fmla="*/ 102 w 150"/>
                  <a:gd name="T1" fmla="*/ 17 h 147"/>
                  <a:gd name="T2" fmla="*/ 103 w 150"/>
                  <a:gd name="T3" fmla="*/ 32 h 147"/>
                  <a:gd name="T4" fmla="*/ 102 w 150"/>
                  <a:gd name="T5" fmla="*/ 46 h 147"/>
                  <a:gd name="T6" fmla="*/ 104 w 150"/>
                  <a:gd name="T7" fmla="*/ 50 h 147"/>
                  <a:gd name="T8" fmla="*/ 104 w 150"/>
                  <a:gd name="T9" fmla="*/ 62 h 147"/>
                  <a:gd name="T10" fmla="*/ 102 w 150"/>
                  <a:gd name="T11" fmla="*/ 68 h 147"/>
                  <a:gd name="T12" fmla="*/ 97 w 150"/>
                  <a:gd name="T13" fmla="*/ 72 h 147"/>
                  <a:gd name="T14" fmla="*/ 96 w 150"/>
                  <a:gd name="T15" fmla="*/ 82 h 147"/>
                  <a:gd name="T16" fmla="*/ 92 w 150"/>
                  <a:gd name="T17" fmla="*/ 90 h 147"/>
                  <a:gd name="T18" fmla="*/ 96 w 150"/>
                  <a:gd name="T19" fmla="*/ 90 h 147"/>
                  <a:gd name="T20" fmla="*/ 102 w 150"/>
                  <a:gd name="T21" fmla="*/ 101 h 147"/>
                  <a:gd name="T22" fmla="*/ 109 w 150"/>
                  <a:gd name="T23" fmla="*/ 103 h 147"/>
                  <a:gd name="T24" fmla="*/ 132 w 150"/>
                  <a:gd name="T25" fmla="*/ 113 h 147"/>
                  <a:gd name="T26" fmla="*/ 150 w 150"/>
                  <a:gd name="T27" fmla="*/ 124 h 147"/>
                  <a:gd name="T28" fmla="*/ 150 w 150"/>
                  <a:gd name="T29" fmla="*/ 147 h 147"/>
                  <a:gd name="T30" fmla="*/ 0 w 150"/>
                  <a:gd name="T31" fmla="*/ 147 h 147"/>
                  <a:gd name="T32" fmla="*/ 0 w 150"/>
                  <a:gd name="T33" fmla="*/ 124 h 147"/>
                  <a:gd name="T34" fmla="*/ 18 w 150"/>
                  <a:gd name="T35" fmla="*/ 113 h 147"/>
                  <a:gd name="T36" fmla="*/ 41 w 150"/>
                  <a:gd name="T37" fmla="*/ 103 h 147"/>
                  <a:gd name="T38" fmla="*/ 48 w 150"/>
                  <a:gd name="T39" fmla="*/ 101 h 147"/>
                  <a:gd name="T40" fmla="*/ 54 w 150"/>
                  <a:gd name="T41" fmla="*/ 90 h 147"/>
                  <a:gd name="T42" fmla="*/ 57 w 150"/>
                  <a:gd name="T43" fmla="*/ 90 h 147"/>
                  <a:gd name="T44" fmla="*/ 53 w 150"/>
                  <a:gd name="T45" fmla="*/ 83 h 147"/>
                  <a:gd name="T46" fmla="*/ 52 w 150"/>
                  <a:gd name="T47" fmla="*/ 70 h 147"/>
                  <a:gd name="T48" fmla="*/ 49 w 150"/>
                  <a:gd name="T49" fmla="*/ 70 h 147"/>
                  <a:gd name="T50" fmla="*/ 44 w 150"/>
                  <a:gd name="T51" fmla="*/ 53 h 147"/>
                  <a:gd name="T52" fmla="*/ 46 w 150"/>
                  <a:gd name="T53" fmla="*/ 46 h 147"/>
                  <a:gd name="T54" fmla="*/ 58 w 150"/>
                  <a:gd name="T55" fmla="*/ 7 h 147"/>
                  <a:gd name="T56" fmla="*/ 90 w 150"/>
                  <a:gd name="T57" fmla="*/ 7 h 147"/>
                  <a:gd name="T58" fmla="*/ 93 w 150"/>
                  <a:gd name="T59" fmla="*/ 10 h 147"/>
                  <a:gd name="T60" fmla="*/ 98 w 150"/>
                  <a:gd name="T61" fmla="*/ 10 h 147"/>
                  <a:gd name="T62" fmla="*/ 102 w 150"/>
                  <a:gd name="T63" fmla="*/ 1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50" h="147">
                    <a:moveTo>
                      <a:pt x="102" y="17"/>
                    </a:moveTo>
                    <a:cubicBezTo>
                      <a:pt x="103" y="22"/>
                      <a:pt x="103" y="26"/>
                      <a:pt x="103" y="32"/>
                    </a:cubicBezTo>
                    <a:cubicBezTo>
                      <a:pt x="103" y="34"/>
                      <a:pt x="102" y="43"/>
                      <a:pt x="102" y="46"/>
                    </a:cubicBezTo>
                    <a:cubicBezTo>
                      <a:pt x="102" y="48"/>
                      <a:pt x="103" y="48"/>
                      <a:pt x="104" y="50"/>
                    </a:cubicBezTo>
                    <a:cubicBezTo>
                      <a:pt x="105" y="54"/>
                      <a:pt x="105" y="59"/>
                      <a:pt x="104" y="62"/>
                    </a:cubicBezTo>
                    <a:cubicBezTo>
                      <a:pt x="104" y="64"/>
                      <a:pt x="103" y="66"/>
                      <a:pt x="102" y="68"/>
                    </a:cubicBezTo>
                    <a:cubicBezTo>
                      <a:pt x="101" y="70"/>
                      <a:pt x="98" y="70"/>
                      <a:pt x="97" y="72"/>
                    </a:cubicBezTo>
                    <a:cubicBezTo>
                      <a:pt x="96" y="75"/>
                      <a:pt x="97" y="78"/>
                      <a:pt x="96" y="82"/>
                    </a:cubicBezTo>
                    <a:cubicBezTo>
                      <a:pt x="95" y="85"/>
                      <a:pt x="92" y="85"/>
                      <a:pt x="92" y="90"/>
                    </a:cubicBezTo>
                    <a:cubicBezTo>
                      <a:pt x="93" y="90"/>
                      <a:pt x="94" y="90"/>
                      <a:pt x="96" y="90"/>
                    </a:cubicBezTo>
                    <a:cubicBezTo>
                      <a:pt x="97" y="93"/>
                      <a:pt x="100" y="99"/>
                      <a:pt x="102" y="101"/>
                    </a:cubicBezTo>
                    <a:cubicBezTo>
                      <a:pt x="104" y="102"/>
                      <a:pt x="107" y="102"/>
                      <a:pt x="109" y="103"/>
                    </a:cubicBezTo>
                    <a:cubicBezTo>
                      <a:pt x="116" y="106"/>
                      <a:pt x="125" y="110"/>
                      <a:pt x="132" y="113"/>
                    </a:cubicBezTo>
                    <a:cubicBezTo>
                      <a:pt x="139" y="116"/>
                      <a:pt x="148" y="117"/>
                      <a:pt x="150" y="124"/>
                    </a:cubicBezTo>
                    <a:cubicBezTo>
                      <a:pt x="150" y="129"/>
                      <a:pt x="150" y="141"/>
                      <a:pt x="150" y="147"/>
                    </a:cubicBezTo>
                    <a:cubicBezTo>
                      <a:pt x="0" y="147"/>
                      <a:pt x="0" y="147"/>
                      <a:pt x="0" y="147"/>
                    </a:cubicBezTo>
                    <a:cubicBezTo>
                      <a:pt x="0" y="141"/>
                      <a:pt x="0" y="129"/>
                      <a:pt x="0" y="124"/>
                    </a:cubicBezTo>
                    <a:cubicBezTo>
                      <a:pt x="3" y="117"/>
                      <a:pt x="11" y="116"/>
                      <a:pt x="18" y="113"/>
                    </a:cubicBezTo>
                    <a:cubicBezTo>
                      <a:pt x="25" y="110"/>
                      <a:pt x="34" y="106"/>
                      <a:pt x="41" y="103"/>
                    </a:cubicBezTo>
                    <a:cubicBezTo>
                      <a:pt x="44" y="102"/>
                      <a:pt x="46" y="102"/>
                      <a:pt x="48" y="101"/>
                    </a:cubicBezTo>
                    <a:cubicBezTo>
                      <a:pt x="50" y="99"/>
                      <a:pt x="53" y="93"/>
                      <a:pt x="54" y="90"/>
                    </a:cubicBezTo>
                    <a:cubicBezTo>
                      <a:pt x="57" y="90"/>
                      <a:pt x="57" y="90"/>
                      <a:pt x="57" y="90"/>
                    </a:cubicBezTo>
                    <a:cubicBezTo>
                      <a:pt x="57" y="86"/>
                      <a:pt x="54" y="85"/>
                      <a:pt x="53" y="83"/>
                    </a:cubicBezTo>
                    <a:cubicBezTo>
                      <a:pt x="53" y="79"/>
                      <a:pt x="53" y="74"/>
                      <a:pt x="52" y="70"/>
                    </a:cubicBezTo>
                    <a:cubicBezTo>
                      <a:pt x="52" y="71"/>
                      <a:pt x="49" y="70"/>
                      <a:pt x="49" y="70"/>
                    </a:cubicBezTo>
                    <a:cubicBezTo>
                      <a:pt x="45" y="67"/>
                      <a:pt x="45" y="57"/>
                      <a:pt x="44" y="53"/>
                    </a:cubicBezTo>
                    <a:cubicBezTo>
                      <a:pt x="44" y="51"/>
                      <a:pt x="47" y="49"/>
                      <a:pt x="46" y="46"/>
                    </a:cubicBezTo>
                    <a:cubicBezTo>
                      <a:pt x="42" y="25"/>
                      <a:pt x="48" y="11"/>
                      <a:pt x="58" y="7"/>
                    </a:cubicBezTo>
                    <a:cubicBezTo>
                      <a:pt x="65" y="5"/>
                      <a:pt x="78" y="0"/>
                      <a:pt x="90" y="7"/>
                    </a:cubicBezTo>
                    <a:cubicBezTo>
                      <a:pt x="93" y="10"/>
                      <a:pt x="93" y="10"/>
                      <a:pt x="93" y="10"/>
                    </a:cubicBezTo>
                    <a:cubicBezTo>
                      <a:pt x="98" y="10"/>
                      <a:pt x="98" y="10"/>
                      <a:pt x="98" y="10"/>
                    </a:cubicBezTo>
                    <a:cubicBezTo>
                      <a:pt x="100" y="12"/>
                      <a:pt x="102" y="17"/>
                      <a:pt x="102" y="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198" name="文本框 197">
              <a:extLst>
                <a:ext uri="{FF2B5EF4-FFF2-40B4-BE49-F238E27FC236}">
                  <a16:creationId xmlns:a16="http://schemas.microsoft.com/office/drawing/2014/main" id="{99426E14-2B57-4658-8841-72A4362245A6}"/>
                </a:ext>
              </a:extLst>
            </p:cNvPr>
            <p:cNvSpPr txBox="1"/>
            <p:nvPr/>
          </p:nvSpPr>
          <p:spPr>
            <a:xfrm>
              <a:off x="14754529" y="957642"/>
              <a:ext cx="678752" cy="24318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 </a:t>
              </a:r>
              <a:r>
                <a:rPr lang="zh-CN" altLang="en-US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税务窗口</a:t>
              </a:r>
            </a:p>
          </p:txBody>
        </p:sp>
        <p:sp>
          <p:nvSpPr>
            <p:cNvPr id="199" name="文本框 198">
              <a:extLst>
                <a:ext uri="{FF2B5EF4-FFF2-40B4-BE49-F238E27FC236}">
                  <a16:creationId xmlns:a16="http://schemas.microsoft.com/office/drawing/2014/main" id="{54AE6440-CFCB-4BA5-9ACF-4F72FE0EC085}"/>
                </a:ext>
              </a:extLst>
            </p:cNvPr>
            <p:cNvSpPr txBox="1"/>
            <p:nvPr/>
          </p:nvSpPr>
          <p:spPr>
            <a:xfrm>
              <a:off x="15372102" y="957639"/>
              <a:ext cx="678752" cy="243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 </a:t>
              </a:r>
              <a:r>
                <a:rPr lang="zh-CN" altLang="en-US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市场监管</a:t>
              </a:r>
            </a:p>
          </p:txBody>
        </p:sp>
        <p:sp>
          <p:nvSpPr>
            <p:cNvPr id="200" name="文本框 199">
              <a:extLst>
                <a:ext uri="{FF2B5EF4-FFF2-40B4-BE49-F238E27FC236}">
                  <a16:creationId xmlns:a16="http://schemas.microsoft.com/office/drawing/2014/main" id="{4B91C6CF-7173-4AFB-81C5-04BD0A00E43C}"/>
                </a:ext>
              </a:extLst>
            </p:cNvPr>
            <p:cNvSpPr txBox="1"/>
            <p:nvPr/>
          </p:nvSpPr>
          <p:spPr>
            <a:xfrm>
              <a:off x="15965878" y="957643"/>
              <a:ext cx="781477" cy="243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 </a:t>
              </a:r>
              <a:r>
                <a:rPr lang="zh-CN" altLang="en-US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社保窗口</a:t>
              </a:r>
            </a:p>
          </p:txBody>
        </p:sp>
        <p:sp>
          <p:nvSpPr>
            <p:cNvPr id="201" name="文本框 200">
              <a:extLst>
                <a:ext uri="{FF2B5EF4-FFF2-40B4-BE49-F238E27FC236}">
                  <a16:creationId xmlns:a16="http://schemas.microsoft.com/office/drawing/2014/main" id="{FD2FB373-48F6-488D-940F-DC11BB041167}"/>
                </a:ext>
              </a:extLst>
            </p:cNvPr>
            <p:cNvSpPr txBox="1"/>
            <p:nvPr/>
          </p:nvSpPr>
          <p:spPr>
            <a:xfrm>
              <a:off x="16631361" y="957643"/>
              <a:ext cx="764757" cy="243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 </a:t>
              </a:r>
              <a:r>
                <a:rPr lang="zh-CN" altLang="en-US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不动产登记</a:t>
              </a:r>
            </a:p>
          </p:txBody>
        </p:sp>
        <p:sp>
          <p:nvSpPr>
            <p:cNvPr id="202" name="文本框 201">
              <a:extLst>
                <a:ext uri="{FF2B5EF4-FFF2-40B4-BE49-F238E27FC236}">
                  <a16:creationId xmlns:a16="http://schemas.microsoft.com/office/drawing/2014/main" id="{31692BB2-4F60-4638-B67B-42BB1384C75B}"/>
                </a:ext>
              </a:extLst>
            </p:cNvPr>
            <p:cNvSpPr txBox="1"/>
            <p:nvPr/>
          </p:nvSpPr>
          <p:spPr>
            <a:xfrm>
              <a:off x="17246056" y="957643"/>
              <a:ext cx="678752" cy="2431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 </a:t>
              </a:r>
              <a:r>
                <a:rPr lang="zh-CN" altLang="en-US" sz="800" b="1" dirty="0">
                  <a:solidFill>
                    <a:srgbClr val="00B0F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三创</a:t>
              </a:r>
            </a:p>
          </p:txBody>
        </p:sp>
      </p:grpSp>
      <p:grpSp>
        <p:nvGrpSpPr>
          <p:cNvPr id="272" name="组合 271">
            <a:extLst>
              <a:ext uri="{FF2B5EF4-FFF2-40B4-BE49-F238E27FC236}">
                <a16:creationId xmlns:a16="http://schemas.microsoft.com/office/drawing/2014/main" id="{9940AFAD-B18C-4590-9A83-5F511D1FEE05}"/>
              </a:ext>
            </a:extLst>
          </p:cNvPr>
          <p:cNvGrpSpPr/>
          <p:nvPr/>
        </p:nvGrpSpPr>
        <p:grpSpPr>
          <a:xfrm>
            <a:off x="1" y="739906"/>
            <a:ext cx="3296128" cy="5196629"/>
            <a:chOff x="28620" y="785662"/>
            <a:chExt cx="7793598" cy="5883355"/>
          </a:xfrm>
        </p:grpSpPr>
        <p:sp>
          <p:nvSpPr>
            <p:cNvPr id="273" name="矩形 272">
              <a:extLst>
                <a:ext uri="{FF2B5EF4-FFF2-40B4-BE49-F238E27FC236}">
                  <a16:creationId xmlns:a16="http://schemas.microsoft.com/office/drawing/2014/main" id="{2EB03C83-A06C-4023-A0A1-742D8FAF61D2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274" name="组合 273">
              <a:extLst>
                <a:ext uri="{FF2B5EF4-FFF2-40B4-BE49-F238E27FC236}">
                  <a16:creationId xmlns:a16="http://schemas.microsoft.com/office/drawing/2014/main" id="{AC1618B1-80F7-4877-B64D-B1B4A09C6137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280" name="矩形: 剪去左右顶角 279">
                <a:extLst>
                  <a:ext uri="{FF2B5EF4-FFF2-40B4-BE49-F238E27FC236}">
                    <a16:creationId xmlns:a16="http://schemas.microsoft.com/office/drawing/2014/main" id="{E911DE7F-F5B1-4857-A19D-A891F67D24A8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81" name="矩形: 剪去左右顶角 280">
                <a:extLst>
                  <a:ext uri="{FF2B5EF4-FFF2-40B4-BE49-F238E27FC236}">
                    <a16:creationId xmlns:a16="http://schemas.microsoft.com/office/drawing/2014/main" id="{F4D1F872-47B5-4FB6-8579-EBCB3DF8553B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82" name="矩形: 剪去左右顶角 281">
                <a:extLst>
                  <a:ext uri="{FF2B5EF4-FFF2-40B4-BE49-F238E27FC236}">
                    <a16:creationId xmlns:a16="http://schemas.microsoft.com/office/drawing/2014/main" id="{962EF5E2-0D39-4D32-B156-D8D86CAC3FFD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83" name="矩形: 剪去左右顶角 282">
                <a:extLst>
                  <a:ext uri="{FF2B5EF4-FFF2-40B4-BE49-F238E27FC236}">
                    <a16:creationId xmlns:a16="http://schemas.microsoft.com/office/drawing/2014/main" id="{FD9844C9-6B45-4B74-B020-13F649B5BDFE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75" name="组合 274">
              <a:extLst>
                <a:ext uri="{FF2B5EF4-FFF2-40B4-BE49-F238E27FC236}">
                  <a16:creationId xmlns:a16="http://schemas.microsoft.com/office/drawing/2014/main" id="{2113ED38-E08E-4783-A9B2-D3BC68E0A9E1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278" name="矩形: 剪去左右顶角 277">
                <a:extLst>
                  <a:ext uri="{FF2B5EF4-FFF2-40B4-BE49-F238E27FC236}">
                    <a16:creationId xmlns:a16="http://schemas.microsoft.com/office/drawing/2014/main" id="{DE3FB705-55D2-49FE-B5F5-23475EC4C24B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9" name="矩形: 剪去左右顶角 278">
                <a:extLst>
                  <a:ext uri="{FF2B5EF4-FFF2-40B4-BE49-F238E27FC236}">
                    <a16:creationId xmlns:a16="http://schemas.microsoft.com/office/drawing/2014/main" id="{F6CD4D81-FB5F-4290-A946-A87ED13FFDAE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76" name="直角三角形 275">
              <a:extLst>
                <a:ext uri="{FF2B5EF4-FFF2-40B4-BE49-F238E27FC236}">
                  <a16:creationId xmlns:a16="http://schemas.microsoft.com/office/drawing/2014/main" id="{65ED1F8C-677E-4CDB-8189-B3E6AD7C5F03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77" name="直角三角形 276">
              <a:extLst>
                <a:ext uri="{FF2B5EF4-FFF2-40B4-BE49-F238E27FC236}">
                  <a16:creationId xmlns:a16="http://schemas.microsoft.com/office/drawing/2014/main" id="{A805FC9C-FAE0-4B36-A403-D37366034E2A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284" name="组合 283">
            <a:extLst>
              <a:ext uri="{FF2B5EF4-FFF2-40B4-BE49-F238E27FC236}">
                <a16:creationId xmlns:a16="http://schemas.microsoft.com/office/drawing/2014/main" id="{AA9A9183-8D61-4519-9995-9E1A1E1CE741}"/>
              </a:ext>
            </a:extLst>
          </p:cNvPr>
          <p:cNvGrpSpPr/>
          <p:nvPr/>
        </p:nvGrpSpPr>
        <p:grpSpPr>
          <a:xfrm>
            <a:off x="3408766" y="747711"/>
            <a:ext cx="3296128" cy="5196629"/>
            <a:chOff x="28620" y="785662"/>
            <a:chExt cx="7793598" cy="5883355"/>
          </a:xfrm>
        </p:grpSpPr>
        <p:sp>
          <p:nvSpPr>
            <p:cNvPr id="285" name="矩形 284">
              <a:extLst>
                <a:ext uri="{FF2B5EF4-FFF2-40B4-BE49-F238E27FC236}">
                  <a16:creationId xmlns:a16="http://schemas.microsoft.com/office/drawing/2014/main" id="{1AB3BCBC-1851-4D8B-93E3-BA832A8EEB54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286" name="组合 285">
              <a:extLst>
                <a:ext uri="{FF2B5EF4-FFF2-40B4-BE49-F238E27FC236}">
                  <a16:creationId xmlns:a16="http://schemas.microsoft.com/office/drawing/2014/main" id="{B5EBF7C6-D6D1-498C-8340-6B293111CB03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292" name="矩形: 剪去左右顶角 291">
                <a:extLst>
                  <a:ext uri="{FF2B5EF4-FFF2-40B4-BE49-F238E27FC236}">
                    <a16:creationId xmlns:a16="http://schemas.microsoft.com/office/drawing/2014/main" id="{EB11B60E-134F-4C8A-B212-C81F3C14CC35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93" name="矩形: 剪去左右顶角 292">
                <a:extLst>
                  <a:ext uri="{FF2B5EF4-FFF2-40B4-BE49-F238E27FC236}">
                    <a16:creationId xmlns:a16="http://schemas.microsoft.com/office/drawing/2014/main" id="{EBB6C103-E57F-4962-9C5C-8F1938771909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94" name="矩形: 剪去左右顶角 293">
                <a:extLst>
                  <a:ext uri="{FF2B5EF4-FFF2-40B4-BE49-F238E27FC236}">
                    <a16:creationId xmlns:a16="http://schemas.microsoft.com/office/drawing/2014/main" id="{2DEC97BE-B10F-4AE5-9172-5F39F4CD6B9A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95" name="矩形: 剪去左右顶角 294">
                <a:extLst>
                  <a:ext uri="{FF2B5EF4-FFF2-40B4-BE49-F238E27FC236}">
                    <a16:creationId xmlns:a16="http://schemas.microsoft.com/office/drawing/2014/main" id="{59CE5667-F8D0-4B42-A6AA-76088C65AF06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87" name="组合 286">
              <a:extLst>
                <a:ext uri="{FF2B5EF4-FFF2-40B4-BE49-F238E27FC236}">
                  <a16:creationId xmlns:a16="http://schemas.microsoft.com/office/drawing/2014/main" id="{E1176EA7-9F01-449E-99ED-54A1F8EBE41A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290" name="矩形: 剪去左右顶角 289">
                <a:extLst>
                  <a:ext uri="{FF2B5EF4-FFF2-40B4-BE49-F238E27FC236}">
                    <a16:creationId xmlns:a16="http://schemas.microsoft.com/office/drawing/2014/main" id="{7A220FC0-D295-4DEA-9F0C-E70C81983316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91" name="矩形: 剪去左右顶角 290">
                <a:extLst>
                  <a:ext uri="{FF2B5EF4-FFF2-40B4-BE49-F238E27FC236}">
                    <a16:creationId xmlns:a16="http://schemas.microsoft.com/office/drawing/2014/main" id="{0B6252E0-D4B9-426B-B48E-24E3C2CA5A30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88" name="直角三角形 287">
              <a:extLst>
                <a:ext uri="{FF2B5EF4-FFF2-40B4-BE49-F238E27FC236}">
                  <a16:creationId xmlns:a16="http://schemas.microsoft.com/office/drawing/2014/main" id="{9DBB5799-E61E-4FF8-A29C-012EAB17B001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89" name="直角三角形 288">
              <a:extLst>
                <a:ext uri="{FF2B5EF4-FFF2-40B4-BE49-F238E27FC236}">
                  <a16:creationId xmlns:a16="http://schemas.microsoft.com/office/drawing/2014/main" id="{5BBAA941-9A5E-4382-99A2-B575B438CB11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296" name="组合 295">
            <a:extLst>
              <a:ext uri="{FF2B5EF4-FFF2-40B4-BE49-F238E27FC236}">
                <a16:creationId xmlns:a16="http://schemas.microsoft.com/office/drawing/2014/main" id="{697E6252-71F8-4EAD-885A-B34121B35BC4}"/>
              </a:ext>
            </a:extLst>
          </p:cNvPr>
          <p:cNvGrpSpPr/>
          <p:nvPr/>
        </p:nvGrpSpPr>
        <p:grpSpPr>
          <a:xfrm>
            <a:off x="11213217" y="675761"/>
            <a:ext cx="3296128" cy="5268579"/>
            <a:chOff x="28620" y="785662"/>
            <a:chExt cx="7793598" cy="5883355"/>
          </a:xfrm>
        </p:grpSpPr>
        <p:sp>
          <p:nvSpPr>
            <p:cNvPr id="297" name="矩形 296">
              <a:extLst>
                <a:ext uri="{FF2B5EF4-FFF2-40B4-BE49-F238E27FC236}">
                  <a16:creationId xmlns:a16="http://schemas.microsoft.com/office/drawing/2014/main" id="{A22E98A6-47E6-47B2-B3AE-E08CDA8B47B2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298" name="组合 297">
              <a:extLst>
                <a:ext uri="{FF2B5EF4-FFF2-40B4-BE49-F238E27FC236}">
                  <a16:creationId xmlns:a16="http://schemas.microsoft.com/office/drawing/2014/main" id="{16013514-0384-4D31-B34D-EE00D456EE7E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304" name="矩形: 剪去左右顶角 303">
                <a:extLst>
                  <a:ext uri="{FF2B5EF4-FFF2-40B4-BE49-F238E27FC236}">
                    <a16:creationId xmlns:a16="http://schemas.microsoft.com/office/drawing/2014/main" id="{811044F8-01C5-4DC2-80FC-4EDD7FF2915C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05" name="矩形: 剪去左右顶角 304">
                <a:extLst>
                  <a:ext uri="{FF2B5EF4-FFF2-40B4-BE49-F238E27FC236}">
                    <a16:creationId xmlns:a16="http://schemas.microsoft.com/office/drawing/2014/main" id="{445861FD-19A4-48D5-8456-19B4858715A6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06" name="矩形: 剪去左右顶角 305">
                <a:extLst>
                  <a:ext uri="{FF2B5EF4-FFF2-40B4-BE49-F238E27FC236}">
                    <a16:creationId xmlns:a16="http://schemas.microsoft.com/office/drawing/2014/main" id="{B5B7A8B2-E250-4CE5-8261-B29B80A3C744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07" name="矩形: 剪去左右顶角 306">
                <a:extLst>
                  <a:ext uri="{FF2B5EF4-FFF2-40B4-BE49-F238E27FC236}">
                    <a16:creationId xmlns:a16="http://schemas.microsoft.com/office/drawing/2014/main" id="{D495B7E6-0F89-43F9-AA54-6610A9954506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99" name="组合 298">
              <a:extLst>
                <a:ext uri="{FF2B5EF4-FFF2-40B4-BE49-F238E27FC236}">
                  <a16:creationId xmlns:a16="http://schemas.microsoft.com/office/drawing/2014/main" id="{1169216E-293F-4741-B183-82E9D3411308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302" name="矩形: 剪去左右顶角 301">
                <a:extLst>
                  <a:ext uri="{FF2B5EF4-FFF2-40B4-BE49-F238E27FC236}">
                    <a16:creationId xmlns:a16="http://schemas.microsoft.com/office/drawing/2014/main" id="{0159D5DF-6929-4CAD-971F-605ED097BBFF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03" name="矩形: 剪去左右顶角 302">
                <a:extLst>
                  <a:ext uri="{FF2B5EF4-FFF2-40B4-BE49-F238E27FC236}">
                    <a16:creationId xmlns:a16="http://schemas.microsoft.com/office/drawing/2014/main" id="{71490AE1-5717-4027-997C-6D150CCA1F8E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300" name="直角三角形 299">
              <a:extLst>
                <a:ext uri="{FF2B5EF4-FFF2-40B4-BE49-F238E27FC236}">
                  <a16:creationId xmlns:a16="http://schemas.microsoft.com/office/drawing/2014/main" id="{D5A7B0CA-21CA-4552-B478-C09ED220512D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301" name="直角三角形 300">
              <a:extLst>
                <a:ext uri="{FF2B5EF4-FFF2-40B4-BE49-F238E27FC236}">
                  <a16:creationId xmlns:a16="http://schemas.microsoft.com/office/drawing/2014/main" id="{5038DD8F-C601-4ADB-BB3B-710622E9D265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308" name="组合 307">
            <a:extLst>
              <a:ext uri="{FF2B5EF4-FFF2-40B4-BE49-F238E27FC236}">
                <a16:creationId xmlns:a16="http://schemas.microsoft.com/office/drawing/2014/main" id="{C7B79A33-8844-4564-A8BE-BC8FB0875561}"/>
              </a:ext>
            </a:extLst>
          </p:cNvPr>
          <p:cNvGrpSpPr/>
          <p:nvPr/>
        </p:nvGrpSpPr>
        <p:grpSpPr>
          <a:xfrm>
            <a:off x="14705205" y="683433"/>
            <a:ext cx="3296128" cy="5268579"/>
            <a:chOff x="28620" y="785662"/>
            <a:chExt cx="7793598" cy="5883355"/>
          </a:xfrm>
        </p:grpSpPr>
        <p:sp>
          <p:nvSpPr>
            <p:cNvPr id="309" name="矩形 308">
              <a:extLst>
                <a:ext uri="{FF2B5EF4-FFF2-40B4-BE49-F238E27FC236}">
                  <a16:creationId xmlns:a16="http://schemas.microsoft.com/office/drawing/2014/main" id="{7242821B-E575-4817-BFFE-49FF16750016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310" name="组合 309">
              <a:extLst>
                <a:ext uri="{FF2B5EF4-FFF2-40B4-BE49-F238E27FC236}">
                  <a16:creationId xmlns:a16="http://schemas.microsoft.com/office/drawing/2014/main" id="{5D6C1AF3-36AD-41F8-81A8-64EB18EAD74B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316" name="矩形: 剪去左右顶角 315">
                <a:extLst>
                  <a:ext uri="{FF2B5EF4-FFF2-40B4-BE49-F238E27FC236}">
                    <a16:creationId xmlns:a16="http://schemas.microsoft.com/office/drawing/2014/main" id="{7C763027-1786-4CE1-9433-5B522A96457D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17" name="矩形: 剪去左右顶角 316">
                <a:extLst>
                  <a:ext uri="{FF2B5EF4-FFF2-40B4-BE49-F238E27FC236}">
                    <a16:creationId xmlns:a16="http://schemas.microsoft.com/office/drawing/2014/main" id="{9BEB9847-2B3C-4207-89A2-5DA675735BBE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18" name="矩形: 剪去左右顶角 317">
                <a:extLst>
                  <a:ext uri="{FF2B5EF4-FFF2-40B4-BE49-F238E27FC236}">
                    <a16:creationId xmlns:a16="http://schemas.microsoft.com/office/drawing/2014/main" id="{5FAF2304-B759-44B0-BB0C-76E233960947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19" name="矩形: 剪去左右顶角 318">
                <a:extLst>
                  <a:ext uri="{FF2B5EF4-FFF2-40B4-BE49-F238E27FC236}">
                    <a16:creationId xmlns:a16="http://schemas.microsoft.com/office/drawing/2014/main" id="{C4B5B8C4-C24A-4374-91B4-3EC793B469C0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311" name="组合 310">
              <a:extLst>
                <a:ext uri="{FF2B5EF4-FFF2-40B4-BE49-F238E27FC236}">
                  <a16:creationId xmlns:a16="http://schemas.microsoft.com/office/drawing/2014/main" id="{F29AECA4-9802-4A90-AA09-005E5E5FFE45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314" name="矩形: 剪去左右顶角 313">
                <a:extLst>
                  <a:ext uri="{FF2B5EF4-FFF2-40B4-BE49-F238E27FC236}">
                    <a16:creationId xmlns:a16="http://schemas.microsoft.com/office/drawing/2014/main" id="{B419997A-0005-40E1-907E-C100336C9573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15" name="矩形: 剪去左右顶角 314">
                <a:extLst>
                  <a:ext uri="{FF2B5EF4-FFF2-40B4-BE49-F238E27FC236}">
                    <a16:creationId xmlns:a16="http://schemas.microsoft.com/office/drawing/2014/main" id="{9DEB07F1-FAC0-4ECC-945D-EA458037F19C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312" name="直角三角形 311">
              <a:extLst>
                <a:ext uri="{FF2B5EF4-FFF2-40B4-BE49-F238E27FC236}">
                  <a16:creationId xmlns:a16="http://schemas.microsoft.com/office/drawing/2014/main" id="{EBC2FB2B-6B21-440A-BBE6-D63D3F90756B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313" name="直角三角形 312">
              <a:extLst>
                <a:ext uri="{FF2B5EF4-FFF2-40B4-BE49-F238E27FC236}">
                  <a16:creationId xmlns:a16="http://schemas.microsoft.com/office/drawing/2014/main" id="{DAB02A49-020F-4ECE-B702-AFF43D73AA84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323" name="椭圆 322">
            <a:extLst>
              <a:ext uri="{FF2B5EF4-FFF2-40B4-BE49-F238E27FC236}">
                <a16:creationId xmlns:a16="http://schemas.microsoft.com/office/drawing/2014/main" id="{DC1D4676-A075-4DAD-9CE8-76FEF4B39A29}"/>
              </a:ext>
            </a:extLst>
          </p:cNvPr>
          <p:cNvSpPr/>
          <p:nvPr/>
        </p:nvSpPr>
        <p:spPr>
          <a:xfrm>
            <a:off x="2707120" y="873038"/>
            <a:ext cx="531329" cy="508370"/>
          </a:xfrm>
          <a:prstGeom prst="ellipse">
            <a:avLst/>
          </a:prstGeom>
          <a:solidFill>
            <a:srgbClr val="FFD96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</a:t>
            </a:r>
          </a:p>
        </p:txBody>
      </p:sp>
      <p:sp>
        <p:nvSpPr>
          <p:cNvPr id="324" name="椭圆 323">
            <a:extLst>
              <a:ext uri="{FF2B5EF4-FFF2-40B4-BE49-F238E27FC236}">
                <a16:creationId xmlns:a16="http://schemas.microsoft.com/office/drawing/2014/main" id="{B4D228AD-3980-4FEB-BD4A-D766A1324A9E}"/>
              </a:ext>
            </a:extLst>
          </p:cNvPr>
          <p:cNvSpPr/>
          <p:nvPr/>
        </p:nvSpPr>
        <p:spPr>
          <a:xfrm>
            <a:off x="3500839" y="865439"/>
            <a:ext cx="531329" cy="508370"/>
          </a:xfrm>
          <a:prstGeom prst="ellipse">
            <a:avLst/>
          </a:prstGeom>
          <a:solidFill>
            <a:srgbClr val="FFD96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级</a:t>
            </a:r>
          </a:p>
        </p:txBody>
      </p:sp>
      <p:sp>
        <p:nvSpPr>
          <p:cNvPr id="325" name="椭圆 324">
            <a:extLst>
              <a:ext uri="{FF2B5EF4-FFF2-40B4-BE49-F238E27FC236}">
                <a16:creationId xmlns:a16="http://schemas.microsoft.com/office/drawing/2014/main" id="{FC06A49A-7481-4F66-8CF4-4EB66BBD0E04}"/>
              </a:ext>
            </a:extLst>
          </p:cNvPr>
          <p:cNvSpPr/>
          <p:nvPr/>
        </p:nvSpPr>
        <p:spPr>
          <a:xfrm>
            <a:off x="13977151" y="735941"/>
            <a:ext cx="531329" cy="508370"/>
          </a:xfrm>
          <a:prstGeom prst="ellipse">
            <a:avLst/>
          </a:prstGeom>
          <a:solidFill>
            <a:srgbClr val="FFD96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部</a:t>
            </a:r>
          </a:p>
        </p:txBody>
      </p:sp>
      <p:sp>
        <p:nvSpPr>
          <p:cNvPr id="326" name="椭圆 325">
            <a:extLst>
              <a:ext uri="{FF2B5EF4-FFF2-40B4-BE49-F238E27FC236}">
                <a16:creationId xmlns:a16="http://schemas.microsoft.com/office/drawing/2014/main" id="{EE63B77A-D540-4EF8-BD32-DA98C469C77E}"/>
              </a:ext>
            </a:extLst>
          </p:cNvPr>
          <p:cNvSpPr/>
          <p:nvPr/>
        </p:nvSpPr>
        <p:spPr>
          <a:xfrm>
            <a:off x="14770870" y="728342"/>
            <a:ext cx="531329" cy="508370"/>
          </a:xfrm>
          <a:prstGeom prst="ellipse">
            <a:avLst/>
          </a:prstGeom>
          <a:solidFill>
            <a:srgbClr val="FFD966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窗</a:t>
            </a:r>
          </a:p>
        </p:txBody>
      </p:sp>
      <p:graphicFrame>
        <p:nvGraphicFramePr>
          <p:cNvPr id="327" name="表格 84">
            <a:extLst>
              <a:ext uri="{FF2B5EF4-FFF2-40B4-BE49-F238E27FC236}">
                <a16:creationId xmlns:a16="http://schemas.microsoft.com/office/drawing/2014/main" id="{CBF0B69B-A697-4F21-8B00-AB06E6B076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9012667"/>
              </p:ext>
            </p:extLst>
          </p:nvPr>
        </p:nvGraphicFramePr>
        <p:xfrm>
          <a:off x="7141312" y="4176714"/>
          <a:ext cx="3732039" cy="170227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6362">
                  <a:extLst>
                    <a:ext uri="{9D8B030D-6E8A-4147-A177-3AD203B41FA5}">
                      <a16:colId xmlns:a16="http://schemas.microsoft.com/office/drawing/2014/main" val="2672233466"/>
                    </a:ext>
                  </a:extLst>
                </a:gridCol>
                <a:gridCol w="1139231">
                  <a:extLst>
                    <a:ext uri="{9D8B030D-6E8A-4147-A177-3AD203B41FA5}">
                      <a16:colId xmlns:a16="http://schemas.microsoft.com/office/drawing/2014/main" val="1443083840"/>
                    </a:ext>
                  </a:extLst>
                </a:gridCol>
                <a:gridCol w="1058779">
                  <a:extLst>
                    <a:ext uri="{9D8B030D-6E8A-4147-A177-3AD203B41FA5}">
                      <a16:colId xmlns:a16="http://schemas.microsoft.com/office/drawing/2014/main" val="3490196976"/>
                    </a:ext>
                  </a:extLst>
                </a:gridCol>
                <a:gridCol w="1087667">
                  <a:extLst>
                    <a:ext uri="{9D8B030D-6E8A-4147-A177-3AD203B41FA5}">
                      <a16:colId xmlns:a16="http://schemas.microsoft.com/office/drawing/2014/main" val="3472591422"/>
                    </a:ext>
                  </a:extLst>
                </a:gridCol>
              </a:tblGrid>
              <a:tr h="283713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五区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评价次数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满意率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028795"/>
                  </a:ext>
                </a:extLst>
              </a:tr>
              <a:tr h="2837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r>
                        <a:rPr lang="zh-CN" altLang="en-US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99.7%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539423"/>
                  </a:ext>
                </a:extLst>
              </a:tr>
              <a:tr h="2837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99.1%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031514"/>
                  </a:ext>
                </a:extLst>
              </a:tr>
              <a:tr h="2837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387639"/>
                  </a:ext>
                </a:extLst>
              </a:tr>
              <a:tr h="2837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  <a:endParaRPr kumimoji="0" lang="zh-CN" altLang="en-US" sz="12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8632992"/>
                  </a:ext>
                </a:extLst>
              </a:tr>
              <a:tr h="283713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r>
                        <a:rPr kumimoji="0" lang="zh-CN" altLang="en-US" sz="1200" b="1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区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200" b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97.6%</a:t>
                      </a:r>
                      <a:endParaRPr lang="zh-CN" altLang="en-US" sz="1200" b="1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913586"/>
                  </a:ext>
                </a:extLst>
              </a:tr>
            </a:tbl>
          </a:graphicData>
        </a:graphic>
      </p:graphicFrame>
      <p:sp>
        <p:nvSpPr>
          <p:cNvPr id="328" name="流程图: 准备 327">
            <a:extLst>
              <a:ext uri="{FF2B5EF4-FFF2-40B4-BE49-F238E27FC236}">
                <a16:creationId xmlns:a16="http://schemas.microsoft.com/office/drawing/2014/main" id="{895E319D-ED35-42F4-829D-F457F538978C}"/>
              </a:ext>
            </a:extLst>
          </p:cNvPr>
          <p:cNvSpPr/>
          <p:nvPr/>
        </p:nvSpPr>
        <p:spPr>
          <a:xfrm>
            <a:off x="140427" y="1259925"/>
            <a:ext cx="1343910" cy="676944"/>
          </a:xfrm>
          <a:prstGeom prst="flowChartPreparation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本日评价量</a:t>
            </a:r>
            <a:endParaRPr lang="en-US" altLang="zh-CN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实时数字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9" name="流程图: 准备 328">
            <a:extLst>
              <a:ext uri="{FF2B5EF4-FFF2-40B4-BE49-F238E27FC236}">
                <a16:creationId xmlns:a16="http://schemas.microsoft.com/office/drawing/2014/main" id="{F7BB6AB5-A9EF-4503-978F-52EEA66A7A5B}"/>
              </a:ext>
            </a:extLst>
          </p:cNvPr>
          <p:cNvSpPr/>
          <p:nvPr/>
        </p:nvSpPr>
        <p:spPr>
          <a:xfrm>
            <a:off x="119624" y="2078604"/>
            <a:ext cx="1343910" cy="676944"/>
          </a:xfrm>
          <a:prstGeom prst="flowChartPreparation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评价满意度</a:t>
            </a:r>
            <a:endParaRPr lang="en-US" altLang="zh-CN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0" name="流程图: 准备 329">
            <a:extLst>
              <a:ext uri="{FF2B5EF4-FFF2-40B4-BE49-F238E27FC236}">
                <a16:creationId xmlns:a16="http://schemas.microsoft.com/office/drawing/2014/main" id="{9AF32DCC-FCA0-46E6-A85F-DC230FF16A6E}"/>
              </a:ext>
            </a:extLst>
          </p:cNvPr>
          <p:cNvSpPr/>
          <p:nvPr/>
        </p:nvSpPr>
        <p:spPr>
          <a:xfrm>
            <a:off x="1471273" y="1259925"/>
            <a:ext cx="1348323" cy="676944"/>
          </a:xfrm>
          <a:prstGeom prst="flowChartPreparation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本月评价量</a:t>
            </a:r>
            <a:endParaRPr lang="en-US" altLang="zh-CN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本月累计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1" name="流程图: 准备 330">
            <a:extLst>
              <a:ext uri="{FF2B5EF4-FFF2-40B4-BE49-F238E27FC236}">
                <a16:creationId xmlns:a16="http://schemas.microsoft.com/office/drawing/2014/main" id="{666D7C40-0F2E-4CC7-805E-E52028EBF134}"/>
              </a:ext>
            </a:extLst>
          </p:cNvPr>
          <p:cNvSpPr/>
          <p:nvPr/>
        </p:nvSpPr>
        <p:spPr>
          <a:xfrm>
            <a:off x="1485372" y="2074649"/>
            <a:ext cx="1343910" cy="676944"/>
          </a:xfrm>
          <a:prstGeom prst="flowChartPreparation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实时评价率</a:t>
            </a:r>
            <a:endParaRPr lang="en-US" altLang="zh-CN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2" name="文本框 331">
            <a:extLst>
              <a:ext uri="{FF2B5EF4-FFF2-40B4-BE49-F238E27FC236}">
                <a16:creationId xmlns:a16="http://schemas.microsoft.com/office/drawing/2014/main" id="{F7BD9D96-DA54-4978-9709-CA30D56D82A7}"/>
              </a:ext>
            </a:extLst>
          </p:cNvPr>
          <p:cNvSpPr txBox="1"/>
          <p:nvPr/>
        </p:nvSpPr>
        <p:spPr>
          <a:xfrm>
            <a:off x="7978420" y="919888"/>
            <a:ext cx="200786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1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本期好差评综合成绩展示</a:t>
            </a:r>
          </a:p>
        </p:txBody>
      </p:sp>
      <p:graphicFrame>
        <p:nvGraphicFramePr>
          <p:cNvPr id="333" name="表格 84">
            <a:extLst>
              <a:ext uri="{FF2B5EF4-FFF2-40B4-BE49-F238E27FC236}">
                <a16:creationId xmlns:a16="http://schemas.microsoft.com/office/drawing/2014/main" id="{CCB9E770-55A5-470B-B745-2058E3A9C0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6228025"/>
              </p:ext>
            </p:extLst>
          </p:nvPr>
        </p:nvGraphicFramePr>
        <p:xfrm>
          <a:off x="136628" y="3363262"/>
          <a:ext cx="3000274" cy="23805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841">
                  <a:extLst>
                    <a:ext uri="{9D8B030D-6E8A-4147-A177-3AD203B41FA5}">
                      <a16:colId xmlns:a16="http://schemas.microsoft.com/office/drawing/2014/main" val="2672233466"/>
                    </a:ext>
                  </a:extLst>
                </a:gridCol>
                <a:gridCol w="1232670">
                  <a:extLst>
                    <a:ext uri="{9D8B030D-6E8A-4147-A177-3AD203B41FA5}">
                      <a16:colId xmlns:a16="http://schemas.microsoft.com/office/drawing/2014/main" val="1443083840"/>
                    </a:ext>
                  </a:extLst>
                </a:gridCol>
                <a:gridCol w="799888">
                  <a:extLst>
                    <a:ext uri="{9D8B030D-6E8A-4147-A177-3AD203B41FA5}">
                      <a16:colId xmlns:a16="http://schemas.microsoft.com/office/drawing/2014/main" val="3490196976"/>
                    </a:ext>
                  </a:extLst>
                </a:gridCol>
                <a:gridCol w="608875">
                  <a:extLst>
                    <a:ext uri="{9D8B030D-6E8A-4147-A177-3AD203B41FA5}">
                      <a16:colId xmlns:a16="http://schemas.microsoft.com/office/drawing/2014/main" val="3472591422"/>
                    </a:ext>
                  </a:extLst>
                </a:gridCol>
              </a:tblGrid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业务名称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评价次数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满意率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028795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疫情补贴申请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63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99.7%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539423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发票补开申请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78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99.1%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031514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企业注册手续审核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46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387639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企业年度税务上报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27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8632992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企业法人更改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76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97.6%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913586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企业贷款申请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28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97.2%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9863096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企业用地申请审批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32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96.5%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6662888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特殊竞标复核申请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47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96.4%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8575394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退伍军人补助申领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96.2%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462232"/>
                  </a:ext>
                </a:extLst>
              </a:tr>
              <a:tr h="21641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企业税务减免申请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58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96.1%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41689"/>
                  </a:ext>
                </a:extLst>
              </a:tr>
            </a:tbl>
          </a:graphicData>
        </a:graphic>
      </p:graphicFrame>
      <p:sp>
        <p:nvSpPr>
          <p:cNvPr id="334" name="文本框 333">
            <a:extLst>
              <a:ext uri="{FF2B5EF4-FFF2-40B4-BE49-F238E27FC236}">
                <a16:creationId xmlns:a16="http://schemas.microsoft.com/office/drawing/2014/main" id="{237E15F7-D0E0-4F4A-A24A-FFE4D3550613}"/>
              </a:ext>
            </a:extLst>
          </p:cNvPr>
          <p:cNvSpPr txBox="1"/>
          <p:nvPr/>
        </p:nvSpPr>
        <p:spPr>
          <a:xfrm>
            <a:off x="125510" y="3017499"/>
            <a:ext cx="269408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政务大厅实时评价业务类型</a:t>
            </a:r>
            <a:r>
              <a:rPr lang="en-US" altLang="zh-CN" dirty="0"/>
              <a:t>TOP10</a:t>
            </a:r>
            <a:endParaRPr lang="zh-CN" altLang="en-US" dirty="0"/>
          </a:p>
        </p:txBody>
      </p:sp>
      <p:sp>
        <p:nvSpPr>
          <p:cNvPr id="335" name="文本框 334">
            <a:extLst>
              <a:ext uri="{FF2B5EF4-FFF2-40B4-BE49-F238E27FC236}">
                <a16:creationId xmlns:a16="http://schemas.microsoft.com/office/drawing/2014/main" id="{11D331D3-8D02-476F-98CD-31F82391D0AE}"/>
              </a:ext>
            </a:extLst>
          </p:cNvPr>
          <p:cNvSpPr txBox="1"/>
          <p:nvPr/>
        </p:nvSpPr>
        <p:spPr>
          <a:xfrm>
            <a:off x="11313903" y="960531"/>
            <a:ext cx="261400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政务大厅好差评部门排名</a:t>
            </a:r>
            <a:r>
              <a:rPr lang="en-US" altLang="zh-CN" dirty="0"/>
              <a:t>TOP5</a:t>
            </a:r>
            <a:endParaRPr lang="zh-CN" altLang="en-US" dirty="0"/>
          </a:p>
        </p:txBody>
      </p:sp>
      <p:grpSp>
        <p:nvGrpSpPr>
          <p:cNvPr id="336" name="组合 335">
            <a:extLst>
              <a:ext uri="{FF2B5EF4-FFF2-40B4-BE49-F238E27FC236}">
                <a16:creationId xmlns:a16="http://schemas.microsoft.com/office/drawing/2014/main" id="{EDC0CCE9-007F-4D24-BCE6-037E429F68F6}"/>
              </a:ext>
            </a:extLst>
          </p:cNvPr>
          <p:cNvGrpSpPr/>
          <p:nvPr/>
        </p:nvGrpSpPr>
        <p:grpSpPr>
          <a:xfrm>
            <a:off x="11282883" y="1313041"/>
            <a:ext cx="3202886" cy="1412449"/>
            <a:chOff x="4222844" y="4824951"/>
            <a:chExt cx="3601966" cy="1954488"/>
          </a:xfrm>
        </p:grpSpPr>
        <p:sp>
          <p:nvSpPr>
            <p:cNvPr id="337" name="任意多边形 57">
              <a:extLst>
                <a:ext uri="{FF2B5EF4-FFF2-40B4-BE49-F238E27FC236}">
                  <a16:creationId xmlns:a16="http://schemas.microsoft.com/office/drawing/2014/main" id="{71FE8102-ED64-49D2-B86C-BF66AE3455BC}"/>
                </a:ext>
              </a:extLst>
            </p:cNvPr>
            <p:cNvSpPr/>
            <p:nvPr/>
          </p:nvSpPr>
          <p:spPr>
            <a:xfrm rot="5400000">
              <a:off x="4182856" y="4864939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8" name="六边形 337">
              <a:extLst>
                <a:ext uri="{FF2B5EF4-FFF2-40B4-BE49-F238E27FC236}">
                  <a16:creationId xmlns:a16="http://schemas.microsoft.com/office/drawing/2014/main" id="{D6548B1E-A62C-4EE8-BDE9-9D692B2B3684}"/>
                </a:ext>
              </a:extLst>
            </p:cNvPr>
            <p:cNvSpPr/>
            <p:nvPr/>
          </p:nvSpPr>
          <p:spPr>
            <a:xfrm rot="5400000">
              <a:off x="4396056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9" name="任意多边形 58">
              <a:extLst>
                <a:ext uri="{FF2B5EF4-FFF2-40B4-BE49-F238E27FC236}">
                  <a16:creationId xmlns:a16="http://schemas.microsoft.com/office/drawing/2014/main" id="{288474CE-AB68-4AB6-84A6-EA2782D455CC}"/>
                </a:ext>
              </a:extLst>
            </p:cNvPr>
            <p:cNvSpPr/>
            <p:nvPr/>
          </p:nvSpPr>
          <p:spPr>
            <a:xfrm rot="16200000">
              <a:off x="4851174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0" name="六边形 339">
              <a:extLst>
                <a:ext uri="{FF2B5EF4-FFF2-40B4-BE49-F238E27FC236}">
                  <a16:creationId xmlns:a16="http://schemas.microsoft.com/office/drawing/2014/main" id="{5F0825FB-8AAF-4B23-A321-924D26818E47}"/>
                </a:ext>
              </a:extLst>
            </p:cNvPr>
            <p:cNvSpPr/>
            <p:nvPr/>
          </p:nvSpPr>
          <p:spPr>
            <a:xfrm rot="5400000">
              <a:off x="5064375" y="5238202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1" name="任意多边形 60">
              <a:extLst>
                <a:ext uri="{FF2B5EF4-FFF2-40B4-BE49-F238E27FC236}">
                  <a16:creationId xmlns:a16="http://schemas.microsoft.com/office/drawing/2014/main" id="{5241CD1F-FBD5-497B-9213-1EB12424B55B}"/>
                </a:ext>
              </a:extLst>
            </p:cNvPr>
            <p:cNvSpPr/>
            <p:nvPr/>
          </p:nvSpPr>
          <p:spPr>
            <a:xfrm rot="5400000">
              <a:off x="5541899" y="486819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2" name="六边形 341">
              <a:extLst>
                <a:ext uri="{FF2B5EF4-FFF2-40B4-BE49-F238E27FC236}">
                  <a16:creationId xmlns:a16="http://schemas.microsoft.com/office/drawing/2014/main" id="{3F99756B-80DD-44CA-AA80-C57228854A3B}"/>
                </a:ext>
              </a:extLst>
            </p:cNvPr>
            <p:cNvSpPr/>
            <p:nvPr/>
          </p:nvSpPr>
          <p:spPr>
            <a:xfrm rot="5400000">
              <a:off x="5796048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3" name="任意多边形 62">
              <a:extLst>
                <a:ext uri="{FF2B5EF4-FFF2-40B4-BE49-F238E27FC236}">
                  <a16:creationId xmlns:a16="http://schemas.microsoft.com/office/drawing/2014/main" id="{604294BC-6823-47C3-BBEC-C979FF20FFEB}"/>
                </a:ext>
              </a:extLst>
            </p:cNvPr>
            <p:cNvSpPr/>
            <p:nvPr/>
          </p:nvSpPr>
          <p:spPr>
            <a:xfrm rot="16200000">
              <a:off x="6240349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4" name="六边形 343">
              <a:extLst>
                <a:ext uri="{FF2B5EF4-FFF2-40B4-BE49-F238E27FC236}">
                  <a16:creationId xmlns:a16="http://schemas.microsoft.com/office/drawing/2014/main" id="{EBD916B1-9408-4DA5-B283-46F8012379B7}"/>
                </a:ext>
              </a:extLst>
            </p:cNvPr>
            <p:cNvSpPr/>
            <p:nvPr/>
          </p:nvSpPr>
          <p:spPr>
            <a:xfrm rot="5400000">
              <a:off x="6474797" y="5237816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5" name="任意多边形 64">
              <a:extLst>
                <a:ext uri="{FF2B5EF4-FFF2-40B4-BE49-F238E27FC236}">
                  <a16:creationId xmlns:a16="http://schemas.microsoft.com/office/drawing/2014/main" id="{E8F435AB-F822-429C-AC5C-167908CAAB5A}"/>
                </a:ext>
              </a:extLst>
            </p:cNvPr>
            <p:cNvSpPr/>
            <p:nvPr/>
          </p:nvSpPr>
          <p:spPr>
            <a:xfrm rot="5400000">
              <a:off x="6939186" y="4864553"/>
              <a:ext cx="925225" cy="846022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6" name="六边形 345">
              <a:extLst>
                <a:ext uri="{FF2B5EF4-FFF2-40B4-BE49-F238E27FC236}">
                  <a16:creationId xmlns:a16="http://schemas.microsoft.com/office/drawing/2014/main" id="{D79BC1D7-CEAA-4955-90BB-C377AAB0C6E7}"/>
                </a:ext>
              </a:extLst>
            </p:cNvPr>
            <p:cNvSpPr/>
            <p:nvPr/>
          </p:nvSpPr>
          <p:spPr>
            <a:xfrm rot="5400000">
              <a:off x="7152387" y="5795230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900" noProof="1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7" name="矩形 66">
              <a:extLst>
                <a:ext uri="{FF2B5EF4-FFF2-40B4-BE49-F238E27FC236}">
                  <a16:creationId xmlns:a16="http://schemas.microsoft.com/office/drawing/2014/main" id="{EEE4C1F1-0F83-4491-B70F-5E4A64C551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9135" y="5852158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8" name="矩形 67">
              <a:extLst>
                <a:ext uri="{FF2B5EF4-FFF2-40B4-BE49-F238E27FC236}">
                  <a16:creationId xmlns:a16="http://schemas.microsoft.com/office/drawing/2014/main" id="{4E0BC825-A1AC-4BC9-B1A2-5C909682C4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34363" y="5287420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49" name="矩形 68">
              <a:extLst>
                <a:ext uri="{FF2B5EF4-FFF2-40B4-BE49-F238E27FC236}">
                  <a16:creationId xmlns:a16="http://schemas.microsoft.com/office/drawing/2014/main" id="{91BE158A-D1BA-4819-9B77-334CDADB47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4491" y="5852158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 dirty="0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900" dirty="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0" name="矩形 69">
              <a:extLst>
                <a:ext uri="{FF2B5EF4-FFF2-40B4-BE49-F238E27FC236}">
                  <a16:creationId xmlns:a16="http://schemas.microsoft.com/office/drawing/2014/main" id="{F9600E6B-AAAD-4ECE-A472-B20F483689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8174" y="5293929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1" name="矩形 70">
              <a:extLst>
                <a:ext uri="{FF2B5EF4-FFF2-40B4-BE49-F238E27FC236}">
                  <a16:creationId xmlns:a16="http://schemas.microsoft.com/office/drawing/2014/main" id="{C422E918-C2E6-4DA2-A317-99F3B3B196F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10400" y="5833441"/>
              <a:ext cx="366316" cy="31941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9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sz="900">
                <a:solidFill>
                  <a:srgbClr val="585C5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2" name="文本框 351">
              <a:extLst>
                <a:ext uri="{FF2B5EF4-FFF2-40B4-BE49-F238E27FC236}">
                  <a16:creationId xmlns:a16="http://schemas.microsoft.com/office/drawing/2014/main" id="{EA63FCE6-4857-4D06-B0E0-9C73C5B3A34D}"/>
                </a:ext>
              </a:extLst>
            </p:cNvPr>
            <p:cNvSpPr txBox="1"/>
            <p:nvPr/>
          </p:nvSpPr>
          <p:spPr>
            <a:xfrm>
              <a:off x="4242268" y="4886489"/>
              <a:ext cx="823804" cy="668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3" name="文本框 352">
              <a:extLst>
                <a:ext uri="{FF2B5EF4-FFF2-40B4-BE49-F238E27FC236}">
                  <a16:creationId xmlns:a16="http://schemas.microsoft.com/office/drawing/2014/main" id="{F47C5B6F-3CCC-4027-925D-27B924299A33}"/>
                </a:ext>
              </a:extLst>
            </p:cNvPr>
            <p:cNvSpPr txBox="1"/>
            <p:nvPr/>
          </p:nvSpPr>
          <p:spPr>
            <a:xfrm>
              <a:off x="4888827" y="5823142"/>
              <a:ext cx="952661" cy="9562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4" name="文本框 353">
              <a:extLst>
                <a:ext uri="{FF2B5EF4-FFF2-40B4-BE49-F238E27FC236}">
                  <a16:creationId xmlns:a16="http://schemas.microsoft.com/office/drawing/2014/main" id="{F58940B7-5BCB-4FE1-848F-051F5B1DD5DF}"/>
                </a:ext>
              </a:extLst>
            </p:cNvPr>
            <p:cNvSpPr txBox="1"/>
            <p:nvPr/>
          </p:nvSpPr>
          <p:spPr>
            <a:xfrm>
              <a:off x="5608600" y="4886489"/>
              <a:ext cx="823804" cy="668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5" name="文本框 354">
              <a:extLst>
                <a:ext uri="{FF2B5EF4-FFF2-40B4-BE49-F238E27FC236}">
                  <a16:creationId xmlns:a16="http://schemas.microsoft.com/office/drawing/2014/main" id="{9DB0CC21-6F34-496F-BFC4-90CB44A5835D}"/>
                </a:ext>
              </a:extLst>
            </p:cNvPr>
            <p:cNvSpPr txBox="1"/>
            <p:nvPr/>
          </p:nvSpPr>
          <p:spPr>
            <a:xfrm>
              <a:off x="6285357" y="5811511"/>
              <a:ext cx="823804" cy="668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56" name="文本框 355">
              <a:extLst>
                <a:ext uri="{FF2B5EF4-FFF2-40B4-BE49-F238E27FC236}">
                  <a16:creationId xmlns:a16="http://schemas.microsoft.com/office/drawing/2014/main" id="{B888700F-B31C-41F5-AD32-1A6CE75AE5FF}"/>
                </a:ext>
              </a:extLst>
            </p:cNvPr>
            <p:cNvSpPr txBox="1"/>
            <p:nvPr/>
          </p:nvSpPr>
          <p:spPr>
            <a:xfrm>
              <a:off x="6986524" y="5001970"/>
              <a:ext cx="823804" cy="6688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XXX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好评率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57" name="矩形 356">
            <a:extLst>
              <a:ext uri="{FF2B5EF4-FFF2-40B4-BE49-F238E27FC236}">
                <a16:creationId xmlns:a16="http://schemas.microsoft.com/office/drawing/2014/main" id="{FE6D5859-DFD2-40B5-B27F-189060552953}"/>
              </a:ext>
            </a:extLst>
          </p:cNvPr>
          <p:cNvSpPr/>
          <p:nvPr/>
        </p:nvSpPr>
        <p:spPr>
          <a:xfrm>
            <a:off x="4125153" y="933907"/>
            <a:ext cx="27315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各级别政务大厅好差评数量</a:t>
            </a:r>
            <a:r>
              <a:rPr lang="en-US" altLang="zh-CN" sz="12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TOP10</a:t>
            </a:r>
            <a:endParaRPr lang="zh-CN" altLang="en-US" sz="12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58" name="图表 357">
            <a:extLst>
              <a:ext uri="{FF2B5EF4-FFF2-40B4-BE49-F238E27FC236}">
                <a16:creationId xmlns:a16="http://schemas.microsoft.com/office/drawing/2014/main" id="{CAEA6C96-FD63-4ED9-BD78-C57BE0BE5A1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02651105"/>
              </p:ext>
            </p:extLst>
          </p:nvPr>
        </p:nvGraphicFramePr>
        <p:xfrm>
          <a:off x="3581705" y="1364690"/>
          <a:ext cx="3276314" cy="2122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63" name="矩形 362">
            <a:extLst>
              <a:ext uri="{FF2B5EF4-FFF2-40B4-BE49-F238E27FC236}">
                <a16:creationId xmlns:a16="http://schemas.microsoft.com/office/drawing/2014/main" id="{4CCC7F1B-49DD-4F2A-A494-2E5518ADCA9F}"/>
              </a:ext>
            </a:extLst>
          </p:cNvPr>
          <p:cNvSpPr/>
          <p:nvPr/>
        </p:nvSpPr>
        <p:spPr>
          <a:xfrm>
            <a:off x="105499" y="909884"/>
            <a:ext cx="27315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政务大厅好差评数量分布</a:t>
            </a:r>
          </a:p>
        </p:txBody>
      </p:sp>
      <p:sp>
        <p:nvSpPr>
          <p:cNvPr id="364" name="矩形 363">
            <a:extLst>
              <a:ext uri="{FF2B5EF4-FFF2-40B4-BE49-F238E27FC236}">
                <a16:creationId xmlns:a16="http://schemas.microsoft.com/office/drawing/2014/main" id="{8417C558-9934-4F1B-B419-8FE308134CB8}"/>
              </a:ext>
            </a:extLst>
          </p:cNvPr>
          <p:cNvSpPr/>
          <p:nvPr/>
        </p:nvSpPr>
        <p:spPr>
          <a:xfrm>
            <a:off x="4069204" y="3446944"/>
            <a:ext cx="27315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各级别政务大厅主动评价率</a:t>
            </a:r>
            <a:r>
              <a:rPr lang="en-US" altLang="zh-CN" sz="12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TOP10</a:t>
            </a:r>
            <a:endParaRPr lang="zh-CN" altLang="en-US" sz="1200" b="1" dirty="0">
              <a:solidFill>
                <a:srgbClr val="00B0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372" name="图表 371">
            <a:extLst>
              <a:ext uri="{FF2B5EF4-FFF2-40B4-BE49-F238E27FC236}">
                <a16:creationId xmlns:a16="http://schemas.microsoft.com/office/drawing/2014/main" id="{6AC8F7D9-4BF7-476B-8963-20EAF00D37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05056150"/>
              </p:ext>
            </p:extLst>
          </p:nvPr>
        </p:nvGraphicFramePr>
        <p:xfrm>
          <a:off x="3620456" y="3795653"/>
          <a:ext cx="3276314" cy="21229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73" name="表格 84">
            <a:extLst>
              <a:ext uri="{FF2B5EF4-FFF2-40B4-BE49-F238E27FC236}">
                <a16:creationId xmlns:a16="http://schemas.microsoft.com/office/drawing/2014/main" id="{5ED263C7-DA97-469A-9F4D-154EA45EFA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2092137"/>
              </p:ext>
            </p:extLst>
          </p:nvPr>
        </p:nvGraphicFramePr>
        <p:xfrm>
          <a:off x="11324585" y="3153607"/>
          <a:ext cx="3000274" cy="25812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841">
                  <a:extLst>
                    <a:ext uri="{9D8B030D-6E8A-4147-A177-3AD203B41FA5}">
                      <a16:colId xmlns:a16="http://schemas.microsoft.com/office/drawing/2014/main" val="2672233466"/>
                    </a:ext>
                  </a:extLst>
                </a:gridCol>
                <a:gridCol w="1232670">
                  <a:extLst>
                    <a:ext uri="{9D8B030D-6E8A-4147-A177-3AD203B41FA5}">
                      <a16:colId xmlns:a16="http://schemas.microsoft.com/office/drawing/2014/main" val="1443083840"/>
                    </a:ext>
                  </a:extLst>
                </a:gridCol>
                <a:gridCol w="799888">
                  <a:extLst>
                    <a:ext uri="{9D8B030D-6E8A-4147-A177-3AD203B41FA5}">
                      <a16:colId xmlns:a16="http://schemas.microsoft.com/office/drawing/2014/main" val="3490196976"/>
                    </a:ext>
                  </a:extLst>
                </a:gridCol>
                <a:gridCol w="608875">
                  <a:extLst>
                    <a:ext uri="{9D8B030D-6E8A-4147-A177-3AD203B41FA5}">
                      <a16:colId xmlns:a16="http://schemas.microsoft.com/office/drawing/2014/main" val="3472591422"/>
                    </a:ext>
                  </a:extLst>
                </a:gridCol>
              </a:tblGrid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事项名称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涉及部门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9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满意率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05028795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疫情补贴申请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XXX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99.7%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80539423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发票补开申请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XXX</a:t>
                      </a:r>
                      <a:endParaRPr kumimoji="0" lang="zh-CN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99.1%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10031514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企业注册手续审核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XXX</a:t>
                      </a:r>
                      <a:endParaRPr kumimoji="0" lang="zh-CN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70387639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企业年度税务上报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XXX</a:t>
                      </a:r>
                      <a:endParaRPr kumimoji="0" lang="zh-CN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98.9%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8632992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企业法人更改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XXX</a:t>
                      </a:r>
                      <a:endParaRPr kumimoji="0" lang="zh-CN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97.6%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46913586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企业贷款申请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XXX</a:t>
                      </a:r>
                      <a:endParaRPr kumimoji="0" lang="zh-CN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97.2%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9863096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企业用地申请审批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XXX</a:t>
                      </a:r>
                      <a:endParaRPr kumimoji="0" lang="zh-CN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96.5%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06662888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特殊竞标复核申请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XXX</a:t>
                      </a:r>
                      <a:endParaRPr kumimoji="0" lang="zh-CN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96.4%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8575394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退伍军人补助申领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8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XXX</a:t>
                      </a:r>
                      <a:endParaRPr kumimoji="0" lang="zh-CN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96.2%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9462232"/>
                  </a:ext>
                </a:extLst>
              </a:tr>
              <a:tr h="23465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企业税务减免申请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XXX</a:t>
                      </a:r>
                      <a:endParaRPr kumimoji="0" lang="zh-CN" altLang="en-US" sz="8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8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96.1%</a:t>
                      </a:r>
                      <a:endParaRPr lang="zh-CN" altLang="en-US" sz="8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8441689"/>
                  </a:ext>
                </a:extLst>
              </a:tr>
            </a:tbl>
          </a:graphicData>
        </a:graphic>
      </p:graphicFrame>
      <p:sp>
        <p:nvSpPr>
          <p:cNvPr id="374" name="文本框 373">
            <a:extLst>
              <a:ext uri="{FF2B5EF4-FFF2-40B4-BE49-F238E27FC236}">
                <a16:creationId xmlns:a16="http://schemas.microsoft.com/office/drawing/2014/main" id="{A27805E4-2FE8-4250-9F43-AEF9971ACA45}"/>
              </a:ext>
            </a:extLst>
          </p:cNvPr>
          <p:cNvSpPr txBox="1"/>
          <p:nvPr/>
        </p:nvSpPr>
        <p:spPr>
          <a:xfrm>
            <a:off x="11392934" y="2831734"/>
            <a:ext cx="26404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b="1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政务大厅好差评业务类型</a:t>
            </a:r>
            <a:r>
              <a:rPr lang="en-US" altLang="zh-CN" dirty="0"/>
              <a:t>TOP10</a:t>
            </a:r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43D78FE0-97EC-4FF3-8630-91CF8EF27032}"/>
              </a:ext>
            </a:extLst>
          </p:cNvPr>
          <p:cNvGrpSpPr/>
          <p:nvPr/>
        </p:nvGrpSpPr>
        <p:grpSpPr>
          <a:xfrm>
            <a:off x="5052630" y="1272070"/>
            <a:ext cx="1528725" cy="165217"/>
            <a:chOff x="5052630" y="1272070"/>
            <a:chExt cx="1528725" cy="165217"/>
          </a:xfrm>
        </p:grpSpPr>
        <p:sp>
          <p:nvSpPr>
            <p:cNvPr id="360" name="矩形 359">
              <a:extLst>
                <a:ext uri="{FF2B5EF4-FFF2-40B4-BE49-F238E27FC236}">
                  <a16:creationId xmlns:a16="http://schemas.microsoft.com/office/drawing/2014/main" id="{09BB5527-6B70-4A83-9236-A2D96AECE80C}"/>
                </a:ext>
              </a:extLst>
            </p:cNvPr>
            <p:cNvSpPr/>
            <p:nvPr/>
          </p:nvSpPr>
          <p:spPr>
            <a:xfrm>
              <a:off x="5052630" y="1272070"/>
              <a:ext cx="377025" cy="165217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市级</a:t>
              </a:r>
            </a:p>
          </p:txBody>
        </p:sp>
        <p:sp>
          <p:nvSpPr>
            <p:cNvPr id="361" name="矩形 360">
              <a:extLst>
                <a:ext uri="{FF2B5EF4-FFF2-40B4-BE49-F238E27FC236}">
                  <a16:creationId xmlns:a16="http://schemas.microsoft.com/office/drawing/2014/main" id="{233E1EAC-AB1E-4BEB-9D07-DDC7FDC30F25}"/>
                </a:ext>
              </a:extLst>
            </p:cNvPr>
            <p:cNvSpPr/>
            <p:nvPr/>
          </p:nvSpPr>
          <p:spPr>
            <a:xfrm>
              <a:off x="5788469" y="1272070"/>
              <a:ext cx="377025" cy="165217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镇街</a:t>
              </a:r>
            </a:p>
          </p:txBody>
        </p:sp>
        <p:sp>
          <p:nvSpPr>
            <p:cNvPr id="362" name="矩形 361">
              <a:extLst>
                <a:ext uri="{FF2B5EF4-FFF2-40B4-BE49-F238E27FC236}">
                  <a16:creationId xmlns:a16="http://schemas.microsoft.com/office/drawing/2014/main" id="{6C68DE49-0AED-4502-9258-90DA6E9CEE7E}"/>
                </a:ext>
              </a:extLst>
            </p:cNvPr>
            <p:cNvSpPr/>
            <p:nvPr/>
          </p:nvSpPr>
          <p:spPr>
            <a:xfrm>
              <a:off x="6204330" y="1272070"/>
              <a:ext cx="377025" cy="165217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村县</a:t>
              </a:r>
            </a:p>
          </p:txBody>
        </p:sp>
        <p:sp>
          <p:nvSpPr>
            <p:cNvPr id="159" name="矩形 158">
              <a:extLst>
                <a:ext uri="{FF2B5EF4-FFF2-40B4-BE49-F238E27FC236}">
                  <a16:creationId xmlns:a16="http://schemas.microsoft.com/office/drawing/2014/main" id="{D39AE254-7BA9-456A-9137-F297374B0BBF}"/>
                </a:ext>
              </a:extLst>
            </p:cNvPr>
            <p:cNvSpPr/>
            <p:nvPr/>
          </p:nvSpPr>
          <p:spPr>
            <a:xfrm>
              <a:off x="5460174" y="1272070"/>
              <a:ext cx="377025" cy="165217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区级</a:t>
              </a:r>
            </a:p>
          </p:txBody>
        </p:sp>
      </p:grp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11E2CC54-85C2-4C7B-90E0-E81689B1FE21}"/>
              </a:ext>
            </a:extLst>
          </p:cNvPr>
          <p:cNvGrpSpPr/>
          <p:nvPr/>
        </p:nvGrpSpPr>
        <p:grpSpPr>
          <a:xfrm>
            <a:off x="5110186" y="3768120"/>
            <a:ext cx="1528725" cy="165217"/>
            <a:chOff x="5052630" y="1272070"/>
            <a:chExt cx="1528725" cy="165217"/>
          </a:xfrm>
        </p:grpSpPr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id="{AD09C0A6-E6F2-41AA-9E57-3FB21F774F84}"/>
                </a:ext>
              </a:extLst>
            </p:cNvPr>
            <p:cNvSpPr/>
            <p:nvPr/>
          </p:nvSpPr>
          <p:spPr>
            <a:xfrm>
              <a:off x="5052630" y="1272070"/>
              <a:ext cx="377025" cy="165217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市级</a:t>
              </a:r>
            </a:p>
          </p:txBody>
        </p:sp>
        <p:sp>
          <p:nvSpPr>
            <p:cNvPr id="162" name="矩形 161">
              <a:extLst>
                <a:ext uri="{FF2B5EF4-FFF2-40B4-BE49-F238E27FC236}">
                  <a16:creationId xmlns:a16="http://schemas.microsoft.com/office/drawing/2014/main" id="{1787BDA1-D620-4D29-B5A8-AD85284870C4}"/>
                </a:ext>
              </a:extLst>
            </p:cNvPr>
            <p:cNvSpPr/>
            <p:nvPr/>
          </p:nvSpPr>
          <p:spPr>
            <a:xfrm>
              <a:off x="5788469" y="1272070"/>
              <a:ext cx="377025" cy="165217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镇街</a:t>
              </a:r>
            </a:p>
          </p:txBody>
        </p:sp>
        <p:sp>
          <p:nvSpPr>
            <p:cNvPr id="163" name="矩形 162">
              <a:extLst>
                <a:ext uri="{FF2B5EF4-FFF2-40B4-BE49-F238E27FC236}">
                  <a16:creationId xmlns:a16="http://schemas.microsoft.com/office/drawing/2014/main" id="{55B8FBA3-7C4D-4236-8942-907470FF14C3}"/>
                </a:ext>
              </a:extLst>
            </p:cNvPr>
            <p:cNvSpPr/>
            <p:nvPr/>
          </p:nvSpPr>
          <p:spPr>
            <a:xfrm>
              <a:off x="6204330" y="1272070"/>
              <a:ext cx="377025" cy="165217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村县</a:t>
              </a:r>
            </a:p>
          </p:txBody>
        </p:sp>
        <p:sp>
          <p:nvSpPr>
            <p:cNvPr id="164" name="矩形 163">
              <a:extLst>
                <a:ext uri="{FF2B5EF4-FFF2-40B4-BE49-F238E27FC236}">
                  <a16:creationId xmlns:a16="http://schemas.microsoft.com/office/drawing/2014/main" id="{78118114-4AAB-45DC-A925-83B70256F06E}"/>
                </a:ext>
              </a:extLst>
            </p:cNvPr>
            <p:cNvSpPr/>
            <p:nvPr/>
          </p:nvSpPr>
          <p:spPr>
            <a:xfrm>
              <a:off x="5460174" y="1272070"/>
              <a:ext cx="377025" cy="165217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区级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127593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组合 72">
            <a:extLst>
              <a:ext uri="{FF2B5EF4-FFF2-40B4-BE49-F238E27FC236}">
                <a16:creationId xmlns:a16="http://schemas.microsoft.com/office/drawing/2014/main" id="{98869D56-FBA2-42CE-83D7-7F1A727176BD}"/>
              </a:ext>
            </a:extLst>
          </p:cNvPr>
          <p:cNvGrpSpPr/>
          <p:nvPr/>
        </p:nvGrpSpPr>
        <p:grpSpPr>
          <a:xfrm>
            <a:off x="69376" y="946014"/>
            <a:ext cx="7106189" cy="4688101"/>
            <a:chOff x="69376" y="946014"/>
            <a:chExt cx="7931537" cy="4688101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F3A8B038-BDBD-4D57-9ADC-204525EDC53D}"/>
                </a:ext>
              </a:extLst>
            </p:cNvPr>
            <p:cNvGrpSpPr/>
            <p:nvPr/>
          </p:nvGrpSpPr>
          <p:grpSpPr>
            <a:xfrm>
              <a:off x="69376" y="946014"/>
              <a:ext cx="7931537" cy="4688101"/>
              <a:chOff x="3012686" y="934077"/>
              <a:chExt cx="9049947" cy="5625573"/>
            </a:xfrm>
          </p:grpSpPr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4D6C8291-6B00-4756-BE00-6FEEDD62BEF6}"/>
                  </a:ext>
                </a:extLst>
              </p:cNvPr>
              <p:cNvGrpSpPr/>
              <p:nvPr/>
            </p:nvGrpSpPr>
            <p:grpSpPr>
              <a:xfrm>
                <a:off x="3012686" y="934077"/>
                <a:ext cx="9049947" cy="5625573"/>
                <a:chOff x="3097185" y="934077"/>
                <a:chExt cx="8418449" cy="2642940"/>
              </a:xfrm>
            </p:grpSpPr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id="{EFEC4A6F-2E48-4E43-AA69-02601B191EDF}"/>
                    </a:ext>
                  </a:extLst>
                </p:cNvPr>
                <p:cNvSpPr/>
                <p:nvPr/>
              </p:nvSpPr>
              <p:spPr>
                <a:xfrm>
                  <a:off x="3157579" y="959898"/>
                  <a:ext cx="8358053" cy="2582447"/>
                </a:xfrm>
                <a:prstGeom prst="rect">
                  <a:avLst/>
                </a:prstGeom>
                <a:noFill/>
                <a:ln>
                  <a:solidFill>
                    <a:srgbClr val="1D335A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 dirty="0">
                    <a:latin typeface="+mn-ea"/>
                  </a:endParaRPr>
                </a:p>
              </p:txBody>
            </p:sp>
            <p:grpSp>
              <p:nvGrpSpPr>
                <p:cNvPr id="15" name="组合 14">
                  <a:extLst>
                    <a:ext uri="{FF2B5EF4-FFF2-40B4-BE49-F238E27FC236}">
                      <a16:creationId xmlns:a16="http://schemas.microsoft.com/office/drawing/2014/main" id="{D092D800-CA42-4F08-9283-6887D386A0BF}"/>
                    </a:ext>
                  </a:extLst>
                </p:cNvPr>
                <p:cNvGrpSpPr/>
                <p:nvPr/>
              </p:nvGrpSpPr>
              <p:grpSpPr>
                <a:xfrm>
                  <a:off x="3097185" y="934077"/>
                  <a:ext cx="589329" cy="279701"/>
                  <a:chOff x="1141" y="948592"/>
                  <a:chExt cx="572982" cy="368817"/>
                </a:xfrm>
              </p:grpSpPr>
              <p:sp>
                <p:nvSpPr>
                  <p:cNvPr id="21" name="矩形: 剪去左右顶角 20">
                    <a:extLst>
                      <a:ext uri="{FF2B5EF4-FFF2-40B4-BE49-F238E27FC236}">
                        <a16:creationId xmlns:a16="http://schemas.microsoft.com/office/drawing/2014/main" id="{68E80E1A-1771-47B5-931A-6CF257BF86F6}"/>
                      </a:ext>
                    </a:extLst>
                  </p:cNvPr>
                  <p:cNvSpPr/>
                  <p:nvPr/>
                </p:nvSpPr>
                <p:spPr>
                  <a:xfrm flipV="1">
                    <a:off x="28863" y="969626"/>
                    <a:ext cx="545260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  <p:sp>
                <p:nvSpPr>
                  <p:cNvPr id="22" name="矩形: 剪去左右顶角 21">
                    <a:extLst>
                      <a:ext uri="{FF2B5EF4-FFF2-40B4-BE49-F238E27FC236}">
                        <a16:creationId xmlns:a16="http://schemas.microsoft.com/office/drawing/2014/main" id="{21FE6795-6C43-4B32-BC72-4962DADCAEC7}"/>
                      </a:ext>
                    </a:extLst>
                  </p:cNvPr>
                  <p:cNvSpPr/>
                  <p:nvPr/>
                </p:nvSpPr>
                <p:spPr>
                  <a:xfrm>
                    <a:off x="152098" y="948592"/>
                    <a:ext cx="242058" cy="56960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  <a:effectLst>
                    <a:softEdge rad="12700"/>
                  </a:effectLst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  <p:sp>
                <p:nvSpPr>
                  <p:cNvPr id="23" name="矩形: 剪去左右顶角 22">
                    <a:extLst>
                      <a:ext uri="{FF2B5EF4-FFF2-40B4-BE49-F238E27FC236}">
                        <a16:creationId xmlns:a16="http://schemas.microsoft.com/office/drawing/2014/main" id="{D9675C56-9927-42EA-B9D8-1E8BC1235A05}"/>
                      </a:ext>
                    </a:extLst>
                  </p:cNvPr>
                  <p:cNvSpPr/>
                  <p:nvPr/>
                </p:nvSpPr>
                <p:spPr>
                  <a:xfrm rot="16200000" flipV="1">
                    <a:off x="-54331" y="1052580"/>
                    <a:ext cx="156663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  <p:sp>
                <p:nvSpPr>
                  <p:cNvPr id="24" name="矩形: 剪去左右顶角 23">
                    <a:extLst>
                      <a:ext uri="{FF2B5EF4-FFF2-40B4-BE49-F238E27FC236}">
                        <a16:creationId xmlns:a16="http://schemas.microsoft.com/office/drawing/2014/main" id="{9F0A6476-28D7-490E-AA27-5467052F2A65}"/>
                      </a:ext>
                    </a:extLst>
                  </p:cNvPr>
                  <p:cNvSpPr/>
                  <p:nvPr/>
                </p:nvSpPr>
                <p:spPr>
                  <a:xfrm rot="16200000" flipV="1">
                    <a:off x="-17779" y="1216218"/>
                    <a:ext cx="156663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</p:grpSp>
            <p:grpSp>
              <p:nvGrpSpPr>
                <p:cNvPr id="16" name="组合 15">
                  <a:extLst>
                    <a:ext uri="{FF2B5EF4-FFF2-40B4-BE49-F238E27FC236}">
                      <a16:creationId xmlns:a16="http://schemas.microsoft.com/office/drawing/2014/main" id="{AB88F000-24AD-45A9-A833-773FAED758E9}"/>
                    </a:ext>
                  </a:extLst>
                </p:cNvPr>
                <p:cNvGrpSpPr/>
                <p:nvPr/>
              </p:nvGrpSpPr>
              <p:grpSpPr>
                <a:xfrm>
                  <a:off x="3130901" y="3435253"/>
                  <a:ext cx="192345" cy="141764"/>
                  <a:chOff x="33922" y="3854582"/>
                  <a:chExt cx="187010" cy="186931"/>
                </a:xfrm>
              </p:grpSpPr>
              <p:sp>
                <p:nvSpPr>
                  <p:cNvPr id="19" name="矩形: 剪去左右顶角 18">
                    <a:extLst>
                      <a:ext uri="{FF2B5EF4-FFF2-40B4-BE49-F238E27FC236}">
                        <a16:creationId xmlns:a16="http://schemas.microsoft.com/office/drawing/2014/main" id="{4FD8DBAA-2A86-4DB5-BB6C-6A7A1BE9F489}"/>
                      </a:ext>
                    </a:extLst>
                  </p:cNvPr>
                  <p:cNvSpPr/>
                  <p:nvPr/>
                </p:nvSpPr>
                <p:spPr>
                  <a:xfrm rot="16200000" flipV="1">
                    <a:off x="-21550" y="3910054"/>
                    <a:ext cx="156663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  <p:sp>
                <p:nvSpPr>
                  <p:cNvPr id="20" name="矩形: 剪去左右顶角 19">
                    <a:extLst>
                      <a:ext uri="{FF2B5EF4-FFF2-40B4-BE49-F238E27FC236}">
                        <a16:creationId xmlns:a16="http://schemas.microsoft.com/office/drawing/2014/main" id="{087F7BA2-F5A2-4550-A48F-0D5E555DDFE4}"/>
                      </a:ext>
                    </a:extLst>
                  </p:cNvPr>
                  <p:cNvSpPr/>
                  <p:nvPr/>
                </p:nvSpPr>
                <p:spPr>
                  <a:xfrm flipV="1">
                    <a:off x="64269" y="3995794"/>
                    <a:ext cx="156663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</p:grpSp>
            <p:sp>
              <p:nvSpPr>
                <p:cNvPr id="17" name="直角三角形 16">
                  <a:extLst>
                    <a:ext uri="{FF2B5EF4-FFF2-40B4-BE49-F238E27FC236}">
                      <a16:creationId xmlns:a16="http://schemas.microsoft.com/office/drawing/2014/main" id="{B72E70B2-438F-4369-B865-348BE65DA15C}"/>
                    </a:ext>
                  </a:extLst>
                </p:cNvPr>
                <p:cNvSpPr/>
                <p:nvPr/>
              </p:nvSpPr>
              <p:spPr>
                <a:xfrm rot="10800000">
                  <a:off x="11433947" y="964424"/>
                  <a:ext cx="81687" cy="60643"/>
                </a:xfrm>
                <a:prstGeom prst="rtTriangle">
                  <a:avLst/>
                </a:prstGeom>
                <a:solidFill>
                  <a:srgbClr val="02CCC5"/>
                </a:solidFill>
                <a:ln>
                  <a:noFill/>
                </a:ln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8" name="直角三角形 17">
                  <a:extLst>
                    <a:ext uri="{FF2B5EF4-FFF2-40B4-BE49-F238E27FC236}">
                      <a16:creationId xmlns:a16="http://schemas.microsoft.com/office/drawing/2014/main" id="{F5D03E0A-C316-495A-8CB3-145ADAB0C298}"/>
                    </a:ext>
                  </a:extLst>
                </p:cNvPr>
                <p:cNvSpPr/>
                <p:nvPr/>
              </p:nvSpPr>
              <p:spPr>
                <a:xfrm rot="16200000">
                  <a:off x="11444395" y="3482824"/>
                  <a:ext cx="60231" cy="82245"/>
                </a:xfrm>
                <a:prstGeom prst="rtTriangle">
                  <a:avLst/>
                </a:prstGeom>
                <a:solidFill>
                  <a:srgbClr val="02CCC5"/>
                </a:solidFill>
                <a:ln>
                  <a:noFill/>
                </a:ln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4" name="矩形 3">
                <a:extLst>
                  <a:ext uri="{FF2B5EF4-FFF2-40B4-BE49-F238E27FC236}">
                    <a16:creationId xmlns:a16="http://schemas.microsoft.com/office/drawing/2014/main" id="{0F20C060-47B6-4426-A5F0-DF0419122C5B}"/>
                  </a:ext>
                </a:extLst>
              </p:cNvPr>
              <p:cNvSpPr/>
              <p:nvPr/>
            </p:nvSpPr>
            <p:spPr>
              <a:xfrm>
                <a:off x="3286895" y="1039135"/>
                <a:ext cx="2433744" cy="437624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334" b="1" dirty="0">
                    <a:solidFill>
                      <a:schemeClr val="accent5">
                        <a:lumMod val="60000"/>
                        <a:lumOff val="40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满意度得分及排名</a:t>
                </a:r>
              </a:p>
            </p:txBody>
          </p:sp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0F586F1A-A2FB-4E9C-A0BE-884FA609FD36}"/>
                  </a:ext>
                </a:extLst>
              </p:cNvPr>
              <p:cNvSpPr/>
              <p:nvPr/>
            </p:nvSpPr>
            <p:spPr>
              <a:xfrm>
                <a:off x="3369664" y="1604275"/>
                <a:ext cx="1339085" cy="766504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NO.1【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地区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" name="矩形 5">
                <a:extLst>
                  <a:ext uri="{FF2B5EF4-FFF2-40B4-BE49-F238E27FC236}">
                    <a16:creationId xmlns:a16="http://schemas.microsoft.com/office/drawing/2014/main" id="{D32388EE-78F1-4D55-850C-0D079BECABA6}"/>
                  </a:ext>
                </a:extLst>
              </p:cNvPr>
              <p:cNvSpPr/>
              <p:nvPr/>
            </p:nvSpPr>
            <p:spPr>
              <a:xfrm>
                <a:off x="5064839" y="1604275"/>
                <a:ext cx="1339085" cy="766504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NO.2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地区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8382235F-6AC9-43C0-B919-5A95CC64F29E}"/>
                  </a:ext>
                </a:extLst>
              </p:cNvPr>
              <p:cNvSpPr/>
              <p:nvPr/>
            </p:nvSpPr>
            <p:spPr>
              <a:xfrm>
                <a:off x="8455189" y="1604275"/>
                <a:ext cx="1339085" cy="766504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NO.4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地区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FC2CFBAB-2C83-4FF8-8917-1FFBD1C8604C}"/>
                  </a:ext>
                </a:extLst>
              </p:cNvPr>
              <p:cNvSpPr/>
              <p:nvPr/>
            </p:nvSpPr>
            <p:spPr>
              <a:xfrm>
                <a:off x="6760014" y="1604275"/>
                <a:ext cx="1339085" cy="766504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NO.3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地区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CF98AD32-05E7-432C-88EB-362367DE9668}"/>
                  </a:ext>
                </a:extLst>
              </p:cNvPr>
              <p:cNvSpPr/>
              <p:nvPr/>
            </p:nvSpPr>
            <p:spPr>
              <a:xfrm>
                <a:off x="10155296" y="1604275"/>
                <a:ext cx="1339085" cy="766504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NO.5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地区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A44A793B-781B-4DD4-949D-4C1886589BB8}"/>
                  </a:ext>
                </a:extLst>
              </p:cNvPr>
              <p:cNvSpPr/>
              <p:nvPr/>
            </p:nvSpPr>
            <p:spPr>
              <a:xfrm>
                <a:off x="4845454" y="2583456"/>
                <a:ext cx="1750367" cy="454460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000" dirty="0">
                    <a:solidFill>
                      <a:schemeClr val="bg1">
                        <a:lumMod val="85000"/>
                      </a:schemeClr>
                    </a:solidFill>
                    <a:latin typeface="+mn-ea"/>
                  </a:rPr>
                  <a:t>党群类部门</a:t>
                </a:r>
                <a:r>
                  <a:rPr lang="en-US" altLang="zh-CN" sz="1000" dirty="0">
                    <a:solidFill>
                      <a:schemeClr val="bg1">
                        <a:lumMod val="85000"/>
                      </a:schemeClr>
                    </a:solidFill>
                    <a:latin typeface="+mn-ea"/>
                  </a:rPr>
                  <a:t>TOP5</a:t>
                </a:r>
              </a:p>
            </p:txBody>
          </p:sp>
        </p:grp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1702332C-7BAC-4643-B239-D8FEDF817D36}"/>
                </a:ext>
              </a:extLst>
            </p:cNvPr>
            <p:cNvSpPr/>
            <p:nvPr/>
          </p:nvSpPr>
          <p:spPr>
            <a:xfrm>
              <a:off x="5426083" y="2320534"/>
              <a:ext cx="1534053" cy="378727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综合类部门</a:t>
              </a: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TOP5</a:t>
              </a: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B35E1881-1E39-41BF-B835-4C6ECAEE4266}"/>
                </a:ext>
              </a:extLst>
            </p:cNvPr>
            <p:cNvSpPr/>
            <p:nvPr/>
          </p:nvSpPr>
          <p:spPr>
            <a:xfrm>
              <a:off x="5426083" y="3861242"/>
              <a:ext cx="1534053" cy="378727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执法类部门</a:t>
              </a: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TOP5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3E224767-17C2-4C00-A121-5E5A618BE594}"/>
                </a:ext>
              </a:extLst>
            </p:cNvPr>
            <p:cNvSpPr/>
            <p:nvPr/>
          </p:nvSpPr>
          <p:spPr>
            <a:xfrm>
              <a:off x="1675646" y="3861242"/>
              <a:ext cx="1534053" cy="378727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经济类部门</a:t>
              </a: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TOP5</a:t>
              </a:r>
            </a:p>
          </p:txBody>
        </p:sp>
        <p:graphicFrame>
          <p:nvGraphicFramePr>
            <p:cNvPr id="28" name="图表 27">
              <a:extLst>
                <a:ext uri="{FF2B5EF4-FFF2-40B4-BE49-F238E27FC236}">
                  <a16:creationId xmlns:a16="http://schemas.microsoft.com/office/drawing/2014/main" id="{70859544-3CAD-4B65-B6C9-CEEDA08C9870}"/>
                </a:ext>
              </a:extLst>
            </p:cNvPr>
            <p:cNvGraphicFramePr/>
            <p:nvPr/>
          </p:nvGraphicFramePr>
          <p:xfrm>
            <a:off x="559515" y="2557511"/>
            <a:ext cx="3456304" cy="134756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aphicFrame>
          <p:nvGraphicFramePr>
            <p:cNvPr id="29" name="图表 28">
              <a:extLst>
                <a:ext uri="{FF2B5EF4-FFF2-40B4-BE49-F238E27FC236}">
                  <a16:creationId xmlns:a16="http://schemas.microsoft.com/office/drawing/2014/main" id="{7F7CC382-C512-4D99-9706-EAF1F3BA49DC}"/>
                </a:ext>
              </a:extLst>
            </p:cNvPr>
            <p:cNvGraphicFramePr/>
            <p:nvPr/>
          </p:nvGraphicFramePr>
          <p:xfrm>
            <a:off x="559515" y="4167551"/>
            <a:ext cx="3456304" cy="134756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30" name="图表 29">
              <a:extLst>
                <a:ext uri="{FF2B5EF4-FFF2-40B4-BE49-F238E27FC236}">
                  <a16:creationId xmlns:a16="http://schemas.microsoft.com/office/drawing/2014/main" id="{1C9190B8-2AD0-4E31-AE34-71AEA6BB54AB}"/>
                </a:ext>
              </a:extLst>
            </p:cNvPr>
            <p:cNvGraphicFramePr/>
            <p:nvPr/>
          </p:nvGraphicFramePr>
          <p:xfrm>
            <a:off x="4449057" y="2557511"/>
            <a:ext cx="3456304" cy="134756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31" name="图表 30">
              <a:extLst>
                <a:ext uri="{FF2B5EF4-FFF2-40B4-BE49-F238E27FC236}">
                  <a16:creationId xmlns:a16="http://schemas.microsoft.com/office/drawing/2014/main" id="{07716F50-48CF-42E4-830E-E7B576F41BA1}"/>
                </a:ext>
              </a:extLst>
            </p:cNvPr>
            <p:cNvGraphicFramePr/>
            <p:nvPr/>
          </p:nvGraphicFramePr>
          <p:xfrm>
            <a:off x="4449057" y="4142055"/>
            <a:ext cx="3456304" cy="134756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BEDDF6F9-3B26-4522-AD53-2DF40E19BFFA}"/>
              </a:ext>
            </a:extLst>
          </p:cNvPr>
          <p:cNvGrpSpPr/>
          <p:nvPr/>
        </p:nvGrpSpPr>
        <p:grpSpPr>
          <a:xfrm>
            <a:off x="7380155" y="917734"/>
            <a:ext cx="10836649" cy="4688101"/>
            <a:chOff x="3012686" y="934077"/>
            <a:chExt cx="9049947" cy="5625573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13C53618-FFB1-42EE-A3EB-BD2AF53FF91A}"/>
                </a:ext>
              </a:extLst>
            </p:cNvPr>
            <p:cNvGrpSpPr/>
            <p:nvPr/>
          </p:nvGrpSpPr>
          <p:grpSpPr>
            <a:xfrm>
              <a:off x="3012686" y="934077"/>
              <a:ext cx="9049947" cy="5625573"/>
              <a:chOff x="3097185" y="934077"/>
              <a:chExt cx="8418449" cy="2642940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9C81C858-0E9D-4CA2-BA63-8A1DD0ABA501}"/>
                  </a:ext>
                </a:extLst>
              </p:cNvPr>
              <p:cNvSpPr/>
              <p:nvPr/>
            </p:nvSpPr>
            <p:spPr>
              <a:xfrm>
                <a:off x="3157579" y="959898"/>
                <a:ext cx="8358053" cy="2582447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BBD68591-D568-4863-A891-88A6303A84B0}"/>
                  </a:ext>
                </a:extLst>
              </p:cNvPr>
              <p:cNvGrpSpPr/>
              <p:nvPr/>
            </p:nvGrpSpPr>
            <p:grpSpPr>
              <a:xfrm>
                <a:off x="3097185" y="934077"/>
                <a:ext cx="589329" cy="279701"/>
                <a:chOff x="1141" y="948592"/>
                <a:chExt cx="572982" cy="368817"/>
              </a:xfrm>
            </p:grpSpPr>
            <p:sp>
              <p:nvSpPr>
                <p:cNvPr id="50" name="矩形: 剪去左右顶角 49">
                  <a:extLst>
                    <a:ext uri="{FF2B5EF4-FFF2-40B4-BE49-F238E27FC236}">
                      <a16:creationId xmlns:a16="http://schemas.microsoft.com/office/drawing/2014/main" id="{BB2FFC61-6943-4467-85D3-F492CAC137EA}"/>
                    </a:ext>
                  </a:extLst>
                </p:cNvPr>
                <p:cNvSpPr/>
                <p:nvPr/>
              </p:nvSpPr>
              <p:spPr>
                <a:xfrm flipV="1">
                  <a:off x="28863" y="969626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51" name="矩形: 剪去左右顶角 50">
                  <a:extLst>
                    <a:ext uri="{FF2B5EF4-FFF2-40B4-BE49-F238E27FC236}">
                      <a16:creationId xmlns:a16="http://schemas.microsoft.com/office/drawing/2014/main" id="{7A9CA782-D27A-4E74-9C86-1B1E821C58EA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60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52" name="矩形: 剪去左右顶角 51">
                  <a:extLst>
                    <a:ext uri="{FF2B5EF4-FFF2-40B4-BE49-F238E27FC236}">
                      <a16:creationId xmlns:a16="http://schemas.microsoft.com/office/drawing/2014/main" id="{4D3877F9-291D-4110-94DF-9A02D4E014D4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0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53" name="矩形: 剪去左右顶角 52">
                  <a:extLst>
                    <a:ext uri="{FF2B5EF4-FFF2-40B4-BE49-F238E27FC236}">
                      <a16:creationId xmlns:a16="http://schemas.microsoft.com/office/drawing/2014/main" id="{9771DFC5-3ECC-4F8A-A441-F346E23C2555}"/>
                    </a:ext>
                  </a:extLst>
                </p:cNvPr>
                <p:cNvSpPr/>
                <p:nvPr/>
              </p:nvSpPr>
              <p:spPr>
                <a:xfrm rot="16200000" flipV="1">
                  <a:off x="-17779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FD8CE611-B5B6-46EB-B469-E093B94AB60E}"/>
                  </a:ext>
                </a:extLst>
              </p:cNvPr>
              <p:cNvGrpSpPr/>
              <p:nvPr/>
            </p:nvGrpSpPr>
            <p:grpSpPr>
              <a:xfrm>
                <a:off x="3130901" y="3435253"/>
                <a:ext cx="192345" cy="141764"/>
                <a:chOff x="33922" y="3854582"/>
                <a:chExt cx="187010" cy="186931"/>
              </a:xfrm>
            </p:grpSpPr>
            <p:sp>
              <p:nvSpPr>
                <p:cNvPr id="48" name="矩形: 剪去左右顶角 47">
                  <a:extLst>
                    <a:ext uri="{FF2B5EF4-FFF2-40B4-BE49-F238E27FC236}">
                      <a16:creationId xmlns:a16="http://schemas.microsoft.com/office/drawing/2014/main" id="{2691F33C-7ABB-4FA9-9FA6-8D38955948D9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5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49" name="矩形: 剪去左右顶角 48">
                  <a:extLst>
                    <a:ext uri="{FF2B5EF4-FFF2-40B4-BE49-F238E27FC236}">
                      <a16:creationId xmlns:a16="http://schemas.microsoft.com/office/drawing/2014/main" id="{73C8E14C-72F7-4323-95E5-ED887759B118}"/>
                    </a:ext>
                  </a:extLst>
                </p:cNvPr>
                <p:cNvSpPr/>
                <p:nvPr/>
              </p:nvSpPr>
              <p:spPr>
                <a:xfrm flipV="1">
                  <a:off x="64269" y="399579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46" name="直角三角形 45">
                <a:extLst>
                  <a:ext uri="{FF2B5EF4-FFF2-40B4-BE49-F238E27FC236}">
                    <a16:creationId xmlns:a16="http://schemas.microsoft.com/office/drawing/2014/main" id="{985981BC-54D4-4E78-8039-CC599713AA3F}"/>
                  </a:ext>
                </a:extLst>
              </p:cNvPr>
              <p:cNvSpPr/>
              <p:nvPr/>
            </p:nvSpPr>
            <p:spPr>
              <a:xfrm rot="10800000">
                <a:off x="11433947" y="964424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47" name="直角三角形 46">
                <a:extLst>
                  <a:ext uri="{FF2B5EF4-FFF2-40B4-BE49-F238E27FC236}">
                    <a16:creationId xmlns:a16="http://schemas.microsoft.com/office/drawing/2014/main" id="{EB85FC94-378C-4636-86F3-C24E4DFD95B2}"/>
                  </a:ext>
                </a:extLst>
              </p:cNvPr>
              <p:cNvSpPr/>
              <p:nvPr/>
            </p:nvSpPr>
            <p:spPr>
              <a:xfrm rot="16200000">
                <a:off x="11444395" y="3482824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9ACF14B7-D714-453F-933F-E6FBB94EB421}"/>
                </a:ext>
              </a:extLst>
            </p:cNvPr>
            <p:cNvSpPr/>
            <p:nvPr/>
          </p:nvSpPr>
          <p:spPr>
            <a:xfrm>
              <a:off x="3231722" y="1039045"/>
              <a:ext cx="1735856" cy="454970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334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+mn-ea"/>
                </a:rPr>
                <a:t>各指标综合分析</a:t>
              </a: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C074967F-8297-4787-AB52-8E86AADD2E33}"/>
                </a:ext>
              </a:extLst>
            </p:cNvPr>
            <p:cNvSpPr/>
            <p:nvPr/>
          </p:nvSpPr>
          <p:spPr>
            <a:xfrm>
              <a:off x="8178381" y="1402984"/>
              <a:ext cx="1750367" cy="454460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办事环境</a:t>
              </a:r>
              <a:endParaRPr lang="en-US" altLang="zh-CN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F9AB3135-D9BA-4D2C-91B4-187359C9D28D}"/>
                </a:ext>
              </a:extLst>
            </p:cNvPr>
            <p:cNvSpPr/>
            <p:nvPr/>
          </p:nvSpPr>
          <p:spPr>
            <a:xfrm>
              <a:off x="6109656" y="1402984"/>
              <a:ext cx="897133" cy="38578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信息公开</a:t>
              </a:r>
              <a:endParaRPr lang="en-US" altLang="zh-CN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56" name="图表 55">
            <a:extLst>
              <a:ext uri="{FF2B5EF4-FFF2-40B4-BE49-F238E27FC236}">
                <a16:creationId xmlns:a16="http://schemas.microsoft.com/office/drawing/2014/main" id="{539360C8-7A66-43E3-9B92-FEEFC1A387E7}"/>
              </a:ext>
            </a:extLst>
          </p:cNvPr>
          <p:cNvGraphicFramePr/>
          <p:nvPr/>
        </p:nvGraphicFramePr>
        <p:xfrm>
          <a:off x="10028454" y="1535521"/>
          <a:ext cx="2562829" cy="18991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8" name="矩形 57">
            <a:extLst>
              <a:ext uri="{FF2B5EF4-FFF2-40B4-BE49-F238E27FC236}">
                <a16:creationId xmlns:a16="http://schemas.microsoft.com/office/drawing/2014/main" id="{FE75180E-FA43-4FAB-B054-99AA40FB5E13}"/>
              </a:ext>
            </a:extLst>
          </p:cNvPr>
          <p:cNvSpPr/>
          <p:nvPr/>
        </p:nvSpPr>
        <p:spPr>
          <a:xfrm>
            <a:off x="16156412" y="1276398"/>
            <a:ext cx="1926369" cy="37872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办事服务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9" name="表格 5">
            <a:extLst>
              <a:ext uri="{FF2B5EF4-FFF2-40B4-BE49-F238E27FC236}">
                <a16:creationId xmlns:a16="http://schemas.microsoft.com/office/drawing/2014/main" id="{A608FC70-FA0D-45B4-99B1-F4AF60762B08}"/>
              </a:ext>
            </a:extLst>
          </p:cNvPr>
          <p:cNvGraphicFramePr>
            <a:graphicFrameLocks noGrp="1"/>
          </p:cNvGraphicFramePr>
          <p:nvPr/>
        </p:nvGraphicFramePr>
        <p:xfrm>
          <a:off x="7624381" y="3982758"/>
          <a:ext cx="2221783" cy="1371612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505040">
                  <a:extLst>
                    <a:ext uri="{9D8B030D-6E8A-4147-A177-3AD203B41FA5}">
                      <a16:colId xmlns:a16="http://schemas.microsoft.com/office/drawing/2014/main" val="1605646343"/>
                    </a:ext>
                  </a:extLst>
                </a:gridCol>
                <a:gridCol w="915914">
                  <a:extLst>
                    <a:ext uri="{9D8B030D-6E8A-4147-A177-3AD203B41FA5}">
                      <a16:colId xmlns:a16="http://schemas.microsoft.com/office/drawing/2014/main" val="34804130"/>
                    </a:ext>
                  </a:extLst>
                </a:gridCol>
                <a:gridCol w="800829">
                  <a:extLst>
                    <a:ext uri="{9D8B030D-6E8A-4147-A177-3AD203B41FA5}">
                      <a16:colId xmlns:a16="http://schemas.microsoft.com/office/drawing/2014/main" val="1421475979"/>
                    </a:ext>
                  </a:extLst>
                </a:gridCol>
              </a:tblGrid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满意度得分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262805372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98907728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33093614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4135524907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92763843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54340552"/>
                  </a:ext>
                </a:extLst>
              </a:tr>
            </a:tbl>
          </a:graphicData>
        </a:graphic>
      </p:graphicFrame>
      <p:graphicFrame>
        <p:nvGraphicFramePr>
          <p:cNvPr id="65" name="图表 64">
            <a:extLst>
              <a:ext uri="{FF2B5EF4-FFF2-40B4-BE49-F238E27FC236}">
                <a16:creationId xmlns:a16="http://schemas.microsoft.com/office/drawing/2014/main" id="{BBB578D7-2358-4B63-AB02-66FB9BEBFC77}"/>
              </a:ext>
            </a:extLst>
          </p:cNvPr>
          <p:cNvGraphicFramePr/>
          <p:nvPr/>
        </p:nvGraphicFramePr>
        <p:xfrm>
          <a:off x="12582028" y="1561696"/>
          <a:ext cx="2550635" cy="185559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66" name="图表 65">
            <a:extLst>
              <a:ext uri="{FF2B5EF4-FFF2-40B4-BE49-F238E27FC236}">
                <a16:creationId xmlns:a16="http://schemas.microsoft.com/office/drawing/2014/main" id="{B5E22601-9A74-4A86-8053-2582915E8C34}"/>
              </a:ext>
            </a:extLst>
          </p:cNvPr>
          <p:cNvGraphicFramePr/>
          <p:nvPr/>
        </p:nvGraphicFramePr>
        <p:xfrm>
          <a:off x="12771763" y="3966886"/>
          <a:ext cx="2631635" cy="13475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69" name="矩形 68">
            <a:extLst>
              <a:ext uri="{FF2B5EF4-FFF2-40B4-BE49-F238E27FC236}">
                <a16:creationId xmlns:a16="http://schemas.microsoft.com/office/drawing/2014/main" id="{3EAD88D7-E7AE-485D-8C13-78632D63EF15}"/>
              </a:ext>
            </a:extLst>
          </p:cNvPr>
          <p:cNvSpPr/>
          <p:nvPr/>
        </p:nvSpPr>
        <p:spPr>
          <a:xfrm>
            <a:off x="8419410" y="3597648"/>
            <a:ext cx="1926369" cy="37872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政务创新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6970ADB5-953C-4CA4-913E-0C7E1D173C87}"/>
              </a:ext>
            </a:extLst>
          </p:cNvPr>
          <p:cNvSpPr/>
          <p:nvPr/>
        </p:nvSpPr>
        <p:spPr>
          <a:xfrm>
            <a:off x="11056962" y="3595904"/>
            <a:ext cx="1069197" cy="35621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政风行风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723DC93C-184E-4019-841E-30A402602C54}"/>
              </a:ext>
            </a:extLst>
          </p:cNvPr>
          <p:cNvSpPr/>
          <p:nvPr/>
        </p:nvSpPr>
        <p:spPr>
          <a:xfrm>
            <a:off x="13567684" y="3595903"/>
            <a:ext cx="1069197" cy="35621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改革实施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0A51DA0C-9832-4DCA-96FE-035AA8CCAB84}"/>
              </a:ext>
            </a:extLst>
          </p:cNvPr>
          <p:cNvSpPr/>
          <p:nvPr/>
        </p:nvSpPr>
        <p:spPr>
          <a:xfrm>
            <a:off x="16170527" y="3593320"/>
            <a:ext cx="1069197" cy="35621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改革效果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0" name="组合 59">
            <a:extLst>
              <a:ext uri="{FF2B5EF4-FFF2-40B4-BE49-F238E27FC236}">
                <a16:creationId xmlns:a16="http://schemas.microsoft.com/office/drawing/2014/main" id="{562B26B0-1521-4606-9BA6-C45358783BB2}"/>
              </a:ext>
            </a:extLst>
          </p:cNvPr>
          <p:cNvGrpSpPr/>
          <p:nvPr/>
        </p:nvGrpSpPr>
        <p:grpSpPr>
          <a:xfrm>
            <a:off x="7608736" y="1542323"/>
            <a:ext cx="2272890" cy="1988688"/>
            <a:chOff x="5505643" y="2144134"/>
            <a:chExt cx="2493944" cy="2128617"/>
          </a:xfrm>
        </p:grpSpPr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0EBE613C-0FFD-400F-A9E8-D867C84C25BD}"/>
                </a:ext>
              </a:extLst>
            </p:cNvPr>
            <p:cNvGrpSpPr/>
            <p:nvPr/>
          </p:nvGrpSpPr>
          <p:grpSpPr>
            <a:xfrm>
              <a:off x="5917545" y="2144134"/>
              <a:ext cx="823804" cy="705270"/>
              <a:chOff x="5917545" y="2144134"/>
              <a:chExt cx="823804" cy="705270"/>
            </a:xfrm>
          </p:grpSpPr>
          <p:sp>
            <p:nvSpPr>
              <p:cNvPr id="90" name="任意多边形 62">
                <a:extLst>
                  <a:ext uri="{FF2B5EF4-FFF2-40B4-BE49-F238E27FC236}">
                    <a16:creationId xmlns:a16="http://schemas.microsoft.com/office/drawing/2014/main" id="{054BC1A5-40A9-4671-A9DB-24E800424ECC}"/>
                  </a:ext>
                </a:extLst>
              </p:cNvPr>
              <p:cNvSpPr/>
              <p:nvPr/>
            </p:nvSpPr>
            <p:spPr>
              <a:xfrm rot="16200000">
                <a:off x="5982445" y="2153960"/>
                <a:ext cx="705270" cy="685618"/>
              </a:xfrm>
              <a:prstGeom prst="hexagon">
                <a:avLst/>
              </a:pr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buFont typeface="Arial" panose="020B0604020202020204" pitchFamily="34" charset="0"/>
                  <a:buNone/>
                  <a:defRPr/>
                </a:pPr>
                <a:endParaRPr lang="zh-CN" altLang="en-US" sz="800" noProof="1"/>
              </a:p>
            </p:txBody>
          </p:sp>
          <p:sp>
            <p:nvSpPr>
              <p:cNvPr id="91" name="文本框 90">
                <a:extLst>
                  <a:ext uri="{FF2B5EF4-FFF2-40B4-BE49-F238E27FC236}">
                    <a16:creationId xmlns:a16="http://schemas.microsoft.com/office/drawing/2014/main" id="{22879105-C4A6-4449-8161-DB285C31CBA8}"/>
                  </a:ext>
                </a:extLst>
              </p:cNvPr>
              <p:cNvSpPr txBox="1"/>
              <p:nvPr/>
            </p:nvSpPr>
            <p:spPr>
              <a:xfrm>
                <a:off x="5917545" y="2293729"/>
                <a:ext cx="823804" cy="439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信息公开</a:t>
                </a:r>
                <a:endParaRPr lang="en-US" altLang="zh-CN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部门</a:t>
                </a: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EAAEC3A4-5EBE-43A4-8C14-5A0C6490F2E7}"/>
                </a:ext>
              </a:extLst>
            </p:cNvPr>
            <p:cNvGrpSpPr/>
            <p:nvPr/>
          </p:nvGrpSpPr>
          <p:grpSpPr>
            <a:xfrm>
              <a:off x="6741349" y="2161058"/>
              <a:ext cx="823804" cy="705270"/>
              <a:chOff x="5917545" y="2144134"/>
              <a:chExt cx="823804" cy="705270"/>
            </a:xfrm>
          </p:grpSpPr>
          <p:sp>
            <p:nvSpPr>
              <p:cNvPr id="88" name="任意多边形 62">
                <a:extLst>
                  <a:ext uri="{FF2B5EF4-FFF2-40B4-BE49-F238E27FC236}">
                    <a16:creationId xmlns:a16="http://schemas.microsoft.com/office/drawing/2014/main" id="{36B5A370-5F62-467C-8421-4E5533F42033}"/>
                  </a:ext>
                </a:extLst>
              </p:cNvPr>
              <p:cNvSpPr/>
              <p:nvPr/>
            </p:nvSpPr>
            <p:spPr>
              <a:xfrm rot="16200000">
                <a:off x="5982445" y="2153960"/>
                <a:ext cx="705270" cy="685618"/>
              </a:xfrm>
              <a:prstGeom prst="hexagon">
                <a:avLst/>
              </a:pr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buFont typeface="Arial" panose="020B0604020202020204" pitchFamily="34" charset="0"/>
                  <a:buNone/>
                  <a:defRPr/>
                </a:pPr>
                <a:endParaRPr lang="zh-CN" altLang="en-US" sz="800" noProof="1"/>
              </a:p>
            </p:txBody>
          </p:sp>
          <p:sp>
            <p:nvSpPr>
              <p:cNvPr id="89" name="文本框 88">
                <a:extLst>
                  <a:ext uri="{FF2B5EF4-FFF2-40B4-BE49-F238E27FC236}">
                    <a16:creationId xmlns:a16="http://schemas.microsoft.com/office/drawing/2014/main" id="{4828F184-1405-4D91-99AC-01B070BE1E5E}"/>
                  </a:ext>
                </a:extLst>
              </p:cNvPr>
              <p:cNvSpPr txBox="1"/>
              <p:nvPr/>
            </p:nvSpPr>
            <p:spPr>
              <a:xfrm>
                <a:off x="5917545" y="2293729"/>
                <a:ext cx="823804" cy="439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办事环境</a:t>
                </a:r>
                <a:endParaRPr lang="en-US" altLang="zh-CN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部门</a:t>
                </a: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63" name="组合 62">
              <a:extLst>
                <a:ext uri="{FF2B5EF4-FFF2-40B4-BE49-F238E27FC236}">
                  <a16:creationId xmlns:a16="http://schemas.microsoft.com/office/drawing/2014/main" id="{98417BD3-DD01-4F9C-BA4F-0FCB1E54D8A4}"/>
                </a:ext>
              </a:extLst>
            </p:cNvPr>
            <p:cNvGrpSpPr/>
            <p:nvPr/>
          </p:nvGrpSpPr>
          <p:grpSpPr>
            <a:xfrm>
              <a:off x="5505643" y="2879135"/>
              <a:ext cx="823804" cy="705270"/>
              <a:chOff x="5917545" y="2144134"/>
              <a:chExt cx="823804" cy="705270"/>
            </a:xfrm>
          </p:grpSpPr>
          <p:sp>
            <p:nvSpPr>
              <p:cNvPr id="86" name="任意多边形 62">
                <a:extLst>
                  <a:ext uri="{FF2B5EF4-FFF2-40B4-BE49-F238E27FC236}">
                    <a16:creationId xmlns:a16="http://schemas.microsoft.com/office/drawing/2014/main" id="{8FCFE1CF-528B-452A-A58E-5E4AA37CDCE7}"/>
                  </a:ext>
                </a:extLst>
              </p:cNvPr>
              <p:cNvSpPr/>
              <p:nvPr/>
            </p:nvSpPr>
            <p:spPr>
              <a:xfrm rot="16200000">
                <a:off x="5982445" y="2153960"/>
                <a:ext cx="705270" cy="685618"/>
              </a:xfrm>
              <a:prstGeom prst="hexagon">
                <a:avLst/>
              </a:pr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buFont typeface="Arial" panose="020B0604020202020204" pitchFamily="34" charset="0"/>
                  <a:buNone/>
                  <a:defRPr/>
                </a:pPr>
                <a:endParaRPr lang="zh-CN" altLang="en-US" sz="800" noProof="1"/>
              </a:p>
            </p:txBody>
          </p:sp>
          <p:sp>
            <p:nvSpPr>
              <p:cNvPr id="87" name="文本框 86">
                <a:extLst>
                  <a:ext uri="{FF2B5EF4-FFF2-40B4-BE49-F238E27FC236}">
                    <a16:creationId xmlns:a16="http://schemas.microsoft.com/office/drawing/2014/main" id="{0DE408AE-94CC-44C6-A690-891ED86F426B}"/>
                  </a:ext>
                </a:extLst>
              </p:cNvPr>
              <p:cNvSpPr txBox="1"/>
              <p:nvPr/>
            </p:nvSpPr>
            <p:spPr>
              <a:xfrm>
                <a:off x="5917545" y="2293729"/>
                <a:ext cx="823804" cy="439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办事服务</a:t>
                </a:r>
                <a:endParaRPr lang="en-US" altLang="zh-CN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部门</a:t>
                </a: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4" name="组合 73">
              <a:extLst>
                <a:ext uri="{FF2B5EF4-FFF2-40B4-BE49-F238E27FC236}">
                  <a16:creationId xmlns:a16="http://schemas.microsoft.com/office/drawing/2014/main" id="{F3D4C8FF-FF37-4C57-B39C-8F38853ED501}"/>
                </a:ext>
              </a:extLst>
            </p:cNvPr>
            <p:cNvGrpSpPr/>
            <p:nvPr/>
          </p:nvGrpSpPr>
          <p:grpSpPr>
            <a:xfrm>
              <a:off x="6340713" y="2874218"/>
              <a:ext cx="823804" cy="705270"/>
              <a:chOff x="5917545" y="2144134"/>
              <a:chExt cx="823804" cy="705270"/>
            </a:xfrm>
          </p:grpSpPr>
          <p:sp>
            <p:nvSpPr>
              <p:cNvPr id="84" name="任意多边形 62">
                <a:extLst>
                  <a:ext uri="{FF2B5EF4-FFF2-40B4-BE49-F238E27FC236}">
                    <a16:creationId xmlns:a16="http://schemas.microsoft.com/office/drawing/2014/main" id="{C5DE5545-565E-4B78-996C-02EE80C5BC32}"/>
                  </a:ext>
                </a:extLst>
              </p:cNvPr>
              <p:cNvSpPr/>
              <p:nvPr/>
            </p:nvSpPr>
            <p:spPr>
              <a:xfrm rot="16200000">
                <a:off x="5982445" y="2153960"/>
                <a:ext cx="705270" cy="685618"/>
              </a:xfrm>
              <a:prstGeom prst="hexagon">
                <a:avLst/>
              </a:pr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buFont typeface="Arial" panose="020B0604020202020204" pitchFamily="34" charset="0"/>
                  <a:buNone/>
                  <a:defRPr/>
                </a:pPr>
                <a:endParaRPr lang="zh-CN" altLang="en-US" sz="800" noProof="1"/>
              </a:p>
            </p:txBody>
          </p:sp>
          <p:sp>
            <p:nvSpPr>
              <p:cNvPr id="85" name="文本框 84">
                <a:extLst>
                  <a:ext uri="{FF2B5EF4-FFF2-40B4-BE49-F238E27FC236}">
                    <a16:creationId xmlns:a16="http://schemas.microsoft.com/office/drawing/2014/main" id="{0EC43C15-9D95-49AF-A11B-436D827788CF}"/>
                  </a:ext>
                </a:extLst>
              </p:cNvPr>
              <p:cNvSpPr txBox="1"/>
              <p:nvPr/>
            </p:nvSpPr>
            <p:spPr>
              <a:xfrm>
                <a:off x="5917545" y="2293729"/>
                <a:ext cx="823804" cy="439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政务创新</a:t>
                </a:r>
                <a:endParaRPr lang="en-US" altLang="zh-CN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部门</a:t>
                </a: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5" name="组合 74">
              <a:extLst>
                <a:ext uri="{FF2B5EF4-FFF2-40B4-BE49-F238E27FC236}">
                  <a16:creationId xmlns:a16="http://schemas.microsoft.com/office/drawing/2014/main" id="{308B9AB5-664D-44CA-B579-609EF5927DBE}"/>
                </a:ext>
              </a:extLst>
            </p:cNvPr>
            <p:cNvGrpSpPr/>
            <p:nvPr/>
          </p:nvGrpSpPr>
          <p:grpSpPr>
            <a:xfrm>
              <a:off x="5917545" y="3567481"/>
              <a:ext cx="823804" cy="705270"/>
              <a:chOff x="5917545" y="2144134"/>
              <a:chExt cx="823804" cy="705270"/>
            </a:xfrm>
          </p:grpSpPr>
          <p:sp>
            <p:nvSpPr>
              <p:cNvPr id="82" name="任意多边形 62">
                <a:extLst>
                  <a:ext uri="{FF2B5EF4-FFF2-40B4-BE49-F238E27FC236}">
                    <a16:creationId xmlns:a16="http://schemas.microsoft.com/office/drawing/2014/main" id="{1087A968-2545-48E2-9EA0-50B756F3D886}"/>
                  </a:ext>
                </a:extLst>
              </p:cNvPr>
              <p:cNvSpPr/>
              <p:nvPr/>
            </p:nvSpPr>
            <p:spPr>
              <a:xfrm rot="16200000">
                <a:off x="5982445" y="2153960"/>
                <a:ext cx="705270" cy="685618"/>
              </a:xfrm>
              <a:prstGeom prst="hexagon">
                <a:avLst/>
              </a:pr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buFont typeface="Arial" panose="020B0604020202020204" pitchFamily="34" charset="0"/>
                  <a:buNone/>
                  <a:defRPr/>
                </a:pPr>
                <a:endParaRPr lang="zh-CN" altLang="en-US" sz="800" noProof="1"/>
              </a:p>
            </p:txBody>
          </p:sp>
          <p:sp>
            <p:nvSpPr>
              <p:cNvPr id="83" name="文本框 82">
                <a:extLst>
                  <a:ext uri="{FF2B5EF4-FFF2-40B4-BE49-F238E27FC236}">
                    <a16:creationId xmlns:a16="http://schemas.microsoft.com/office/drawing/2014/main" id="{BA845119-6D56-43E3-A57F-C620039DE79E}"/>
                  </a:ext>
                </a:extLst>
              </p:cNvPr>
              <p:cNvSpPr txBox="1"/>
              <p:nvPr/>
            </p:nvSpPr>
            <p:spPr>
              <a:xfrm>
                <a:off x="5917545" y="2293729"/>
                <a:ext cx="823804" cy="439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改革实施</a:t>
                </a:r>
                <a:endParaRPr lang="en-US" altLang="zh-CN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部门</a:t>
                </a: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6" name="组合 75">
              <a:extLst>
                <a:ext uri="{FF2B5EF4-FFF2-40B4-BE49-F238E27FC236}">
                  <a16:creationId xmlns:a16="http://schemas.microsoft.com/office/drawing/2014/main" id="{070A04A2-88F5-42E8-AF23-45236DA47D05}"/>
                </a:ext>
              </a:extLst>
            </p:cNvPr>
            <p:cNvGrpSpPr/>
            <p:nvPr/>
          </p:nvGrpSpPr>
          <p:grpSpPr>
            <a:xfrm>
              <a:off x="7175783" y="2900178"/>
              <a:ext cx="823804" cy="705270"/>
              <a:chOff x="5917545" y="2144134"/>
              <a:chExt cx="823804" cy="705270"/>
            </a:xfrm>
          </p:grpSpPr>
          <p:sp>
            <p:nvSpPr>
              <p:cNvPr id="80" name="任意多边形 62">
                <a:extLst>
                  <a:ext uri="{FF2B5EF4-FFF2-40B4-BE49-F238E27FC236}">
                    <a16:creationId xmlns:a16="http://schemas.microsoft.com/office/drawing/2014/main" id="{F7D8C490-FB0B-42EB-A523-50AA9A28BE84}"/>
                  </a:ext>
                </a:extLst>
              </p:cNvPr>
              <p:cNvSpPr/>
              <p:nvPr/>
            </p:nvSpPr>
            <p:spPr>
              <a:xfrm rot="16200000">
                <a:off x="5982445" y="2153960"/>
                <a:ext cx="705270" cy="685618"/>
              </a:xfrm>
              <a:prstGeom prst="hexagon">
                <a:avLst/>
              </a:pr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buFont typeface="Arial" panose="020B0604020202020204" pitchFamily="34" charset="0"/>
                  <a:buNone/>
                  <a:defRPr/>
                </a:pPr>
                <a:endParaRPr lang="zh-CN" altLang="en-US" sz="800" noProof="1"/>
              </a:p>
            </p:txBody>
          </p:sp>
          <p:sp>
            <p:nvSpPr>
              <p:cNvPr id="81" name="文本框 80">
                <a:extLst>
                  <a:ext uri="{FF2B5EF4-FFF2-40B4-BE49-F238E27FC236}">
                    <a16:creationId xmlns:a16="http://schemas.microsoft.com/office/drawing/2014/main" id="{7032B519-1BA4-4217-B28F-18A039DF2155}"/>
                  </a:ext>
                </a:extLst>
              </p:cNvPr>
              <p:cNvSpPr txBox="1"/>
              <p:nvPr/>
            </p:nvSpPr>
            <p:spPr>
              <a:xfrm>
                <a:off x="5917545" y="2293729"/>
                <a:ext cx="823804" cy="439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政风行风</a:t>
                </a:r>
                <a:endParaRPr lang="en-US" altLang="zh-CN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部门</a:t>
                </a: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77" name="组合 76">
              <a:extLst>
                <a:ext uri="{FF2B5EF4-FFF2-40B4-BE49-F238E27FC236}">
                  <a16:creationId xmlns:a16="http://schemas.microsoft.com/office/drawing/2014/main" id="{277D991D-09D0-44CF-A02B-F648BBD8E55A}"/>
                </a:ext>
              </a:extLst>
            </p:cNvPr>
            <p:cNvGrpSpPr/>
            <p:nvPr/>
          </p:nvGrpSpPr>
          <p:grpSpPr>
            <a:xfrm>
              <a:off x="6763881" y="3567262"/>
              <a:ext cx="823804" cy="705270"/>
              <a:chOff x="5917545" y="2144134"/>
              <a:chExt cx="823804" cy="705270"/>
            </a:xfrm>
          </p:grpSpPr>
          <p:sp>
            <p:nvSpPr>
              <p:cNvPr id="78" name="任意多边形 62">
                <a:extLst>
                  <a:ext uri="{FF2B5EF4-FFF2-40B4-BE49-F238E27FC236}">
                    <a16:creationId xmlns:a16="http://schemas.microsoft.com/office/drawing/2014/main" id="{C41A62BB-1469-42CA-914E-90F93593B0D3}"/>
                  </a:ext>
                </a:extLst>
              </p:cNvPr>
              <p:cNvSpPr/>
              <p:nvPr/>
            </p:nvSpPr>
            <p:spPr>
              <a:xfrm rot="16200000">
                <a:off x="5982445" y="2153960"/>
                <a:ext cx="705270" cy="685618"/>
              </a:xfrm>
              <a:prstGeom prst="hexagon">
                <a:avLst/>
              </a:prstGeom>
              <a:solidFill>
                <a:schemeClr val="bg1">
                  <a:alpha val="1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buFont typeface="Arial" panose="020B0604020202020204" pitchFamily="34" charset="0"/>
                  <a:buNone/>
                  <a:defRPr/>
                </a:pPr>
                <a:endParaRPr lang="zh-CN" altLang="en-US" sz="800" noProof="1"/>
              </a:p>
            </p:txBody>
          </p:sp>
          <p:sp>
            <p:nvSpPr>
              <p:cNvPr id="79" name="文本框 78">
                <a:extLst>
                  <a:ext uri="{FF2B5EF4-FFF2-40B4-BE49-F238E27FC236}">
                    <a16:creationId xmlns:a16="http://schemas.microsoft.com/office/drawing/2014/main" id="{AAAE031D-107A-4F12-95D8-EF6FDA79E581}"/>
                  </a:ext>
                </a:extLst>
              </p:cNvPr>
              <p:cNvSpPr txBox="1"/>
              <p:nvPr/>
            </p:nvSpPr>
            <p:spPr>
              <a:xfrm>
                <a:off x="5917545" y="2293729"/>
                <a:ext cx="823804" cy="4399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改革效果</a:t>
                </a:r>
                <a:endParaRPr lang="en-US" altLang="zh-CN" sz="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部门</a:t>
                </a:r>
                <a:r>
                  <a:rPr lang="en-US" altLang="zh-CN" sz="800" b="1" dirty="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92" name="组合 91">
            <a:extLst>
              <a:ext uri="{FF2B5EF4-FFF2-40B4-BE49-F238E27FC236}">
                <a16:creationId xmlns:a16="http://schemas.microsoft.com/office/drawing/2014/main" id="{B2D82CEE-8293-4257-9048-B04ED8077465}"/>
              </a:ext>
            </a:extLst>
          </p:cNvPr>
          <p:cNvGrpSpPr/>
          <p:nvPr/>
        </p:nvGrpSpPr>
        <p:grpSpPr>
          <a:xfrm>
            <a:off x="10066836" y="4209050"/>
            <a:ext cx="2654247" cy="835298"/>
            <a:chOff x="8457808" y="3082406"/>
            <a:chExt cx="3131945" cy="998346"/>
          </a:xfrm>
        </p:grpSpPr>
        <p:sp>
          <p:nvSpPr>
            <p:cNvPr id="93" name="等腰三角形 2">
              <a:extLst>
                <a:ext uri="{FF2B5EF4-FFF2-40B4-BE49-F238E27FC236}">
                  <a16:creationId xmlns:a16="http://schemas.microsoft.com/office/drawing/2014/main" id="{D30DD574-5985-4BC3-979F-2AD6DF80001F}"/>
                </a:ext>
              </a:extLst>
            </p:cNvPr>
            <p:cNvSpPr/>
            <p:nvPr/>
          </p:nvSpPr>
          <p:spPr>
            <a:xfrm rot="5400000">
              <a:off x="8523158" y="3371517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1400" b="1"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94" name="等腰三角形 2">
              <a:extLst>
                <a:ext uri="{FF2B5EF4-FFF2-40B4-BE49-F238E27FC236}">
                  <a16:creationId xmlns:a16="http://schemas.microsoft.com/office/drawing/2014/main" id="{F326791E-DADB-4A75-8CEC-1BE3E8B99C73}"/>
                </a:ext>
              </a:extLst>
            </p:cNvPr>
            <p:cNvSpPr/>
            <p:nvPr/>
          </p:nvSpPr>
          <p:spPr>
            <a:xfrm rot="5400000">
              <a:off x="9149753" y="3371517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1400" b="1"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95" name="等腰三角形 2">
              <a:extLst>
                <a:ext uri="{FF2B5EF4-FFF2-40B4-BE49-F238E27FC236}">
                  <a16:creationId xmlns:a16="http://schemas.microsoft.com/office/drawing/2014/main" id="{728D8409-9D70-46C5-A5D5-030D275000DC}"/>
                </a:ext>
              </a:extLst>
            </p:cNvPr>
            <p:cNvSpPr/>
            <p:nvPr/>
          </p:nvSpPr>
          <p:spPr>
            <a:xfrm rot="5400000">
              <a:off x="9778754" y="3371518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1400" b="1"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96" name="等腰三角形 2">
              <a:extLst>
                <a:ext uri="{FF2B5EF4-FFF2-40B4-BE49-F238E27FC236}">
                  <a16:creationId xmlns:a16="http://schemas.microsoft.com/office/drawing/2014/main" id="{A4136142-34AF-4FC5-A691-A4B8D13674DB}"/>
                </a:ext>
              </a:extLst>
            </p:cNvPr>
            <p:cNvSpPr/>
            <p:nvPr/>
          </p:nvSpPr>
          <p:spPr>
            <a:xfrm rot="5400000">
              <a:off x="10405487" y="3371518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1400" b="1"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sp>
          <p:nvSpPr>
            <p:cNvPr id="97" name="等腰三角形 2">
              <a:extLst>
                <a:ext uri="{FF2B5EF4-FFF2-40B4-BE49-F238E27FC236}">
                  <a16:creationId xmlns:a16="http://schemas.microsoft.com/office/drawing/2014/main" id="{471AEDDC-2A15-4D63-8DA8-B400DE91401E}"/>
                </a:ext>
              </a:extLst>
            </p:cNvPr>
            <p:cNvSpPr/>
            <p:nvPr/>
          </p:nvSpPr>
          <p:spPr>
            <a:xfrm rot="5400000">
              <a:off x="11032221" y="3371518"/>
              <a:ext cx="471687" cy="530828"/>
            </a:xfrm>
            <a:prstGeom prst="ellipse">
              <a:avLst/>
            </a:prstGeom>
            <a:gradFill flip="none" rotWithShape="1">
              <a:gsLst>
                <a:gs pos="42000">
                  <a:srgbClr val="B4C2D9">
                    <a:alpha val="10000"/>
                  </a:srgbClr>
                </a:gs>
                <a:gs pos="0">
                  <a:schemeClr val="bg1">
                    <a:lumMod val="95000"/>
                    <a:alpha val="29000"/>
                  </a:schemeClr>
                </a:gs>
                <a:gs pos="100000">
                  <a:srgbClr val="02CCC5">
                    <a:alpha val="20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vert="horz" lIns="0" tIns="0" rIns="0" bIns="0" rtlCol="0" anchor="ctr"/>
            <a:lstStyle/>
            <a:p>
              <a:pPr algn="ctr">
                <a:lnSpc>
                  <a:spcPct val="150000"/>
                </a:lnSpc>
              </a:pPr>
              <a:endParaRPr kumimoji="1" lang="zh-CN" altLang="en-US" sz="1400" b="1">
                <a:solidFill>
                  <a:srgbClr val="FFC000"/>
                </a:solidFill>
                <a:latin typeface="+mj-ea"/>
                <a:ea typeface="+mj-ea"/>
              </a:endParaRPr>
            </a:p>
          </p:txBody>
        </p:sp>
        <p:grpSp>
          <p:nvGrpSpPr>
            <p:cNvPr id="98" name="组合 97">
              <a:extLst>
                <a:ext uri="{FF2B5EF4-FFF2-40B4-BE49-F238E27FC236}">
                  <a16:creationId xmlns:a16="http://schemas.microsoft.com/office/drawing/2014/main" id="{A850CC6E-E779-46A2-9E09-6CD4E99C53F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8576766" y="3764201"/>
              <a:ext cx="362066" cy="282188"/>
              <a:chOff x="4897736" y="4969417"/>
              <a:chExt cx="329426" cy="298526"/>
            </a:xfrm>
            <a:solidFill>
              <a:schemeClr val="bg1"/>
            </a:solidFill>
          </p:grpSpPr>
          <p:sp>
            <p:nvSpPr>
              <p:cNvPr id="115" name="饼形 4">
                <a:extLst>
                  <a:ext uri="{FF2B5EF4-FFF2-40B4-BE49-F238E27FC236}">
                    <a16:creationId xmlns:a16="http://schemas.microsoft.com/office/drawing/2014/main" id="{F5886F4E-1093-49A9-9863-621A0C363884}"/>
                  </a:ext>
                </a:extLst>
              </p:cNvPr>
              <p:cNvSpPr/>
              <p:nvPr/>
            </p:nvSpPr>
            <p:spPr>
              <a:xfrm>
                <a:off x="4897736" y="5113917"/>
                <a:ext cx="329426" cy="154026"/>
              </a:xfrm>
              <a:custGeom>
                <a:avLst/>
                <a:gdLst/>
                <a:ahLst/>
                <a:cxnLst/>
                <a:rect l="l" t="t" r="r" b="b"/>
                <a:pathLst>
                  <a:path w="329426" h="153821">
                    <a:moveTo>
                      <a:pt x="218661" y="0"/>
                    </a:moveTo>
                    <a:cubicBezTo>
                      <a:pt x="283412" y="20853"/>
                      <a:pt x="329426" y="81963"/>
                      <a:pt x="329426" y="153821"/>
                    </a:cubicBezTo>
                    <a:lnTo>
                      <a:pt x="173519" y="153821"/>
                    </a:lnTo>
                    <a:lnTo>
                      <a:pt x="187220" y="111291"/>
                    </a:lnTo>
                    <a:lnTo>
                      <a:pt x="168171" y="52162"/>
                    </a:lnTo>
                    <a:lnTo>
                      <a:pt x="186227" y="32667"/>
                    </a:lnTo>
                    <a:lnTo>
                      <a:pt x="173291" y="18700"/>
                    </a:lnTo>
                    <a:cubicBezTo>
                      <a:pt x="190726" y="18073"/>
                      <a:pt x="206485" y="11202"/>
                      <a:pt x="218661" y="0"/>
                    </a:cubicBezTo>
                    <a:close/>
                    <a:moveTo>
                      <a:pt x="110766" y="0"/>
                    </a:moveTo>
                    <a:cubicBezTo>
                      <a:pt x="122387" y="10691"/>
                      <a:pt x="137270" y="17437"/>
                      <a:pt x="153823" y="18290"/>
                    </a:cubicBezTo>
                    <a:lnTo>
                      <a:pt x="140508" y="32667"/>
                    </a:lnTo>
                    <a:lnTo>
                      <a:pt x="158040" y="51597"/>
                    </a:lnTo>
                    <a:lnTo>
                      <a:pt x="138808" y="111291"/>
                    </a:lnTo>
                    <a:lnTo>
                      <a:pt x="152510" y="153821"/>
                    </a:lnTo>
                    <a:lnTo>
                      <a:pt x="0" y="153821"/>
                    </a:lnTo>
                    <a:cubicBezTo>
                      <a:pt x="0" y="81963"/>
                      <a:pt x="46015" y="20853"/>
                      <a:pt x="11076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700">
                  <a:solidFill>
                    <a:prstClr val="white"/>
                  </a:solidFill>
                </a:endParaRPr>
              </a:p>
            </p:txBody>
          </p:sp>
          <p:sp>
            <p:nvSpPr>
              <p:cNvPr id="116" name="椭圆 115">
                <a:extLst>
                  <a:ext uri="{FF2B5EF4-FFF2-40B4-BE49-F238E27FC236}">
                    <a16:creationId xmlns:a16="http://schemas.microsoft.com/office/drawing/2014/main" id="{1AC2EFD9-AEF0-46B6-A608-35BC1AEDD0C8}"/>
                  </a:ext>
                </a:extLst>
              </p:cNvPr>
              <p:cNvSpPr/>
              <p:nvPr/>
            </p:nvSpPr>
            <p:spPr>
              <a:xfrm>
                <a:off x="4984844" y="4969417"/>
                <a:ext cx="150458" cy="150851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/>
                <a:endParaRPr lang="zh-CN" altLang="en-US" sz="7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99" name="矩形 25">
              <a:extLst>
                <a:ext uri="{FF2B5EF4-FFF2-40B4-BE49-F238E27FC236}">
                  <a16:creationId xmlns:a16="http://schemas.microsoft.com/office/drawing/2014/main" id="{A9A33D3B-F40B-45FA-9E3E-4114C4C5BFDA}"/>
                </a:ext>
              </a:extLst>
            </p:cNvPr>
            <p:cNvSpPr/>
            <p:nvPr/>
          </p:nvSpPr>
          <p:spPr>
            <a:xfrm>
              <a:off x="10535472" y="3750021"/>
              <a:ext cx="197092" cy="318411"/>
            </a:xfrm>
            <a:custGeom>
              <a:avLst/>
              <a:gdLst/>
              <a:ahLst/>
              <a:cxnLst/>
              <a:rect l="l" t="t" r="r" b="b"/>
              <a:pathLst>
                <a:path w="638704" h="1204317">
                  <a:moveTo>
                    <a:pt x="366522" y="678506"/>
                  </a:moveTo>
                  <a:lnTo>
                    <a:pt x="366522" y="941650"/>
                  </a:lnTo>
                  <a:cubicBezTo>
                    <a:pt x="434113" y="921223"/>
                    <a:pt x="479855" y="862107"/>
                    <a:pt x="475772" y="797978"/>
                  </a:cubicBezTo>
                  <a:cubicBezTo>
                    <a:pt x="472026" y="739148"/>
                    <a:pt x="427380" y="692306"/>
                    <a:pt x="366522" y="678506"/>
                  </a:cubicBezTo>
                  <a:close/>
                  <a:moveTo>
                    <a:pt x="259725" y="261637"/>
                  </a:moveTo>
                  <a:cubicBezTo>
                    <a:pt x="199034" y="285540"/>
                    <a:pt x="159106" y="341234"/>
                    <a:pt x="162933" y="401329"/>
                  </a:cubicBezTo>
                  <a:cubicBezTo>
                    <a:pt x="166419" y="456099"/>
                    <a:pt x="205357" y="500479"/>
                    <a:pt x="259725" y="518042"/>
                  </a:cubicBezTo>
                  <a:close/>
                  <a:moveTo>
                    <a:pt x="259725" y="0"/>
                  </a:moveTo>
                  <a:lnTo>
                    <a:pt x="366522" y="0"/>
                  </a:lnTo>
                  <a:lnTo>
                    <a:pt x="366522" y="107371"/>
                  </a:lnTo>
                  <a:cubicBezTo>
                    <a:pt x="502398" y="115636"/>
                    <a:pt x="615125" y="202806"/>
                    <a:pt x="638704" y="325751"/>
                  </a:cubicBezTo>
                  <a:lnTo>
                    <a:pt x="480762" y="356042"/>
                  </a:lnTo>
                  <a:cubicBezTo>
                    <a:pt x="470261" y="301284"/>
                    <a:pt x="424390" y="260718"/>
                    <a:pt x="366522" y="248896"/>
                  </a:cubicBezTo>
                  <a:lnTo>
                    <a:pt x="366522" y="534004"/>
                  </a:lnTo>
                  <a:cubicBezTo>
                    <a:pt x="512969" y="546507"/>
                    <a:pt x="627144" y="649262"/>
                    <a:pt x="635657" y="782984"/>
                  </a:cubicBezTo>
                  <a:cubicBezTo>
                    <a:pt x="644848" y="927332"/>
                    <a:pt x="527817" y="1058979"/>
                    <a:pt x="366522" y="1087871"/>
                  </a:cubicBezTo>
                  <a:lnTo>
                    <a:pt x="366522" y="1204317"/>
                  </a:lnTo>
                  <a:lnTo>
                    <a:pt x="259725" y="1204317"/>
                  </a:lnTo>
                  <a:lnTo>
                    <a:pt x="259725" y="1091589"/>
                  </a:lnTo>
                  <a:cubicBezTo>
                    <a:pt x="129464" y="1078282"/>
                    <a:pt x="22854" y="992723"/>
                    <a:pt x="0" y="873555"/>
                  </a:cubicBezTo>
                  <a:lnTo>
                    <a:pt x="157941" y="843265"/>
                  </a:lnTo>
                  <a:cubicBezTo>
                    <a:pt x="167647" y="893869"/>
                    <a:pt x="207556" y="932351"/>
                    <a:pt x="259725" y="945520"/>
                  </a:cubicBezTo>
                  <a:lnTo>
                    <a:pt x="259725" y="664608"/>
                  </a:lnTo>
                  <a:cubicBezTo>
                    <a:pt x="119324" y="646931"/>
                    <a:pt x="11317" y="546242"/>
                    <a:pt x="3046" y="416323"/>
                  </a:cubicBezTo>
                  <a:cubicBezTo>
                    <a:pt x="-5904" y="275755"/>
                    <a:pt x="104846" y="147230"/>
                    <a:pt x="259725" y="1143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700">
                <a:solidFill>
                  <a:prstClr val="white"/>
                </a:solidFill>
              </a:endParaRPr>
            </a:p>
          </p:txBody>
        </p:sp>
        <p:sp>
          <p:nvSpPr>
            <p:cNvPr id="100" name="矩形 57">
              <a:extLst>
                <a:ext uri="{FF2B5EF4-FFF2-40B4-BE49-F238E27FC236}">
                  <a16:creationId xmlns:a16="http://schemas.microsoft.com/office/drawing/2014/main" id="{F94C9D4E-16EA-4939-B4AD-7A71736B1992}"/>
                </a:ext>
              </a:extLst>
            </p:cNvPr>
            <p:cNvSpPr/>
            <p:nvPr/>
          </p:nvSpPr>
          <p:spPr>
            <a:xfrm rot="18756455" flipV="1">
              <a:off x="9223255" y="3723023"/>
              <a:ext cx="337576" cy="335280"/>
            </a:xfrm>
            <a:custGeom>
              <a:avLst/>
              <a:gdLst/>
              <a:ahLst/>
              <a:cxnLst/>
              <a:rect l="l" t="t" r="r" b="b"/>
              <a:pathLst>
                <a:path w="1256026" h="1240165">
                  <a:moveTo>
                    <a:pt x="797561" y="774307"/>
                  </a:moveTo>
                  <a:cubicBezTo>
                    <a:pt x="710391" y="869079"/>
                    <a:pt x="562897" y="875241"/>
                    <a:pt x="468125" y="788071"/>
                  </a:cubicBezTo>
                  <a:cubicBezTo>
                    <a:pt x="373353" y="700901"/>
                    <a:pt x="367190" y="553407"/>
                    <a:pt x="454361" y="458635"/>
                  </a:cubicBezTo>
                  <a:cubicBezTo>
                    <a:pt x="541531" y="363862"/>
                    <a:pt x="689025" y="357700"/>
                    <a:pt x="783797" y="444871"/>
                  </a:cubicBezTo>
                  <a:cubicBezTo>
                    <a:pt x="878569" y="532041"/>
                    <a:pt x="884732" y="679535"/>
                    <a:pt x="797561" y="774307"/>
                  </a:cubicBezTo>
                  <a:close/>
                  <a:moveTo>
                    <a:pt x="994392" y="1135525"/>
                  </a:moveTo>
                  <a:lnTo>
                    <a:pt x="1167719" y="947084"/>
                  </a:lnTo>
                  <a:lnTo>
                    <a:pt x="1080123" y="866514"/>
                  </a:lnTo>
                  <a:cubicBezTo>
                    <a:pt x="1107087" y="820946"/>
                    <a:pt x="1125062" y="771662"/>
                    <a:pt x="1133534" y="720808"/>
                  </a:cubicBezTo>
                  <a:lnTo>
                    <a:pt x="1134382" y="730945"/>
                  </a:lnTo>
                  <a:lnTo>
                    <a:pt x="1256026" y="720763"/>
                  </a:lnTo>
                  <a:lnTo>
                    <a:pt x="1234669" y="465623"/>
                  </a:lnTo>
                  <a:lnTo>
                    <a:pt x="1124662" y="474831"/>
                  </a:lnTo>
                  <a:cubicBezTo>
                    <a:pt x="1110918" y="420204"/>
                    <a:pt x="1086596" y="368135"/>
                    <a:pt x="1052782" y="320977"/>
                  </a:cubicBezTo>
                  <a:lnTo>
                    <a:pt x="1071045" y="337776"/>
                  </a:lnTo>
                  <a:lnTo>
                    <a:pt x="1153682" y="247932"/>
                  </a:lnTo>
                  <a:lnTo>
                    <a:pt x="965241" y="74605"/>
                  </a:lnTo>
                  <a:lnTo>
                    <a:pt x="882603" y="164449"/>
                  </a:lnTo>
                  <a:lnTo>
                    <a:pt x="886846" y="168351"/>
                  </a:lnTo>
                  <a:cubicBezTo>
                    <a:pt x="838997" y="139727"/>
                    <a:pt x="787331" y="120265"/>
                    <a:pt x="733930" y="111164"/>
                  </a:cubicBezTo>
                  <a:lnTo>
                    <a:pt x="733930" y="0"/>
                  </a:lnTo>
                  <a:lnTo>
                    <a:pt x="477898" y="0"/>
                  </a:lnTo>
                  <a:lnTo>
                    <a:pt x="477898" y="122069"/>
                  </a:lnTo>
                  <a:lnTo>
                    <a:pt x="479228" y="122069"/>
                  </a:lnTo>
                  <a:cubicBezTo>
                    <a:pt x="430314" y="134595"/>
                    <a:pt x="383751" y="156247"/>
                    <a:pt x="341505" y="186278"/>
                  </a:cubicBezTo>
                  <a:lnTo>
                    <a:pt x="256622" y="108203"/>
                  </a:lnTo>
                  <a:lnTo>
                    <a:pt x="83295" y="296645"/>
                  </a:lnTo>
                  <a:lnTo>
                    <a:pt x="170615" y="376961"/>
                  </a:lnTo>
                  <a:cubicBezTo>
                    <a:pt x="145463" y="420379"/>
                    <a:pt x="129108" y="467354"/>
                    <a:pt x="121338" y="515693"/>
                  </a:cubicBezTo>
                  <a:lnTo>
                    <a:pt x="0" y="525850"/>
                  </a:lnTo>
                  <a:lnTo>
                    <a:pt x="21356" y="780990"/>
                  </a:lnTo>
                  <a:lnTo>
                    <a:pt x="135757" y="771414"/>
                  </a:lnTo>
                  <a:cubicBezTo>
                    <a:pt x="148476" y="819475"/>
                    <a:pt x="170286" y="865077"/>
                    <a:pt x="199994" y="906582"/>
                  </a:cubicBezTo>
                  <a:lnTo>
                    <a:pt x="117970" y="995758"/>
                  </a:lnTo>
                  <a:lnTo>
                    <a:pt x="306412" y="1169085"/>
                  </a:lnTo>
                  <a:lnTo>
                    <a:pt x="389049" y="1079241"/>
                  </a:lnTo>
                  <a:lnTo>
                    <a:pt x="377179" y="1068324"/>
                  </a:lnTo>
                  <a:cubicBezTo>
                    <a:pt x="420334" y="1093976"/>
                    <a:pt x="466889" y="1111456"/>
                    <a:pt x="515085" y="1119907"/>
                  </a:cubicBezTo>
                  <a:lnTo>
                    <a:pt x="515085" y="1240165"/>
                  </a:lnTo>
                  <a:lnTo>
                    <a:pt x="771117" y="1240165"/>
                  </a:lnTo>
                  <a:lnTo>
                    <a:pt x="771117" y="1118096"/>
                  </a:lnTo>
                  <a:lnTo>
                    <a:pt x="755010" y="1118096"/>
                  </a:lnTo>
                  <a:cubicBezTo>
                    <a:pt x="808324" y="1105325"/>
                    <a:pt x="859689" y="1083404"/>
                    <a:pt x="905971" y="1051341"/>
                  </a:cubicBezTo>
                  <a:lnTo>
                    <a:pt x="904548" y="105288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700">
                <a:solidFill>
                  <a:prstClr val="white"/>
                </a:solidFill>
              </a:endParaRPr>
            </a:p>
          </p:txBody>
        </p:sp>
        <p:grpSp>
          <p:nvGrpSpPr>
            <p:cNvPr id="101" name="组合 22">
              <a:extLst>
                <a:ext uri="{FF2B5EF4-FFF2-40B4-BE49-F238E27FC236}">
                  <a16:creationId xmlns:a16="http://schemas.microsoft.com/office/drawing/2014/main" id="{B6BEA15C-BCCA-4509-B4DF-A2A145E7A37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50414" y="3768282"/>
              <a:ext cx="163195" cy="312470"/>
              <a:chOff x="1736301" y="3645024"/>
              <a:chExt cx="557973" cy="1241674"/>
            </a:xfrm>
            <a:solidFill>
              <a:schemeClr val="bg1"/>
            </a:solidFill>
          </p:grpSpPr>
          <p:sp>
            <p:nvSpPr>
              <p:cNvPr id="113" name="梯形 17">
                <a:extLst>
                  <a:ext uri="{FF2B5EF4-FFF2-40B4-BE49-F238E27FC236}">
                    <a16:creationId xmlns:a16="http://schemas.microsoft.com/office/drawing/2014/main" id="{BC90663E-E252-4B01-9F07-7BCFBBBC3A3D}"/>
                  </a:ext>
                </a:extLst>
              </p:cNvPr>
              <p:cNvSpPr/>
              <p:nvPr/>
            </p:nvSpPr>
            <p:spPr>
              <a:xfrm flipV="1">
                <a:off x="1736301" y="3645024"/>
                <a:ext cx="557973" cy="1008311"/>
              </a:xfrm>
              <a:custGeom>
                <a:avLst/>
                <a:gdLst/>
                <a:ahLst/>
                <a:cxnLst/>
                <a:rect l="l" t="t" r="r" b="b"/>
                <a:pathLst>
                  <a:path w="557973" h="1007724">
                    <a:moveTo>
                      <a:pt x="278986" y="1007724"/>
                    </a:moveTo>
                    <a:cubicBezTo>
                      <a:pt x="379960" y="1007724"/>
                      <a:pt x="480933" y="969204"/>
                      <a:pt x="557973" y="892164"/>
                    </a:cubicBezTo>
                    <a:lnTo>
                      <a:pt x="557972" y="892164"/>
                    </a:lnTo>
                    <a:cubicBezTo>
                      <a:pt x="712052" y="738084"/>
                      <a:pt x="712052" y="488271"/>
                      <a:pt x="557972" y="334192"/>
                    </a:cubicBezTo>
                    <a:lnTo>
                      <a:pt x="440691" y="216911"/>
                    </a:lnTo>
                    <a:lnTo>
                      <a:pt x="386463" y="0"/>
                    </a:lnTo>
                    <a:lnTo>
                      <a:pt x="160407" y="0"/>
                    </a:lnTo>
                    <a:lnTo>
                      <a:pt x="102479" y="231714"/>
                    </a:lnTo>
                    <a:lnTo>
                      <a:pt x="0" y="334192"/>
                    </a:lnTo>
                    <a:cubicBezTo>
                      <a:pt x="-154080" y="488272"/>
                      <a:pt x="-154080" y="738085"/>
                      <a:pt x="0" y="892164"/>
                    </a:cubicBezTo>
                    <a:cubicBezTo>
                      <a:pt x="77040" y="969204"/>
                      <a:pt x="178013" y="1007724"/>
                      <a:pt x="278986" y="100772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700">
                  <a:solidFill>
                    <a:prstClr val="white"/>
                  </a:solidFill>
                </a:endParaRPr>
              </a:p>
            </p:txBody>
          </p:sp>
          <p:sp>
            <p:nvSpPr>
              <p:cNvPr id="114" name="圆角矩形 19">
                <a:extLst>
                  <a:ext uri="{FF2B5EF4-FFF2-40B4-BE49-F238E27FC236}">
                    <a16:creationId xmlns:a16="http://schemas.microsoft.com/office/drawing/2014/main" id="{2E3CE490-EEC4-4D43-A1E0-64975F41675F}"/>
                  </a:ext>
                </a:extLst>
              </p:cNvPr>
              <p:cNvSpPr/>
              <p:nvPr/>
            </p:nvSpPr>
            <p:spPr>
              <a:xfrm>
                <a:off x="1894467" y="4697366"/>
                <a:ext cx="228462" cy="189332"/>
              </a:xfrm>
              <a:custGeom>
                <a:avLst/>
                <a:gdLst/>
                <a:ahLst/>
                <a:cxnLst/>
                <a:rect l="l" t="t" r="r" b="b"/>
                <a:pathLst>
                  <a:path w="271312" h="224659">
                    <a:moveTo>
                      <a:pt x="3787" y="0"/>
                    </a:moveTo>
                    <a:lnTo>
                      <a:pt x="267525" y="0"/>
                    </a:lnTo>
                    <a:cubicBezTo>
                      <a:pt x="270857" y="5896"/>
                      <a:pt x="271312" y="12275"/>
                      <a:pt x="271312" y="18759"/>
                    </a:cubicBezTo>
                    <a:cubicBezTo>
                      <a:pt x="271312" y="42174"/>
                      <a:pt x="271311" y="65588"/>
                      <a:pt x="271311" y="89003"/>
                    </a:cubicBezTo>
                    <a:cubicBezTo>
                      <a:pt x="271311" y="163924"/>
                      <a:pt x="210576" y="224659"/>
                      <a:pt x="135655" y="224659"/>
                    </a:cubicBezTo>
                    <a:lnTo>
                      <a:pt x="135656" y="224658"/>
                    </a:lnTo>
                    <a:cubicBezTo>
                      <a:pt x="60735" y="224658"/>
                      <a:pt x="0" y="163923"/>
                      <a:pt x="0" y="89002"/>
                    </a:cubicBezTo>
                    <a:lnTo>
                      <a:pt x="0" y="187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defTabSz="914400">
                  <a:defRPr/>
                </a:pPr>
                <a:endParaRPr lang="zh-CN" altLang="en-US" sz="700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02" name="圆角矩形 15">
              <a:extLst>
                <a:ext uri="{FF2B5EF4-FFF2-40B4-BE49-F238E27FC236}">
                  <a16:creationId xmlns:a16="http://schemas.microsoft.com/office/drawing/2014/main" id="{E3C1BE00-1951-49B8-8F24-02447D4ED43C}"/>
                </a:ext>
              </a:extLst>
            </p:cNvPr>
            <p:cNvSpPr/>
            <p:nvPr/>
          </p:nvSpPr>
          <p:spPr>
            <a:xfrm>
              <a:off x="11118726" y="3810053"/>
              <a:ext cx="311770" cy="263634"/>
            </a:xfrm>
            <a:custGeom>
              <a:avLst/>
              <a:gdLst/>
              <a:ahLst/>
              <a:cxnLst/>
              <a:rect l="l" t="t" r="r" b="b"/>
              <a:pathLst>
                <a:path w="1152128" h="1120888">
                  <a:moveTo>
                    <a:pt x="177161" y="54740"/>
                  </a:moveTo>
                  <a:cubicBezTo>
                    <a:pt x="116198" y="54740"/>
                    <a:pt x="66777" y="104161"/>
                    <a:pt x="66777" y="165124"/>
                  </a:cubicBezTo>
                  <a:lnTo>
                    <a:pt x="66777" y="606644"/>
                  </a:lnTo>
                  <a:cubicBezTo>
                    <a:pt x="66777" y="667607"/>
                    <a:pt x="116198" y="717028"/>
                    <a:pt x="177161" y="717028"/>
                  </a:cubicBezTo>
                  <a:lnTo>
                    <a:pt x="974966" y="717028"/>
                  </a:lnTo>
                  <a:cubicBezTo>
                    <a:pt x="1035929" y="717028"/>
                    <a:pt x="1085350" y="667607"/>
                    <a:pt x="1085350" y="606644"/>
                  </a:cubicBezTo>
                  <a:lnTo>
                    <a:pt x="1085350" y="165124"/>
                  </a:lnTo>
                  <a:cubicBezTo>
                    <a:pt x="1085350" y="104161"/>
                    <a:pt x="1035929" y="54740"/>
                    <a:pt x="974966" y="54740"/>
                  </a:cubicBezTo>
                  <a:close/>
                  <a:moveTo>
                    <a:pt x="144019" y="0"/>
                  </a:moveTo>
                  <a:lnTo>
                    <a:pt x="1008109" y="0"/>
                  </a:lnTo>
                  <a:cubicBezTo>
                    <a:pt x="1087648" y="0"/>
                    <a:pt x="1152128" y="64480"/>
                    <a:pt x="1152128" y="144019"/>
                  </a:cubicBezTo>
                  <a:lnTo>
                    <a:pt x="1152128" y="720077"/>
                  </a:lnTo>
                  <a:cubicBezTo>
                    <a:pt x="1152128" y="799616"/>
                    <a:pt x="1087648" y="864096"/>
                    <a:pt x="1008109" y="864096"/>
                  </a:cubicBezTo>
                  <a:lnTo>
                    <a:pt x="731291" y="864096"/>
                  </a:lnTo>
                  <a:lnTo>
                    <a:pt x="731291" y="1048880"/>
                  </a:lnTo>
                  <a:lnTo>
                    <a:pt x="863305" y="1048880"/>
                  </a:lnTo>
                  <a:cubicBezTo>
                    <a:pt x="869934" y="1048880"/>
                    <a:pt x="875307" y="1054253"/>
                    <a:pt x="875307" y="1060882"/>
                  </a:cubicBezTo>
                  <a:lnTo>
                    <a:pt x="875307" y="1108886"/>
                  </a:lnTo>
                  <a:cubicBezTo>
                    <a:pt x="875307" y="1115515"/>
                    <a:pt x="869934" y="1120888"/>
                    <a:pt x="863305" y="1120888"/>
                  </a:cubicBezTo>
                  <a:lnTo>
                    <a:pt x="731291" y="1120888"/>
                  </a:lnTo>
                  <a:lnTo>
                    <a:pt x="443259" y="1120888"/>
                  </a:lnTo>
                  <a:lnTo>
                    <a:pt x="311245" y="1120888"/>
                  </a:lnTo>
                  <a:cubicBezTo>
                    <a:pt x="304616" y="1120888"/>
                    <a:pt x="299243" y="1115515"/>
                    <a:pt x="299243" y="1108886"/>
                  </a:cubicBezTo>
                  <a:lnTo>
                    <a:pt x="299243" y="1060882"/>
                  </a:lnTo>
                  <a:cubicBezTo>
                    <a:pt x="299243" y="1054253"/>
                    <a:pt x="304616" y="1048880"/>
                    <a:pt x="311245" y="1048880"/>
                  </a:cubicBezTo>
                  <a:lnTo>
                    <a:pt x="443259" y="1048880"/>
                  </a:lnTo>
                  <a:lnTo>
                    <a:pt x="443259" y="864096"/>
                  </a:lnTo>
                  <a:lnTo>
                    <a:pt x="144019" y="864096"/>
                  </a:lnTo>
                  <a:cubicBezTo>
                    <a:pt x="64480" y="864096"/>
                    <a:pt x="0" y="799616"/>
                    <a:pt x="0" y="720077"/>
                  </a:cubicBezTo>
                  <a:lnTo>
                    <a:pt x="0" y="144019"/>
                  </a:lnTo>
                  <a:cubicBezTo>
                    <a:pt x="0" y="64480"/>
                    <a:pt x="64480" y="0"/>
                    <a:pt x="14401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 sz="700">
                <a:solidFill>
                  <a:prstClr val="black"/>
                </a:solidFill>
              </a:endParaRPr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468A3E74-8958-4178-ACCF-9D733D5D0A95}"/>
                </a:ext>
              </a:extLst>
            </p:cNvPr>
            <p:cNvSpPr txBox="1"/>
            <p:nvPr/>
          </p:nvSpPr>
          <p:spPr>
            <a:xfrm>
              <a:off x="8457808" y="3453971"/>
              <a:ext cx="6339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NO.1 </a:t>
              </a:r>
            </a:p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【</a:t>
              </a:r>
              <a:r>
                <a:rPr lang="zh-CN" altLang="en-US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部门</a:t>
              </a:r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】</a:t>
              </a:r>
            </a:p>
          </p:txBody>
        </p:sp>
        <p:sp>
          <p:nvSpPr>
            <p:cNvPr id="104" name="文本框 103">
              <a:extLst>
                <a:ext uri="{FF2B5EF4-FFF2-40B4-BE49-F238E27FC236}">
                  <a16:creationId xmlns:a16="http://schemas.microsoft.com/office/drawing/2014/main" id="{502567E2-3999-4777-AFF6-743B641A323B}"/>
                </a:ext>
              </a:extLst>
            </p:cNvPr>
            <p:cNvSpPr txBox="1"/>
            <p:nvPr/>
          </p:nvSpPr>
          <p:spPr>
            <a:xfrm>
              <a:off x="9065414" y="3463068"/>
              <a:ext cx="64036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NO.2</a:t>
              </a:r>
            </a:p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【</a:t>
              </a:r>
              <a:r>
                <a:rPr lang="zh-CN" altLang="en-US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部门</a:t>
              </a:r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】</a:t>
              </a:r>
            </a:p>
          </p:txBody>
        </p: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D6F32939-B126-4CDB-AAB0-F5E9F9D93F26}"/>
                </a:ext>
              </a:extLst>
            </p:cNvPr>
            <p:cNvSpPr txBox="1"/>
            <p:nvPr/>
          </p:nvSpPr>
          <p:spPr>
            <a:xfrm>
              <a:off x="9744733" y="3468386"/>
              <a:ext cx="54240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NO.3 </a:t>
              </a:r>
            </a:p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【</a:t>
              </a:r>
              <a:r>
                <a:rPr lang="zh-CN" altLang="en-US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部门</a:t>
              </a:r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】</a:t>
              </a:r>
            </a:p>
          </p:txBody>
        </p: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id="{917E1CD4-5379-4DAB-8232-78C71C694660}"/>
                </a:ext>
              </a:extLst>
            </p:cNvPr>
            <p:cNvSpPr txBox="1"/>
            <p:nvPr/>
          </p:nvSpPr>
          <p:spPr>
            <a:xfrm>
              <a:off x="10355963" y="3463067"/>
              <a:ext cx="5554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NO.4</a:t>
              </a:r>
            </a:p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【</a:t>
              </a:r>
              <a:r>
                <a:rPr lang="zh-CN" altLang="en-US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部门</a:t>
              </a:r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】</a:t>
              </a:r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40D6B13A-4994-48B9-A3BD-A4C6A2426019}"/>
                </a:ext>
              </a:extLst>
            </p:cNvPr>
            <p:cNvSpPr txBox="1"/>
            <p:nvPr/>
          </p:nvSpPr>
          <p:spPr>
            <a:xfrm>
              <a:off x="10993946" y="3468386"/>
              <a:ext cx="53953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NO.5</a:t>
              </a:r>
            </a:p>
            <a:p>
              <a:pPr algn="ctr"/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【</a:t>
              </a:r>
              <a:r>
                <a:rPr lang="zh-CN" altLang="en-US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部门</a:t>
              </a:r>
              <a:r>
                <a:rPr lang="en-US" altLang="zh-CN" sz="700" b="1" dirty="0">
                  <a:solidFill>
                    <a:schemeClr val="bg1">
                      <a:lumMod val="85000"/>
                    </a:schemeClr>
                  </a:solidFill>
                  <a:effectLst>
                    <a:glow rad="101600">
                      <a:schemeClr val="accent3">
                        <a:satMod val="175000"/>
                        <a:alpha val="40000"/>
                      </a:schemeClr>
                    </a:glow>
                  </a:effectLst>
                </a:rPr>
                <a:t>】</a:t>
              </a:r>
            </a:p>
          </p:txBody>
        </p:sp>
        <p:sp>
          <p:nvSpPr>
            <p:cNvPr id="108" name="文本框 107">
              <a:extLst>
                <a:ext uri="{FF2B5EF4-FFF2-40B4-BE49-F238E27FC236}">
                  <a16:creationId xmlns:a16="http://schemas.microsoft.com/office/drawing/2014/main" id="{44E2D88C-0E87-48BF-ACFD-F883E26BE7B6}"/>
                </a:ext>
              </a:extLst>
            </p:cNvPr>
            <p:cNvSpPr txBox="1"/>
            <p:nvPr/>
          </p:nvSpPr>
          <p:spPr>
            <a:xfrm>
              <a:off x="8472721" y="3083292"/>
              <a:ext cx="619039" cy="2573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rgbClr val="FFC000"/>
                  </a:solidFill>
                </a:rPr>
                <a:t>【</a:t>
              </a:r>
              <a:r>
                <a:rPr lang="zh-CN" altLang="en-US" sz="800" dirty="0">
                  <a:solidFill>
                    <a:srgbClr val="FFC000"/>
                  </a:solidFill>
                </a:rPr>
                <a:t>数字</a:t>
              </a:r>
              <a:r>
                <a:rPr lang="en-US" altLang="zh-CN" sz="800" dirty="0">
                  <a:solidFill>
                    <a:srgbClr val="FFC000"/>
                  </a:solidFill>
                </a:rPr>
                <a:t>】</a:t>
              </a:r>
              <a:endParaRPr lang="zh-CN" altLang="en-US" sz="800" dirty="0">
                <a:solidFill>
                  <a:srgbClr val="FFC000"/>
                </a:solidFill>
              </a:endParaRPr>
            </a:p>
          </p:txBody>
        </p:sp>
        <p:sp>
          <p:nvSpPr>
            <p:cNvPr id="109" name="文本框 108">
              <a:extLst>
                <a:ext uri="{FF2B5EF4-FFF2-40B4-BE49-F238E27FC236}">
                  <a16:creationId xmlns:a16="http://schemas.microsoft.com/office/drawing/2014/main" id="{68B429F1-C0DB-43B8-9D70-537D0A204BC5}"/>
                </a:ext>
              </a:extLst>
            </p:cNvPr>
            <p:cNvSpPr txBox="1"/>
            <p:nvPr/>
          </p:nvSpPr>
          <p:spPr>
            <a:xfrm>
              <a:off x="9044366" y="3082406"/>
              <a:ext cx="619039" cy="2573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rgbClr val="FFC000"/>
                  </a:solidFill>
                </a:rPr>
                <a:t>【</a:t>
              </a:r>
              <a:r>
                <a:rPr lang="zh-CN" altLang="en-US" sz="800" dirty="0">
                  <a:solidFill>
                    <a:srgbClr val="FFC000"/>
                  </a:solidFill>
                </a:rPr>
                <a:t>数字</a:t>
              </a:r>
              <a:r>
                <a:rPr lang="en-US" altLang="zh-CN" sz="800" dirty="0">
                  <a:solidFill>
                    <a:srgbClr val="FFC000"/>
                  </a:solidFill>
                </a:rPr>
                <a:t>】</a:t>
              </a:r>
              <a:endParaRPr lang="zh-CN" altLang="en-US" sz="800" dirty="0">
                <a:solidFill>
                  <a:srgbClr val="FFC000"/>
                </a:solidFill>
              </a:endParaRPr>
            </a:p>
          </p:txBody>
        </p:sp>
        <p:sp>
          <p:nvSpPr>
            <p:cNvPr id="110" name="文本框 109">
              <a:extLst>
                <a:ext uri="{FF2B5EF4-FFF2-40B4-BE49-F238E27FC236}">
                  <a16:creationId xmlns:a16="http://schemas.microsoft.com/office/drawing/2014/main" id="{668F7B4C-4494-4360-B836-FE6693720307}"/>
                </a:ext>
              </a:extLst>
            </p:cNvPr>
            <p:cNvSpPr txBox="1"/>
            <p:nvPr/>
          </p:nvSpPr>
          <p:spPr>
            <a:xfrm>
              <a:off x="9694403" y="3085197"/>
              <a:ext cx="619039" cy="2573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rgbClr val="FFC000"/>
                  </a:solidFill>
                </a:rPr>
                <a:t>【</a:t>
              </a:r>
              <a:r>
                <a:rPr lang="zh-CN" altLang="en-US" sz="800" dirty="0">
                  <a:solidFill>
                    <a:srgbClr val="FFC000"/>
                  </a:solidFill>
                </a:rPr>
                <a:t>数字</a:t>
              </a:r>
              <a:r>
                <a:rPr lang="en-US" altLang="zh-CN" sz="800" dirty="0">
                  <a:solidFill>
                    <a:srgbClr val="FFC000"/>
                  </a:solidFill>
                </a:rPr>
                <a:t>】</a:t>
              </a:r>
              <a:endParaRPr lang="zh-CN" altLang="en-US" sz="800" dirty="0">
                <a:solidFill>
                  <a:srgbClr val="FFC000"/>
                </a:solidFill>
              </a:endParaRPr>
            </a:p>
          </p:txBody>
        </p:sp>
        <p:sp>
          <p:nvSpPr>
            <p:cNvPr id="111" name="文本框 110">
              <a:extLst>
                <a:ext uri="{FF2B5EF4-FFF2-40B4-BE49-F238E27FC236}">
                  <a16:creationId xmlns:a16="http://schemas.microsoft.com/office/drawing/2014/main" id="{E25398B1-026C-4618-B17D-1296291775CE}"/>
                </a:ext>
              </a:extLst>
            </p:cNvPr>
            <p:cNvSpPr txBox="1"/>
            <p:nvPr/>
          </p:nvSpPr>
          <p:spPr>
            <a:xfrm>
              <a:off x="10326443" y="3090357"/>
              <a:ext cx="619039" cy="2573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rgbClr val="FFC000"/>
                  </a:solidFill>
                </a:rPr>
                <a:t>【</a:t>
              </a:r>
              <a:r>
                <a:rPr lang="zh-CN" altLang="en-US" sz="800" dirty="0">
                  <a:solidFill>
                    <a:srgbClr val="FFC000"/>
                  </a:solidFill>
                </a:rPr>
                <a:t>数字</a:t>
              </a:r>
              <a:r>
                <a:rPr lang="en-US" altLang="zh-CN" sz="800" dirty="0">
                  <a:solidFill>
                    <a:srgbClr val="FFC000"/>
                  </a:solidFill>
                </a:rPr>
                <a:t>】</a:t>
              </a:r>
              <a:endParaRPr lang="zh-CN" altLang="en-US" sz="800" dirty="0">
                <a:solidFill>
                  <a:srgbClr val="FFC000"/>
                </a:solidFill>
              </a:endParaRPr>
            </a:p>
          </p:txBody>
        </p:sp>
        <p:sp>
          <p:nvSpPr>
            <p:cNvPr id="112" name="文本框 111">
              <a:extLst>
                <a:ext uri="{FF2B5EF4-FFF2-40B4-BE49-F238E27FC236}">
                  <a16:creationId xmlns:a16="http://schemas.microsoft.com/office/drawing/2014/main" id="{3972297C-EFE8-4A70-9543-832C89BC2D7E}"/>
                </a:ext>
              </a:extLst>
            </p:cNvPr>
            <p:cNvSpPr txBox="1"/>
            <p:nvPr/>
          </p:nvSpPr>
          <p:spPr>
            <a:xfrm>
              <a:off x="10970714" y="3090357"/>
              <a:ext cx="619039" cy="2573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en-US" altLang="zh-CN" sz="800" dirty="0">
                  <a:solidFill>
                    <a:srgbClr val="FFC000"/>
                  </a:solidFill>
                </a:rPr>
                <a:t>【</a:t>
              </a:r>
              <a:r>
                <a:rPr lang="zh-CN" altLang="en-US" sz="800" dirty="0">
                  <a:solidFill>
                    <a:srgbClr val="FFC000"/>
                  </a:solidFill>
                </a:rPr>
                <a:t>数字</a:t>
              </a:r>
              <a:r>
                <a:rPr lang="en-US" altLang="zh-CN" sz="800" dirty="0">
                  <a:solidFill>
                    <a:srgbClr val="FFC000"/>
                  </a:solidFill>
                </a:rPr>
                <a:t>】</a:t>
              </a:r>
              <a:endParaRPr lang="zh-CN" altLang="en-US" sz="800" dirty="0">
                <a:solidFill>
                  <a:srgbClr val="FFC000"/>
                </a:solidFill>
              </a:endParaRPr>
            </a:p>
          </p:txBody>
        </p:sp>
      </p:grpSp>
      <p:grpSp>
        <p:nvGrpSpPr>
          <p:cNvPr id="117" name="组合 116">
            <a:extLst>
              <a:ext uri="{FF2B5EF4-FFF2-40B4-BE49-F238E27FC236}">
                <a16:creationId xmlns:a16="http://schemas.microsoft.com/office/drawing/2014/main" id="{3132BDB3-C3C3-449B-AC3C-D38E4DEC2B10}"/>
              </a:ext>
            </a:extLst>
          </p:cNvPr>
          <p:cNvGrpSpPr/>
          <p:nvPr/>
        </p:nvGrpSpPr>
        <p:grpSpPr>
          <a:xfrm>
            <a:off x="15143087" y="1797681"/>
            <a:ext cx="2776296" cy="1181494"/>
            <a:chOff x="4222844" y="4824951"/>
            <a:chExt cx="3601966" cy="1776400"/>
          </a:xfrm>
        </p:grpSpPr>
        <p:sp>
          <p:nvSpPr>
            <p:cNvPr id="118" name="任意多边形 57">
              <a:extLst>
                <a:ext uri="{FF2B5EF4-FFF2-40B4-BE49-F238E27FC236}">
                  <a16:creationId xmlns:a16="http://schemas.microsoft.com/office/drawing/2014/main" id="{07629EBE-9583-465B-A6E4-C06522D10F97}"/>
                </a:ext>
              </a:extLst>
            </p:cNvPr>
            <p:cNvSpPr/>
            <p:nvPr/>
          </p:nvSpPr>
          <p:spPr>
            <a:xfrm rot="5400000">
              <a:off x="4182856" y="4864939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19" name="六边形 118">
              <a:extLst>
                <a:ext uri="{FF2B5EF4-FFF2-40B4-BE49-F238E27FC236}">
                  <a16:creationId xmlns:a16="http://schemas.microsoft.com/office/drawing/2014/main" id="{08706D29-E420-4F58-ABBE-247FFB52B6AD}"/>
                </a:ext>
              </a:extLst>
            </p:cNvPr>
            <p:cNvSpPr/>
            <p:nvPr/>
          </p:nvSpPr>
          <p:spPr>
            <a:xfrm rot="5400000">
              <a:off x="4396056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t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20" name="任意多边形 58">
              <a:extLst>
                <a:ext uri="{FF2B5EF4-FFF2-40B4-BE49-F238E27FC236}">
                  <a16:creationId xmlns:a16="http://schemas.microsoft.com/office/drawing/2014/main" id="{6DE5C0CB-A8CD-4869-B9FC-290AB6985CCB}"/>
                </a:ext>
              </a:extLst>
            </p:cNvPr>
            <p:cNvSpPr/>
            <p:nvPr/>
          </p:nvSpPr>
          <p:spPr>
            <a:xfrm rot="16200000">
              <a:off x="4851174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21" name="六边形 120">
              <a:extLst>
                <a:ext uri="{FF2B5EF4-FFF2-40B4-BE49-F238E27FC236}">
                  <a16:creationId xmlns:a16="http://schemas.microsoft.com/office/drawing/2014/main" id="{F35A5430-469A-4F55-ACA2-2095EC8809EA}"/>
                </a:ext>
              </a:extLst>
            </p:cNvPr>
            <p:cNvSpPr/>
            <p:nvPr/>
          </p:nvSpPr>
          <p:spPr>
            <a:xfrm rot="5400000">
              <a:off x="5064375" y="5238202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22" name="任意多边形 60">
              <a:extLst>
                <a:ext uri="{FF2B5EF4-FFF2-40B4-BE49-F238E27FC236}">
                  <a16:creationId xmlns:a16="http://schemas.microsoft.com/office/drawing/2014/main" id="{DD932782-26C8-466C-AC57-A5DCA40AE6D1}"/>
                </a:ext>
              </a:extLst>
            </p:cNvPr>
            <p:cNvSpPr/>
            <p:nvPr/>
          </p:nvSpPr>
          <p:spPr>
            <a:xfrm rot="5400000">
              <a:off x="5541899" y="486819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23" name="六边形 122">
              <a:extLst>
                <a:ext uri="{FF2B5EF4-FFF2-40B4-BE49-F238E27FC236}">
                  <a16:creationId xmlns:a16="http://schemas.microsoft.com/office/drawing/2014/main" id="{DF3CC606-DE3E-44E7-B168-01ACBEDE0D39}"/>
                </a:ext>
              </a:extLst>
            </p:cNvPr>
            <p:cNvSpPr/>
            <p:nvPr/>
          </p:nvSpPr>
          <p:spPr>
            <a:xfrm rot="5400000">
              <a:off x="5796048" y="5795616"/>
              <a:ext cx="498824" cy="407945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24" name="任意多边形 62">
              <a:extLst>
                <a:ext uri="{FF2B5EF4-FFF2-40B4-BE49-F238E27FC236}">
                  <a16:creationId xmlns:a16="http://schemas.microsoft.com/office/drawing/2014/main" id="{8EAF5AF3-57CC-464A-9E4B-EFD9D4F19077}"/>
                </a:ext>
              </a:extLst>
            </p:cNvPr>
            <p:cNvSpPr/>
            <p:nvPr/>
          </p:nvSpPr>
          <p:spPr>
            <a:xfrm rot="16200000">
              <a:off x="6240349" y="5716114"/>
              <a:ext cx="925225" cy="845249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25" name="六边形 124">
              <a:extLst>
                <a:ext uri="{FF2B5EF4-FFF2-40B4-BE49-F238E27FC236}">
                  <a16:creationId xmlns:a16="http://schemas.microsoft.com/office/drawing/2014/main" id="{010DAB67-AC35-4A73-BF15-196940FCC673}"/>
                </a:ext>
              </a:extLst>
            </p:cNvPr>
            <p:cNvSpPr/>
            <p:nvPr/>
          </p:nvSpPr>
          <p:spPr>
            <a:xfrm rot="5400000">
              <a:off x="6474797" y="5237816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26" name="任意多边形 64">
              <a:extLst>
                <a:ext uri="{FF2B5EF4-FFF2-40B4-BE49-F238E27FC236}">
                  <a16:creationId xmlns:a16="http://schemas.microsoft.com/office/drawing/2014/main" id="{7228E170-190C-48A5-9E31-18763BB460D2}"/>
                </a:ext>
              </a:extLst>
            </p:cNvPr>
            <p:cNvSpPr/>
            <p:nvPr/>
          </p:nvSpPr>
          <p:spPr>
            <a:xfrm rot="5400000">
              <a:off x="6939186" y="4864553"/>
              <a:ext cx="925225" cy="846022"/>
            </a:xfrm>
            <a:custGeom>
              <a:avLst/>
              <a:gdLst>
                <a:gd name="connsiteX0" fmla="*/ 0 w 3684814"/>
                <a:gd name="connsiteY0" fmla="*/ 1773620 h 3547239"/>
                <a:gd name="connsiteX1" fmla="*/ 886810 w 3684814"/>
                <a:gd name="connsiteY1" fmla="*/ 0 h 3547239"/>
                <a:gd name="connsiteX2" fmla="*/ 3227990 w 3684814"/>
                <a:gd name="connsiteY2" fmla="*/ 0 h 3547239"/>
                <a:gd name="connsiteX3" fmla="*/ 3684813 w 3684814"/>
                <a:gd name="connsiteY3" fmla="*/ 913647 h 3547239"/>
                <a:gd name="connsiteX4" fmla="*/ 3254827 w 3684814"/>
                <a:gd name="connsiteY4" fmla="*/ 1773619 h 3547239"/>
                <a:gd name="connsiteX5" fmla="*/ 3684814 w 3684814"/>
                <a:gd name="connsiteY5" fmla="*/ 2633591 h 3547239"/>
                <a:gd name="connsiteX6" fmla="*/ 3227990 w 3684814"/>
                <a:gd name="connsiteY6" fmla="*/ 3547239 h 3547239"/>
                <a:gd name="connsiteX7" fmla="*/ 886810 w 3684814"/>
                <a:gd name="connsiteY7" fmla="*/ 3547239 h 354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84814" h="3547239">
                  <a:moveTo>
                    <a:pt x="0" y="1773620"/>
                  </a:moveTo>
                  <a:lnTo>
                    <a:pt x="886810" y="0"/>
                  </a:lnTo>
                  <a:lnTo>
                    <a:pt x="3227990" y="0"/>
                  </a:lnTo>
                  <a:lnTo>
                    <a:pt x="3684813" y="913647"/>
                  </a:lnTo>
                  <a:lnTo>
                    <a:pt x="3254827" y="1773619"/>
                  </a:lnTo>
                  <a:lnTo>
                    <a:pt x="3684814" y="2633591"/>
                  </a:lnTo>
                  <a:lnTo>
                    <a:pt x="3227990" y="3547239"/>
                  </a:lnTo>
                  <a:lnTo>
                    <a:pt x="886810" y="3547239"/>
                  </a:lnTo>
                  <a:close/>
                </a:path>
              </a:pathLst>
            </a:custGeom>
            <a:solidFill>
              <a:schemeClr val="bg1">
                <a:alpha val="14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27" name="六边形 126">
              <a:extLst>
                <a:ext uri="{FF2B5EF4-FFF2-40B4-BE49-F238E27FC236}">
                  <a16:creationId xmlns:a16="http://schemas.microsoft.com/office/drawing/2014/main" id="{02F900CF-D983-4F1E-B7C5-EE5491820B52}"/>
                </a:ext>
              </a:extLst>
            </p:cNvPr>
            <p:cNvSpPr/>
            <p:nvPr/>
          </p:nvSpPr>
          <p:spPr>
            <a:xfrm rot="5400000">
              <a:off x="7152387" y="5795230"/>
              <a:ext cx="498824" cy="408717"/>
            </a:xfrm>
            <a:prstGeom prst="hexagon">
              <a:avLst/>
            </a:prstGeom>
            <a:solidFill>
              <a:schemeClr val="bg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buFont typeface="Arial" panose="020B0604020202020204" pitchFamily="34" charset="0"/>
                <a:buNone/>
                <a:defRPr/>
              </a:pPr>
              <a:endParaRPr lang="zh-CN" altLang="en-US" sz="800" noProof="1"/>
            </a:p>
          </p:txBody>
        </p:sp>
        <p:sp>
          <p:nvSpPr>
            <p:cNvPr id="128" name="矩形 66">
              <a:extLst>
                <a:ext uri="{FF2B5EF4-FFF2-40B4-BE49-F238E27FC236}">
                  <a16:creationId xmlns:a16="http://schemas.microsoft.com/office/drawing/2014/main" id="{75632051-A70D-4FF9-A18F-D5BD9EF3E3D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7916" y="5791277"/>
              <a:ext cx="408755" cy="441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12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1200">
                <a:solidFill>
                  <a:srgbClr val="585C5E"/>
                </a:solidFill>
              </a:endParaRPr>
            </a:p>
          </p:txBody>
        </p:sp>
        <p:sp>
          <p:nvSpPr>
            <p:cNvPr id="129" name="矩形 67">
              <a:extLst>
                <a:ext uri="{FF2B5EF4-FFF2-40B4-BE49-F238E27FC236}">
                  <a16:creationId xmlns:a16="http://schemas.microsoft.com/office/drawing/2014/main" id="{1C85DD42-6946-432A-BCAB-9BE5D6736E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113144" y="5226538"/>
              <a:ext cx="408755" cy="441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12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1200">
                <a:solidFill>
                  <a:srgbClr val="585C5E"/>
                </a:solidFill>
              </a:endParaRPr>
            </a:p>
          </p:txBody>
        </p:sp>
        <p:sp>
          <p:nvSpPr>
            <p:cNvPr id="130" name="矩形 68">
              <a:extLst>
                <a:ext uri="{FF2B5EF4-FFF2-40B4-BE49-F238E27FC236}">
                  <a16:creationId xmlns:a16="http://schemas.microsoft.com/office/drawing/2014/main" id="{6C7C4F91-B2E4-4674-80B2-37E32677D2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43273" y="5791277"/>
              <a:ext cx="408755" cy="441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12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1200">
                <a:solidFill>
                  <a:srgbClr val="585C5E"/>
                </a:solidFill>
              </a:endParaRPr>
            </a:p>
          </p:txBody>
        </p:sp>
        <p:sp>
          <p:nvSpPr>
            <p:cNvPr id="131" name="矩形 69">
              <a:extLst>
                <a:ext uri="{FF2B5EF4-FFF2-40B4-BE49-F238E27FC236}">
                  <a16:creationId xmlns:a16="http://schemas.microsoft.com/office/drawing/2014/main" id="{59844681-CA72-4117-9589-B3D3E3E5DD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06955" y="5233047"/>
              <a:ext cx="408755" cy="441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12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1200">
                <a:solidFill>
                  <a:srgbClr val="585C5E"/>
                </a:solidFill>
              </a:endParaRPr>
            </a:p>
          </p:txBody>
        </p:sp>
        <p:sp>
          <p:nvSpPr>
            <p:cNvPr id="132" name="矩形 70">
              <a:extLst>
                <a:ext uri="{FF2B5EF4-FFF2-40B4-BE49-F238E27FC236}">
                  <a16:creationId xmlns:a16="http://schemas.microsoft.com/office/drawing/2014/main" id="{A785F5E8-3301-4755-A9A4-F48C610D41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89181" y="5772560"/>
              <a:ext cx="408755" cy="44117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anchor="ctr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>
                <a:buFont typeface="Arial" panose="020B0604020202020204" pitchFamily="34" charset="0"/>
                <a:buNone/>
              </a:pPr>
              <a:r>
                <a:rPr lang="en-US" altLang="zh-CN" sz="1200" b="1">
                  <a:solidFill>
                    <a:srgbClr val="585C5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sz="1200">
                <a:solidFill>
                  <a:srgbClr val="585C5E"/>
                </a:solidFill>
              </a:endParaRPr>
            </a:p>
          </p:txBody>
        </p:sp>
        <p:sp>
          <p:nvSpPr>
            <p:cNvPr id="133" name="文本框 132">
              <a:extLst>
                <a:ext uri="{FF2B5EF4-FFF2-40B4-BE49-F238E27FC236}">
                  <a16:creationId xmlns:a16="http://schemas.microsoft.com/office/drawing/2014/main" id="{FFCD6F77-5BA2-4C73-8E85-1C20ABEFD321}"/>
                </a:ext>
              </a:extLst>
            </p:cNvPr>
            <p:cNvSpPr txBox="1"/>
            <p:nvPr/>
          </p:nvSpPr>
          <p:spPr>
            <a:xfrm>
              <a:off x="4242268" y="4886489"/>
              <a:ext cx="823804" cy="576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b="1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4" name="文本框 133">
              <a:extLst>
                <a:ext uri="{FF2B5EF4-FFF2-40B4-BE49-F238E27FC236}">
                  <a16:creationId xmlns:a16="http://schemas.microsoft.com/office/drawing/2014/main" id="{3E59ED36-2B4C-4A0D-8AD7-4639B0A4E8B9}"/>
                </a:ext>
              </a:extLst>
            </p:cNvPr>
            <p:cNvSpPr txBox="1"/>
            <p:nvPr/>
          </p:nvSpPr>
          <p:spPr>
            <a:xfrm>
              <a:off x="4888827" y="5823143"/>
              <a:ext cx="823803" cy="726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b="1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文本框 134">
              <a:extLst>
                <a:ext uri="{FF2B5EF4-FFF2-40B4-BE49-F238E27FC236}">
                  <a16:creationId xmlns:a16="http://schemas.microsoft.com/office/drawing/2014/main" id="{6719D373-FF2F-4C37-AEF9-4F354D4A20E3}"/>
                </a:ext>
              </a:extLst>
            </p:cNvPr>
            <p:cNvSpPr txBox="1"/>
            <p:nvPr/>
          </p:nvSpPr>
          <p:spPr>
            <a:xfrm>
              <a:off x="5608600" y="4886489"/>
              <a:ext cx="823804" cy="576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b="1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6" name="文本框 135">
              <a:extLst>
                <a:ext uri="{FF2B5EF4-FFF2-40B4-BE49-F238E27FC236}">
                  <a16:creationId xmlns:a16="http://schemas.microsoft.com/office/drawing/2014/main" id="{BE420836-425B-4D9A-B9CC-A1CA81BAF7CE}"/>
                </a:ext>
              </a:extLst>
            </p:cNvPr>
            <p:cNvSpPr txBox="1"/>
            <p:nvPr/>
          </p:nvSpPr>
          <p:spPr>
            <a:xfrm>
              <a:off x="6285357" y="5811511"/>
              <a:ext cx="823803" cy="726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b="1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7" name="文本框 136">
              <a:extLst>
                <a:ext uri="{FF2B5EF4-FFF2-40B4-BE49-F238E27FC236}">
                  <a16:creationId xmlns:a16="http://schemas.microsoft.com/office/drawing/2014/main" id="{1B4996E9-0E9B-420C-8589-685DEE4DE247}"/>
                </a:ext>
              </a:extLst>
            </p:cNvPr>
            <p:cNvSpPr txBox="1"/>
            <p:nvPr/>
          </p:nvSpPr>
          <p:spPr>
            <a:xfrm>
              <a:off x="6986524" y="5001969"/>
              <a:ext cx="823803" cy="726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5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900" b="1" dirty="0">
                  <a:solidFill>
                    <a:schemeClr val="accent4">
                      <a:lumMod val="7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b="1" dirty="0">
                <a:solidFill>
                  <a:schemeClr val="accent4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aphicFrame>
        <p:nvGraphicFramePr>
          <p:cNvPr id="139" name="表格 5">
            <a:extLst>
              <a:ext uri="{FF2B5EF4-FFF2-40B4-BE49-F238E27FC236}">
                <a16:creationId xmlns:a16="http://schemas.microsoft.com/office/drawing/2014/main" id="{B05AE954-8C61-4C84-AEBD-5D7A824F6A0B}"/>
              </a:ext>
            </a:extLst>
          </p:cNvPr>
          <p:cNvGraphicFramePr>
            <a:graphicFrameLocks noGrp="1"/>
          </p:cNvGraphicFramePr>
          <p:nvPr/>
        </p:nvGraphicFramePr>
        <p:xfrm>
          <a:off x="15420608" y="3944757"/>
          <a:ext cx="2221783" cy="1371612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505040">
                  <a:extLst>
                    <a:ext uri="{9D8B030D-6E8A-4147-A177-3AD203B41FA5}">
                      <a16:colId xmlns:a16="http://schemas.microsoft.com/office/drawing/2014/main" val="1605646343"/>
                    </a:ext>
                  </a:extLst>
                </a:gridCol>
                <a:gridCol w="915914">
                  <a:extLst>
                    <a:ext uri="{9D8B030D-6E8A-4147-A177-3AD203B41FA5}">
                      <a16:colId xmlns:a16="http://schemas.microsoft.com/office/drawing/2014/main" val="34804130"/>
                    </a:ext>
                  </a:extLst>
                </a:gridCol>
                <a:gridCol w="800829">
                  <a:extLst>
                    <a:ext uri="{9D8B030D-6E8A-4147-A177-3AD203B41FA5}">
                      <a16:colId xmlns:a16="http://schemas.microsoft.com/office/drawing/2014/main" val="1421475979"/>
                    </a:ext>
                  </a:extLst>
                </a:gridCol>
              </a:tblGrid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排名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满意度得分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262805372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98907728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33093614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4135524907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92763843"/>
                  </a:ext>
                </a:extLst>
              </a:tr>
              <a:tr h="20281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部门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54340552"/>
                  </a:ext>
                </a:extLst>
              </a:tr>
            </a:tbl>
          </a:graphicData>
        </a:graphic>
      </p:graphicFrame>
      <p:sp>
        <p:nvSpPr>
          <p:cNvPr id="140" name="矩形 139">
            <a:extLst>
              <a:ext uri="{FF2B5EF4-FFF2-40B4-BE49-F238E27FC236}">
                <a16:creationId xmlns:a16="http://schemas.microsoft.com/office/drawing/2014/main" id="{9C8755D4-141F-4EE7-BD2A-1BF3E646DF92}"/>
              </a:ext>
            </a:extLst>
          </p:cNvPr>
          <p:cNvSpPr/>
          <p:nvPr/>
        </p:nvSpPr>
        <p:spPr>
          <a:xfrm>
            <a:off x="7564443" y="1316869"/>
            <a:ext cx="1074251" cy="32149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各指标</a:t>
            </a:r>
            <a:r>
              <a:rPr lang="en-US" altLang="zh-CN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TOP1</a:t>
            </a:r>
          </a:p>
        </p:txBody>
      </p:sp>
    </p:spTree>
    <p:extLst>
      <p:ext uri="{BB962C8B-B14F-4D97-AF65-F5344CB8AC3E}">
        <p14:creationId xmlns:p14="http://schemas.microsoft.com/office/powerpoint/2010/main" val="2256123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组合 137">
            <a:extLst>
              <a:ext uri="{FF2B5EF4-FFF2-40B4-BE49-F238E27FC236}">
                <a16:creationId xmlns:a16="http://schemas.microsoft.com/office/drawing/2014/main" id="{4C5CE023-8844-4968-8D89-9D5801687CB4}"/>
              </a:ext>
            </a:extLst>
          </p:cNvPr>
          <p:cNvGrpSpPr/>
          <p:nvPr/>
        </p:nvGrpSpPr>
        <p:grpSpPr>
          <a:xfrm>
            <a:off x="4393768" y="631936"/>
            <a:ext cx="4483062" cy="2854896"/>
            <a:chOff x="8132899" y="733295"/>
            <a:chExt cx="3944929" cy="5962880"/>
          </a:xfrm>
        </p:grpSpPr>
        <p:sp>
          <p:nvSpPr>
            <p:cNvPr id="139" name="矩形 138">
              <a:extLst>
                <a:ext uri="{FF2B5EF4-FFF2-40B4-BE49-F238E27FC236}">
                  <a16:creationId xmlns:a16="http://schemas.microsoft.com/office/drawing/2014/main" id="{6E486E9E-C3BA-47DB-8974-B9C3F0D3B045}"/>
                </a:ext>
              </a:extLst>
            </p:cNvPr>
            <p:cNvSpPr/>
            <p:nvPr/>
          </p:nvSpPr>
          <p:spPr>
            <a:xfrm>
              <a:off x="8193293" y="759114"/>
              <a:ext cx="3884535" cy="5914106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140" name="组合 139">
              <a:extLst>
                <a:ext uri="{FF2B5EF4-FFF2-40B4-BE49-F238E27FC236}">
                  <a16:creationId xmlns:a16="http://schemas.microsoft.com/office/drawing/2014/main" id="{E94EA006-B95E-4992-88CF-D3ECA2FFA676}"/>
                </a:ext>
              </a:extLst>
            </p:cNvPr>
            <p:cNvGrpSpPr/>
            <p:nvPr/>
          </p:nvGrpSpPr>
          <p:grpSpPr>
            <a:xfrm>
              <a:off x="8132899" y="733295"/>
              <a:ext cx="589331" cy="279698"/>
              <a:chOff x="1141" y="948592"/>
              <a:chExt cx="572982" cy="368817"/>
            </a:xfrm>
          </p:grpSpPr>
          <p:sp>
            <p:nvSpPr>
              <p:cNvPr id="146" name="矩形: 剪去左右顶角 145">
                <a:extLst>
                  <a:ext uri="{FF2B5EF4-FFF2-40B4-BE49-F238E27FC236}">
                    <a16:creationId xmlns:a16="http://schemas.microsoft.com/office/drawing/2014/main" id="{1571B8F7-9EE8-4FF1-9483-E565C421D72D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47" name="矩形: 剪去左右顶角 146">
                <a:extLst>
                  <a:ext uri="{FF2B5EF4-FFF2-40B4-BE49-F238E27FC236}">
                    <a16:creationId xmlns:a16="http://schemas.microsoft.com/office/drawing/2014/main" id="{B6909803-75C9-4114-9688-6DD321C8C8EC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48" name="矩形: 剪去左右顶角 147">
                <a:extLst>
                  <a:ext uri="{FF2B5EF4-FFF2-40B4-BE49-F238E27FC236}">
                    <a16:creationId xmlns:a16="http://schemas.microsoft.com/office/drawing/2014/main" id="{3A74C5BB-F339-4272-A0C8-C55E8D59994F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49" name="矩形: 剪去左右顶角 148">
                <a:extLst>
                  <a:ext uri="{FF2B5EF4-FFF2-40B4-BE49-F238E27FC236}">
                    <a16:creationId xmlns:a16="http://schemas.microsoft.com/office/drawing/2014/main" id="{FED050C0-DBDD-4FE9-98AB-75AD2705FE5D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141" name="组合 140">
              <a:extLst>
                <a:ext uri="{FF2B5EF4-FFF2-40B4-BE49-F238E27FC236}">
                  <a16:creationId xmlns:a16="http://schemas.microsoft.com/office/drawing/2014/main" id="{495A158A-BCC1-40E9-A819-7EC0A3518CA1}"/>
                </a:ext>
              </a:extLst>
            </p:cNvPr>
            <p:cNvGrpSpPr/>
            <p:nvPr/>
          </p:nvGrpSpPr>
          <p:grpSpPr>
            <a:xfrm>
              <a:off x="8166616" y="6554411"/>
              <a:ext cx="192346" cy="141764"/>
              <a:chOff x="33922" y="3854582"/>
              <a:chExt cx="187010" cy="186931"/>
            </a:xfrm>
          </p:grpSpPr>
          <p:sp>
            <p:nvSpPr>
              <p:cNvPr id="144" name="矩形: 剪去左右顶角 143">
                <a:extLst>
                  <a:ext uri="{FF2B5EF4-FFF2-40B4-BE49-F238E27FC236}">
                    <a16:creationId xmlns:a16="http://schemas.microsoft.com/office/drawing/2014/main" id="{084889C4-76AD-4CA3-97D6-E15138BC2665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45" name="矩形: 剪去左右顶角 144">
                <a:extLst>
                  <a:ext uri="{FF2B5EF4-FFF2-40B4-BE49-F238E27FC236}">
                    <a16:creationId xmlns:a16="http://schemas.microsoft.com/office/drawing/2014/main" id="{3399AC75-1479-48B0-BC4E-7455ED0F3994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42" name="直角三角形 141">
              <a:extLst>
                <a:ext uri="{FF2B5EF4-FFF2-40B4-BE49-F238E27FC236}">
                  <a16:creationId xmlns:a16="http://schemas.microsoft.com/office/drawing/2014/main" id="{FB4D43B7-0245-4A70-A5A1-81D2D96C60CE}"/>
                </a:ext>
              </a:extLst>
            </p:cNvPr>
            <p:cNvSpPr/>
            <p:nvPr/>
          </p:nvSpPr>
          <p:spPr>
            <a:xfrm rot="10800000">
              <a:off x="11996140" y="763642"/>
              <a:ext cx="81687" cy="60644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43" name="直角三角形 142">
              <a:extLst>
                <a:ext uri="{FF2B5EF4-FFF2-40B4-BE49-F238E27FC236}">
                  <a16:creationId xmlns:a16="http://schemas.microsoft.com/office/drawing/2014/main" id="{2B274383-51B2-404F-913F-CF7829A5A4F5}"/>
                </a:ext>
              </a:extLst>
            </p:cNvPr>
            <p:cNvSpPr/>
            <p:nvPr/>
          </p:nvSpPr>
          <p:spPr>
            <a:xfrm rot="16200000">
              <a:off x="12006551" y="6602033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155" name="矩形 154">
            <a:extLst>
              <a:ext uri="{FF2B5EF4-FFF2-40B4-BE49-F238E27FC236}">
                <a16:creationId xmlns:a16="http://schemas.microsoft.com/office/drawing/2014/main" id="{4C9C9084-69C0-4B31-BD29-9EBF6AE2CFB9}"/>
              </a:ext>
            </a:extLst>
          </p:cNvPr>
          <p:cNvSpPr/>
          <p:nvPr/>
        </p:nvSpPr>
        <p:spPr>
          <a:xfrm>
            <a:off x="4665075" y="670725"/>
            <a:ext cx="1911022" cy="36469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事项标准</a:t>
            </a: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96DF0B34-435D-4A55-9839-4D71E4922837}"/>
              </a:ext>
            </a:extLst>
          </p:cNvPr>
          <p:cNvGrpSpPr/>
          <p:nvPr/>
        </p:nvGrpSpPr>
        <p:grpSpPr>
          <a:xfrm>
            <a:off x="4416619" y="3637199"/>
            <a:ext cx="4414430" cy="2182148"/>
            <a:chOff x="4478751" y="3089850"/>
            <a:chExt cx="4627515" cy="2661789"/>
          </a:xfrm>
        </p:grpSpPr>
        <p:sp>
          <p:nvSpPr>
            <p:cNvPr id="157" name="矩形 156">
              <a:extLst>
                <a:ext uri="{FF2B5EF4-FFF2-40B4-BE49-F238E27FC236}">
                  <a16:creationId xmlns:a16="http://schemas.microsoft.com/office/drawing/2014/main" id="{A2AC55FA-E4EB-47FC-A026-39BCCEF3149F}"/>
                </a:ext>
              </a:extLst>
            </p:cNvPr>
            <p:cNvSpPr/>
            <p:nvPr/>
          </p:nvSpPr>
          <p:spPr>
            <a:xfrm>
              <a:off x="4549596" y="3101376"/>
              <a:ext cx="4556669" cy="2640016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158" name="组合 157">
              <a:extLst>
                <a:ext uri="{FF2B5EF4-FFF2-40B4-BE49-F238E27FC236}">
                  <a16:creationId xmlns:a16="http://schemas.microsoft.com/office/drawing/2014/main" id="{C597C719-31B6-477A-921C-2A661D16A877}"/>
                </a:ext>
              </a:extLst>
            </p:cNvPr>
            <p:cNvGrpSpPr/>
            <p:nvPr/>
          </p:nvGrpSpPr>
          <p:grpSpPr>
            <a:xfrm>
              <a:off x="4478751" y="3089850"/>
              <a:ext cx="691302" cy="124856"/>
              <a:chOff x="1141" y="948592"/>
              <a:chExt cx="572982" cy="368817"/>
            </a:xfrm>
          </p:grpSpPr>
          <p:sp>
            <p:nvSpPr>
              <p:cNvPr id="164" name="矩形: 剪去左右顶角 163">
                <a:extLst>
                  <a:ext uri="{FF2B5EF4-FFF2-40B4-BE49-F238E27FC236}">
                    <a16:creationId xmlns:a16="http://schemas.microsoft.com/office/drawing/2014/main" id="{E4D999A4-0A69-4988-BBA1-0C77A0B8CCA4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65" name="矩形: 剪去左右顶角 164">
                <a:extLst>
                  <a:ext uri="{FF2B5EF4-FFF2-40B4-BE49-F238E27FC236}">
                    <a16:creationId xmlns:a16="http://schemas.microsoft.com/office/drawing/2014/main" id="{28A2B61A-F91B-43C1-B3DB-51C0525BE7F2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66" name="矩形: 剪去左右顶角 165">
                <a:extLst>
                  <a:ext uri="{FF2B5EF4-FFF2-40B4-BE49-F238E27FC236}">
                    <a16:creationId xmlns:a16="http://schemas.microsoft.com/office/drawing/2014/main" id="{AB7C6646-945F-4E39-B195-4A3E681A9F51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67" name="矩形: 剪去左右顶角 166">
                <a:extLst>
                  <a:ext uri="{FF2B5EF4-FFF2-40B4-BE49-F238E27FC236}">
                    <a16:creationId xmlns:a16="http://schemas.microsoft.com/office/drawing/2014/main" id="{C491CADC-D822-4311-9475-EDEE46D8184E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159" name="组合 158">
              <a:extLst>
                <a:ext uri="{FF2B5EF4-FFF2-40B4-BE49-F238E27FC236}">
                  <a16:creationId xmlns:a16="http://schemas.microsoft.com/office/drawing/2014/main" id="{6A74A526-AC15-4F12-B8B9-F4B31269D0B3}"/>
                </a:ext>
              </a:extLst>
            </p:cNvPr>
            <p:cNvGrpSpPr/>
            <p:nvPr/>
          </p:nvGrpSpPr>
          <p:grpSpPr>
            <a:xfrm>
              <a:off x="4518301" y="5688357"/>
              <a:ext cx="225627" cy="63282"/>
              <a:chOff x="33922" y="3854582"/>
              <a:chExt cx="187010" cy="186931"/>
            </a:xfrm>
          </p:grpSpPr>
          <p:sp>
            <p:nvSpPr>
              <p:cNvPr id="162" name="矩形: 剪去左右顶角 161">
                <a:extLst>
                  <a:ext uri="{FF2B5EF4-FFF2-40B4-BE49-F238E27FC236}">
                    <a16:creationId xmlns:a16="http://schemas.microsoft.com/office/drawing/2014/main" id="{97654A98-B9D4-44E4-B695-3AF8BCBE4DA3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63" name="矩形: 剪去左右顶角 162">
                <a:extLst>
                  <a:ext uri="{FF2B5EF4-FFF2-40B4-BE49-F238E27FC236}">
                    <a16:creationId xmlns:a16="http://schemas.microsoft.com/office/drawing/2014/main" id="{92909C57-88F8-49C7-9753-A14AE15C2305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60" name="直角三角形 159">
              <a:extLst>
                <a:ext uri="{FF2B5EF4-FFF2-40B4-BE49-F238E27FC236}">
                  <a16:creationId xmlns:a16="http://schemas.microsoft.com/office/drawing/2014/main" id="{9D6E8308-9B06-44DC-89D7-47F1FB692CF4}"/>
                </a:ext>
              </a:extLst>
            </p:cNvPr>
            <p:cNvSpPr/>
            <p:nvPr/>
          </p:nvSpPr>
          <p:spPr>
            <a:xfrm rot="10800000">
              <a:off x="9010445" y="3103397"/>
              <a:ext cx="95821" cy="27070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61" name="直角三角形 160">
              <a:extLst>
                <a:ext uri="{FF2B5EF4-FFF2-40B4-BE49-F238E27FC236}">
                  <a16:creationId xmlns:a16="http://schemas.microsoft.com/office/drawing/2014/main" id="{F9D6C51D-1E69-4BFD-9F5D-722A3C442247}"/>
                </a:ext>
              </a:extLst>
            </p:cNvPr>
            <p:cNvSpPr/>
            <p:nvPr/>
          </p:nvSpPr>
          <p:spPr>
            <a:xfrm rot="16200000">
              <a:off x="9044584" y="5679711"/>
              <a:ext cx="26887" cy="96476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168" name="矩形 167">
            <a:extLst>
              <a:ext uri="{FF2B5EF4-FFF2-40B4-BE49-F238E27FC236}">
                <a16:creationId xmlns:a16="http://schemas.microsoft.com/office/drawing/2014/main" id="{895299AC-6270-4A6D-8E12-04CE4FBC4979}"/>
              </a:ext>
            </a:extLst>
          </p:cNvPr>
          <p:cNvSpPr/>
          <p:nvPr/>
        </p:nvSpPr>
        <p:spPr>
          <a:xfrm>
            <a:off x="4563766" y="3604119"/>
            <a:ext cx="1911022" cy="36469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办理时限</a:t>
            </a:r>
          </a:p>
        </p:txBody>
      </p:sp>
      <p:grpSp>
        <p:nvGrpSpPr>
          <p:cNvPr id="211" name="组合 210">
            <a:extLst>
              <a:ext uri="{FF2B5EF4-FFF2-40B4-BE49-F238E27FC236}">
                <a16:creationId xmlns:a16="http://schemas.microsoft.com/office/drawing/2014/main" id="{5478AA8A-A593-47CC-B987-67559E6942F0}"/>
              </a:ext>
            </a:extLst>
          </p:cNvPr>
          <p:cNvGrpSpPr/>
          <p:nvPr/>
        </p:nvGrpSpPr>
        <p:grpSpPr>
          <a:xfrm>
            <a:off x="14100677" y="648310"/>
            <a:ext cx="4052177" cy="2158613"/>
            <a:chOff x="8132872" y="733301"/>
            <a:chExt cx="3944918" cy="5962926"/>
          </a:xfrm>
        </p:grpSpPr>
        <p:sp>
          <p:nvSpPr>
            <p:cNvPr id="212" name="矩形 211">
              <a:extLst>
                <a:ext uri="{FF2B5EF4-FFF2-40B4-BE49-F238E27FC236}">
                  <a16:creationId xmlns:a16="http://schemas.microsoft.com/office/drawing/2014/main" id="{89F93D7B-CC61-4EC4-9276-3BE6F44BE6D8}"/>
                </a:ext>
              </a:extLst>
            </p:cNvPr>
            <p:cNvSpPr/>
            <p:nvPr/>
          </p:nvSpPr>
          <p:spPr>
            <a:xfrm>
              <a:off x="8193267" y="759121"/>
              <a:ext cx="3884522" cy="5914151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213" name="组合 212">
              <a:extLst>
                <a:ext uri="{FF2B5EF4-FFF2-40B4-BE49-F238E27FC236}">
                  <a16:creationId xmlns:a16="http://schemas.microsoft.com/office/drawing/2014/main" id="{C461CA71-8FD5-4404-8BDE-6DBECF3D0F3B}"/>
                </a:ext>
              </a:extLst>
            </p:cNvPr>
            <p:cNvGrpSpPr/>
            <p:nvPr/>
          </p:nvGrpSpPr>
          <p:grpSpPr>
            <a:xfrm>
              <a:off x="8132872" y="733301"/>
              <a:ext cx="589329" cy="279701"/>
              <a:chOff x="1141" y="948592"/>
              <a:chExt cx="572982" cy="368817"/>
            </a:xfrm>
          </p:grpSpPr>
          <p:sp>
            <p:nvSpPr>
              <p:cNvPr id="219" name="矩形: 剪去左右顶角 218">
                <a:extLst>
                  <a:ext uri="{FF2B5EF4-FFF2-40B4-BE49-F238E27FC236}">
                    <a16:creationId xmlns:a16="http://schemas.microsoft.com/office/drawing/2014/main" id="{406CCC7E-CE29-48C9-980E-EA479DA5096E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20" name="矩形: 剪去左右顶角 219">
                <a:extLst>
                  <a:ext uri="{FF2B5EF4-FFF2-40B4-BE49-F238E27FC236}">
                    <a16:creationId xmlns:a16="http://schemas.microsoft.com/office/drawing/2014/main" id="{A37139FA-02B0-4881-B93F-A34B0C5AE030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21" name="矩形: 剪去左右顶角 220">
                <a:extLst>
                  <a:ext uri="{FF2B5EF4-FFF2-40B4-BE49-F238E27FC236}">
                    <a16:creationId xmlns:a16="http://schemas.microsoft.com/office/drawing/2014/main" id="{34EAD78E-C295-4EC3-9DFD-3B53627224E4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22" name="矩形: 剪去左右顶角 221">
                <a:extLst>
                  <a:ext uri="{FF2B5EF4-FFF2-40B4-BE49-F238E27FC236}">
                    <a16:creationId xmlns:a16="http://schemas.microsoft.com/office/drawing/2014/main" id="{37FF0783-C549-46C6-99EA-02EB5AE691B7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14" name="组合 213">
              <a:extLst>
                <a:ext uri="{FF2B5EF4-FFF2-40B4-BE49-F238E27FC236}">
                  <a16:creationId xmlns:a16="http://schemas.microsoft.com/office/drawing/2014/main" id="{71B0A655-35A9-4C4B-B302-6C77AEBECF56}"/>
                </a:ext>
              </a:extLst>
            </p:cNvPr>
            <p:cNvGrpSpPr/>
            <p:nvPr/>
          </p:nvGrpSpPr>
          <p:grpSpPr>
            <a:xfrm>
              <a:off x="8166588" y="6554463"/>
              <a:ext cx="192345" cy="141764"/>
              <a:chOff x="33922" y="3854582"/>
              <a:chExt cx="187010" cy="186931"/>
            </a:xfrm>
          </p:grpSpPr>
          <p:sp>
            <p:nvSpPr>
              <p:cNvPr id="217" name="矩形: 剪去左右顶角 216">
                <a:extLst>
                  <a:ext uri="{FF2B5EF4-FFF2-40B4-BE49-F238E27FC236}">
                    <a16:creationId xmlns:a16="http://schemas.microsoft.com/office/drawing/2014/main" id="{7B73C232-AFF1-4EAE-8538-CB30B8A0F98E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18" name="矩形: 剪去左右顶角 217">
                <a:extLst>
                  <a:ext uri="{FF2B5EF4-FFF2-40B4-BE49-F238E27FC236}">
                    <a16:creationId xmlns:a16="http://schemas.microsoft.com/office/drawing/2014/main" id="{0026D7CA-25CB-471B-9993-15029B4C57CA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15" name="直角三角形 214">
              <a:extLst>
                <a:ext uri="{FF2B5EF4-FFF2-40B4-BE49-F238E27FC236}">
                  <a16:creationId xmlns:a16="http://schemas.microsoft.com/office/drawing/2014/main" id="{C1B5F534-AFEE-48BD-9AEE-F00FF344D022}"/>
                </a:ext>
              </a:extLst>
            </p:cNvPr>
            <p:cNvSpPr/>
            <p:nvPr/>
          </p:nvSpPr>
          <p:spPr>
            <a:xfrm rot="10800000">
              <a:off x="11996103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16" name="直角三角形 215">
              <a:extLst>
                <a:ext uri="{FF2B5EF4-FFF2-40B4-BE49-F238E27FC236}">
                  <a16:creationId xmlns:a16="http://schemas.microsoft.com/office/drawing/2014/main" id="{73512CEC-9AAE-4648-890C-632F06576FC2}"/>
                </a:ext>
              </a:extLst>
            </p:cNvPr>
            <p:cNvSpPr/>
            <p:nvPr/>
          </p:nvSpPr>
          <p:spPr>
            <a:xfrm rot="16200000">
              <a:off x="12006551" y="660203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BFEA2B57-1C3A-430D-8A5E-0500FB97A4C2}"/>
              </a:ext>
            </a:extLst>
          </p:cNvPr>
          <p:cNvGrpSpPr/>
          <p:nvPr/>
        </p:nvGrpSpPr>
        <p:grpSpPr>
          <a:xfrm>
            <a:off x="33705" y="3151354"/>
            <a:ext cx="4802109" cy="2633742"/>
            <a:chOff x="13453394" y="3103468"/>
            <a:chExt cx="5271301" cy="2661789"/>
          </a:xfrm>
        </p:grpSpPr>
        <p:sp>
          <p:nvSpPr>
            <p:cNvPr id="223" name="矩形 222">
              <a:extLst>
                <a:ext uri="{FF2B5EF4-FFF2-40B4-BE49-F238E27FC236}">
                  <a16:creationId xmlns:a16="http://schemas.microsoft.com/office/drawing/2014/main" id="{08163AB5-2C1D-4F74-9680-11BE713A3532}"/>
                </a:ext>
              </a:extLst>
            </p:cNvPr>
            <p:cNvSpPr/>
            <p:nvPr/>
          </p:nvSpPr>
          <p:spPr>
            <a:xfrm>
              <a:off x="13626080" y="3181767"/>
              <a:ext cx="1911022" cy="364696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334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部门分析</a:t>
              </a:r>
            </a:p>
          </p:txBody>
        </p:sp>
        <p:graphicFrame>
          <p:nvGraphicFramePr>
            <p:cNvPr id="224" name="图表 223">
              <a:extLst>
                <a:ext uri="{FF2B5EF4-FFF2-40B4-BE49-F238E27FC236}">
                  <a16:creationId xmlns:a16="http://schemas.microsoft.com/office/drawing/2014/main" id="{04542ABF-36B6-4841-8656-CA992D20A2B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79579480"/>
                </p:ext>
              </p:extLst>
            </p:nvPr>
          </p:nvGraphicFramePr>
          <p:xfrm>
            <a:off x="13606154" y="3807578"/>
            <a:ext cx="2147140" cy="168108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graphicFrame>
          <p:nvGraphicFramePr>
            <p:cNvPr id="225" name="图表 224">
              <a:extLst>
                <a:ext uri="{FF2B5EF4-FFF2-40B4-BE49-F238E27FC236}">
                  <a16:creationId xmlns:a16="http://schemas.microsoft.com/office/drawing/2014/main" id="{7881D01B-9CE6-4A5C-AFBE-0C35CCEFF11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297032937"/>
                </p:ext>
              </p:extLst>
            </p:nvPr>
          </p:nvGraphicFramePr>
          <p:xfrm>
            <a:off x="15882945" y="3770044"/>
            <a:ext cx="2841750" cy="188440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26" name="矩形 225">
              <a:extLst>
                <a:ext uri="{FF2B5EF4-FFF2-40B4-BE49-F238E27FC236}">
                  <a16:creationId xmlns:a16="http://schemas.microsoft.com/office/drawing/2014/main" id="{93BEDF92-0098-4E20-935A-6E1EB86DD624}"/>
                </a:ext>
              </a:extLst>
            </p:cNvPr>
            <p:cNvSpPr/>
            <p:nvPr/>
          </p:nvSpPr>
          <p:spPr>
            <a:xfrm>
              <a:off x="14313792" y="3627081"/>
              <a:ext cx="780439" cy="294674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部门分布</a:t>
              </a:r>
              <a:endParaRPr lang="en-US" altLang="zh-CN" sz="1000" b="1" dirty="0">
                <a:solidFill>
                  <a:schemeClr val="bg1">
                    <a:lumMod val="8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27" name="矩形 226">
              <a:extLst>
                <a:ext uri="{FF2B5EF4-FFF2-40B4-BE49-F238E27FC236}">
                  <a16:creationId xmlns:a16="http://schemas.microsoft.com/office/drawing/2014/main" id="{D697D404-420E-4FD4-AE50-821EA8ECDF2C}"/>
                </a:ext>
              </a:extLst>
            </p:cNvPr>
            <p:cNvSpPr/>
            <p:nvPr/>
          </p:nvSpPr>
          <p:spPr>
            <a:xfrm>
              <a:off x="16203233" y="3645163"/>
              <a:ext cx="1741022" cy="224826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发牌业务占比</a:t>
              </a:r>
              <a:r>
                <a:rPr lang="en-US" altLang="zh-CN" sz="10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TOP5</a:t>
              </a:r>
            </a:p>
          </p:txBody>
        </p:sp>
        <p:grpSp>
          <p:nvGrpSpPr>
            <p:cNvPr id="228" name="组合 227">
              <a:extLst>
                <a:ext uri="{FF2B5EF4-FFF2-40B4-BE49-F238E27FC236}">
                  <a16:creationId xmlns:a16="http://schemas.microsoft.com/office/drawing/2014/main" id="{0E38AD7B-ABC5-4E3B-A421-164C106A471B}"/>
                </a:ext>
              </a:extLst>
            </p:cNvPr>
            <p:cNvGrpSpPr/>
            <p:nvPr/>
          </p:nvGrpSpPr>
          <p:grpSpPr>
            <a:xfrm>
              <a:off x="13453394" y="3103468"/>
              <a:ext cx="4631701" cy="2661789"/>
              <a:chOff x="8132872" y="733301"/>
              <a:chExt cx="3902393" cy="5962926"/>
            </a:xfrm>
          </p:grpSpPr>
          <p:sp>
            <p:nvSpPr>
              <p:cNvPr id="229" name="矩形 228">
                <a:extLst>
                  <a:ext uri="{FF2B5EF4-FFF2-40B4-BE49-F238E27FC236}">
                    <a16:creationId xmlns:a16="http://schemas.microsoft.com/office/drawing/2014/main" id="{77982865-8997-40CB-971F-44050D52AAF0}"/>
                  </a:ext>
                </a:extLst>
              </p:cNvPr>
              <p:cNvSpPr/>
              <p:nvPr/>
            </p:nvSpPr>
            <p:spPr>
              <a:xfrm>
                <a:off x="8193267" y="759121"/>
                <a:ext cx="3818362" cy="5914150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230" name="组合 229">
                <a:extLst>
                  <a:ext uri="{FF2B5EF4-FFF2-40B4-BE49-F238E27FC236}">
                    <a16:creationId xmlns:a16="http://schemas.microsoft.com/office/drawing/2014/main" id="{48AD4C1B-107D-4432-9A2C-370DF5E8F653}"/>
                  </a:ext>
                </a:extLst>
              </p:cNvPr>
              <p:cNvGrpSpPr/>
              <p:nvPr/>
            </p:nvGrpSpPr>
            <p:grpSpPr>
              <a:xfrm>
                <a:off x="8132872" y="733301"/>
                <a:ext cx="589329" cy="279701"/>
                <a:chOff x="1141" y="948592"/>
                <a:chExt cx="572982" cy="368817"/>
              </a:xfrm>
            </p:grpSpPr>
            <p:sp>
              <p:nvSpPr>
                <p:cNvPr id="236" name="矩形: 剪去左右顶角 235">
                  <a:extLst>
                    <a:ext uri="{FF2B5EF4-FFF2-40B4-BE49-F238E27FC236}">
                      <a16:creationId xmlns:a16="http://schemas.microsoft.com/office/drawing/2014/main" id="{76FA61DF-97CE-436A-A057-42DBCBBB3AA3}"/>
                    </a:ext>
                  </a:extLst>
                </p:cNvPr>
                <p:cNvSpPr/>
                <p:nvPr/>
              </p:nvSpPr>
              <p:spPr>
                <a:xfrm flipV="1">
                  <a:off x="28863" y="969626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237" name="矩形: 剪去左右顶角 236">
                  <a:extLst>
                    <a:ext uri="{FF2B5EF4-FFF2-40B4-BE49-F238E27FC236}">
                      <a16:creationId xmlns:a16="http://schemas.microsoft.com/office/drawing/2014/main" id="{EB03B559-B5A0-4584-A990-E6CE4DC6EDAA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60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238" name="矩形: 剪去左右顶角 237">
                  <a:extLst>
                    <a:ext uri="{FF2B5EF4-FFF2-40B4-BE49-F238E27FC236}">
                      <a16:creationId xmlns:a16="http://schemas.microsoft.com/office/drawing/2014/main" id="{FDEC27B0-5331-49CF-9E56-C9386499F5CB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0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239" name="矩形: 剪去左右顶角 238">
                  <a:extLst>
                    <a:ext uri="{FF2B5EF4-FFF2-40B4-BE49-F238E27FC236}">
                      <a16:creationId xmlns:a16="http://schemas.microsoft.com/office/drawing/2014/main" id="{3EE8FFB8-F3B4-43A3-A3CC-CDF03115FACE}"/>
                    </a:ext>
                  </a:extLst>
                </p:cNvPr>
                <p:cNvSpPr/>
                <p:nvPr/>
              </p:nvSpPr>
              <p:spPr>
                <a:xfrm rot="16200000" flipV="1">
                  <a:off x="-17779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231" name="组合 230">
                <a:extLst>
                  <a:ext uri="{FF2B5EF4-FFF2-40B4-BE49-F238E27FC236}">
                    <a16:creationId xmlns:a16="http://schemas.microsoft.com/office/drawing/2014/main" id="{9D79BBE0-DFA7-45F4-B521-1199A13E90D0}"/>
                  </a:ext>
                </a:extLst>
              </p:cNvPr>
              <p:cNvGrpSpPr/>
              <p:nvPr/>
            </p:nvGrpSpPr>
            <p:grpSpPr>
              <a:xfrm>
                <a:off x="8166588" y="6554463"/>
                <a:ext cx="192345" cy="141764"/>
                <a:chOff x="33922" y="3854582"/>
                <a:chExt cx="187010" cy="186931"/>
              </a:xfrm>
            </p:grpSpPr>
            <p:sp>
              <p:nvSpPr>
                <p:cNvPr id="234" name="矩形: 剪去左右顶角 233">
                  <a:extLst>
                    <a:ext uri="{FF2B5EF4-FFF2-40B4-BE49-F238E27FC236}">
                      <a16:creationId xmlns:a16="http://schemas.microsoft.com/office/drawing/2014/main" id="{70D4537B-4EB9-40AF-AD2F-6CA56B276209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5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235" name="矩形: 剪去左右顶角 234">
                  <a:extLst>
                    <a:ext uri="{FF2B5EF4-FFF2-40B4-BE49-F238E27FC236}">
                      <a16:creationId xmlns:a16="http://schemas.microsoft.com/office/drawing/2014/main" id="{A211E053-7DD8-45F9-9CEC-880491CBE083}"/>
                    </a:ext>
                  </a:extLst>
                </p:cNvPr>
                <p:cNvSpPr/>
                <p:nvPr/>
              </p:nvSpPr>
              <p:spPr>
                <a:xfrm flipV="1">
                  <a:off x="64269" y="399579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232" name="直角三角形 231">
                <a:extLst>
                  <a:ext uri="{FF2B5EF4-FFF2-40B4-BE49-F238E27FC236}">
                    <a16:creationId xmlns:a16="http://schemas.microsoft.com/office/drawing/2014/main" id="{59705938-E22D-46CC-B5F1-6BF28F66EB5C}"/>
                  </a:ext>
                </a:extLst>
              </p:cNvPr>
              <p:cNvSpPr/>
              <p:nvPr/>
            </p:nvSpPr>
            <p:spPr>
              <a:xfrm rot="10800000">
                <a:off x="11953543" y="751695"/>
                <a:ext cx="81687" cy="60642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33" name="直角三角形 232">
                <a:extLst>
                  <a:ext uri="{FF2B5EF4-FFF2-40B4-BE49-F238E27FC236}">
                    <a16:creationId xmlns:a16="http://schemas.microsoft.com/office/drawing/2014/main" id="{E19E14FB-D4D7-4F20-8F47-E941E3F53474}"/>
                  </a:ext>
                </a:extLst>
              </p:cNvPr>
              <p:cNvSpPr/>
              <p:nvPr/>
            </p:nvSpPr>
            <p:spPr>
              <a:xfrm rot="16200000">
                <a:off x="11964027" y="6602032"/>
                <a:ext cx="60232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</p:grpSp>
      <p:sp>
        <p:nvSpPr>
          <p:cNvPr id="265" name="矩形 264">
            <a:extLst>
              <a:ext uri="{FF2B5EF4-FFF2-40B4-BE49-F238E27FC236}">
                <a16:creationId xmlns:a16="http://schemas.microsoft.com/office/drawing/2014/main" id="{24250D58-19BC-424F-8959-178B38352510}"/>
              </a:ext>
            </a:extLst>
          </p:cNvPr>
          <p:cNvSpPr/>
          <p:nvPr/>
        </p:nvSpPr>
        <p:spPr>
          <a:xfrm>
            <a:off x="14242016" y="743299"/>
            <a:ext cx="1911022" cy="36469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数据归集共享</a:t>
            </a:r>
          </a:p>
        </p:txBody>
      </p:sp>
      <p:graphicFrame>
        <p:nvGraphicFramePr>
          <p:cNvPr id="151" name="表格 5">
            <a:extLst>
              <a:ext uri="{FF2B5EF4-FFF2-40B4-BE49-F238E27FC236}">
                <a16:creationId xmlns:a16="http://schemas.microsoft.com/office/drawing/2014/main" id="{4118B8FA-4081-4422-A5CB-7232F2DDC50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3439714"/>
              </p:ext>
            </p:extLst>
          </p:nvPr>
        </p:nvGraphicFramePr>
        <p:xfrm>
          <a:off x="4582663" y="1071277"/>
          <a:ext cx="4166528" cy="2286020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1302028">
                  <a:extLst>
                    <a:ext uri="{9D8B030D-6E8A-4147-A177-3AD203B41FA5}">
                      <a16:colId xmlns:a16="http://schemas.microsoft.com/office/drawing/2014/main" val="1605646343"/>
                    </a:ext>
                  </a:extLst>
                </a:gridCol>
                <a:gridCol w="1302028">
                  <a:extLst>
                    <a:ext uri="{9D8B030D-6E8A-4147-A177-3AD203B41FA5}">
                      <a16:colId xmlns:a16="http://schemas.microsoft.com/office/drawing/2014/main" val="1926237806"/>
                    </a:ext>
                  </a:extLst>
                </a:gridCol>
                <a:gridCol w="816218">
                  <a:extLst>
                    <a:ext uri="{9D8B030D-6E8A-4147-A177-3AD203B41FA5}">
                      <a16:colId xmlns:a16="http://schemas.microsoft.com/office/drawing/2014/main" val="34804130"/>
                    </a:ext>
                  </a:extLst>
                </a:gridCol>
                <a:gridCol w="746254">
                  <a:extLst>
                    <a:ext uri="{9D8B030D-6E8A-4147-A177-3AD203B41FA5}">
                      <a16:colId xmlns:a16="http://schemas.microsoft.com/office/drawing/2014/main" val="1421475979"/>
                    </a:ext>
                  </a:extLst>
                </a:gridCol>
              </a:tblGrid>
              <a:tr h="2120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环节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监督点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红牌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黄牌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262805372"/>
                  </a:ext>
                </a:extLst>
              </a:tr>
              <a:tr h="2120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派号叫号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事项名称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98907728"/>
                  </a:ext>
                </a:extLst>
              </a:tr>
              <a:tr h="212041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接件受理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事项名称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33093614"/>
                  </a:ext>
                </a:extLst>
              </a:tr>
              <a:tr h="212041">
                <a:tc vMerge="1">
                  <a:txBody>
                    <a:bodyPr/>
                    <a:lstStyle/>
                    <a:p>
                      <a:pPr algn="ctr"/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材料清单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2964220409"/>
                  </a:ext>
                </a:extLst>
              </a:tr>
              <a:tr h="212041">
                <a:tc rowSpan="2"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出证发证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事项名称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4135524907"/>
                  </a:ext>
                </a:extLst>
              </a:tr>
              <a:tr h="212041">
                <a:tc vMerge="1"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证照名称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482433543"/>
                  </a:ext>
                </a:extLst>
              </a:tr>
              <a:tr h="2120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行政收费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事项名称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92763843"/>
                  </a:ext>
                </a:extLst>
              </a:tr>
              <a:tr h="21204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中介服务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事项名称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54340552"/>
                  </a:ext>
                </a:extLst>
              </a:tr>
              <a:tr h="212041">
                <a:tc rowSpan="2"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数据归集共享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事项名称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2525927134"/>
                  </a:ext>
                </a:extLst>
              </a:tr>
              <a:tr h="212041">
                <a:tc vMerge="1">
                  <a:txBody>
                    <a:bodyPr/>
                    <a:lstStyle/>
                    <a:p>
                      <a:pPr algn="ctr"/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证照名称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【</a:t>
                      </a: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数字</a:t>
                      </a: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】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2566925078"/>
                  </a:ext>
                </a:extLst>
              </a:tr>
            </a:tbl>
          </a:graphicData>
        </a:graphic>
      </p:graphicFrame>
      <p:graphicFrame>
        <p:nvGraphicFramePr>
          <p:cNvPr id="152" name="图表 151">
            <a:extLst>
              <a:ext uri="{FF2B5EF4-FFF2-40B4-BE49-F238E27FC236}">
                <a16:creationId xmlns:a16="http://schemas.microsoft.com/office/drawing/2014/main" id="{5C745FCF-64E2-4171-A431-79405DE18E91}"/>
              </a:ext>
            </a:extLst>
          </p:cNvPr>
          <p:cNvGraphicFramePr/>
          <p:nvPr/>
        </p:nvGraphicFramePr>
        <p:xfrm>
          <a:off x="14155444" y="721372"/>
          <a:ext cx="3669738" cy="21238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5" name="图表 4">
            <a:extLst>
              <a:ext uri="{FF2B5EF4-FFF2-40B4-BE49-F238E27FC236}">
                <a16:creationId xmlns:a16="http://schemas.microsoft.com/office/drawing/2014/main" id="{41ECCB85-89D5-404A-BB85-A5C7F36D54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39712357"/>
              </p:ext>
            </p:extLst>
          </p:nvPr>
        </p:nvGraphicFramePr>
        <p:xfrm>
          <a:off x="40506" y="1069264"/>
          <a:ext cx="4448094" cy="170913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259" name="组合 258">
            <a:extLst>
              <a:ext uri="{FF2B5EF4-FFF2-40B4-BE49-F238E27FC236}">
                <a16:creationId xmlns:a16="http://schemas.microsoft.com/office/drawing/2014/main" id="{09D4D486-B8B1-46D3-B70C-38A8DA177C1C}"/>
              </a:ext>
            </a:extLst>
          </p:cNvPr>
          <p:cNvGrpSpPr/>
          <p:nvPr/>
        </p:nvGrpSpPr>
        <p:grpSpPr>
          <a:xfrm>
            <a:off x="9837" y="638049"/>
            <a:ext cx="4243270" cy="2190383"/>
            <a:chOff x="8132872" y="733301"/>
            <a:chExt cx="3944918" cy="5962926"/>
          </a:xfrm>
        </p:grpSpPr>
        <p:sp>
          <p:nvSpPr>
            <p:cNvPr id="260" name="矩形 259">
              <a:extLst>
                <a:ext uri="{FF2B5EF4-FFF2-40B4-BE49-F238E27FC236}">
                  <a16:creationId xmlns:a16="http://schemas.microsoft.com/office/drawing/2014/main" id="{FF7B1F61-368C-423D-AD4A-CEAAEBF0F68D}"/>
                </a:ext>
              </a:extLst>
            </p:cNvPr>
            <p:cNvSpPr/>
            <p:nvPr/>
          </p:nvSpPr>
          <p:spPr>
            <a:xfrm>
              <a:off x="8193267" y="759121"/>
              <a:ext cx="3884522" cy="5914151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261" name="组合 260">
              <a:extLst>
                <a:ext uri="{FF2B5EF4-FFF2-40B4-BE49-F238E27FC236}">
                  <a16:creationId xmlns:a16="http://schemas.microsoft.com/office/drawing/2014/main" id="{C41FEF74-7D47-44E4-B6E5-9B797AE5FAE4}"/>
                </a:ext>
              </a:extLst>
            </p:cNvPr>
            <p:cNvGrpSpPr/>
            <p:nvPr/>
          </p:nvGrpSpPr>
          <p:grpSpPr>
            <a:xfrm>
              <a:off x="8132872" y="733301"/>
              <a:ext cx="589329" cy="279701"/>
              <a:chOff x="1141" y="948592"/>
              <a:chExt cx="572982" cy="368817"/>
            </a:xfrm>
          </p:grpSpPr>
          <p:sp>
            <p:nvSpPr>
              <p:cNvPr id="271" name="矩形: 剪去左右顶角 270">
                <a:extLst>
                  <a:ext uri="{FF2B5EF4-FFF2-40B4-BE49-F238E27FC236}">
                    <a16:creationId xmlns:a16="http://schemas.microsoft.com/office/drawing/2014/main" id="{C19D36CE-6E62-4F60-9EE2-E9E21115B6AB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2" name="矩形: 剪去左右顶角 271">
                <a:extLst>
                  <a:ext uri="{FF2B5EF4-FFF2-40B4-BE49-F238E27FC236}">
                    <a16:creationId xmlns:a16="http://schemas.microsoft.com/office/drawing/2014/main" id="{C95687F1-CF28-4563-95D1-6CB79D325E63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3" name="矩形: 剪去左右顶角 272">
                <a:extLst>
                  <a:ext uri="{FF2B5EF4-FFF2-40B4-BE49-F238E27FC236}">
                    <a16:creationId xmlns:a16="http://schemas.microsoft.com/office/drawing/2014/main" id="{A2E86D02-C3E5-451C-938D-736ACEC487DB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4" name="矩形: 剪去左右顶角 273">
                <a:extLst>
                  <a:ext uri="{FF2B5EF4-FFF2-40B4-BE49-F238E27FC236}">
                    <a16:creationId xmlns:a16="http://schemas.microsoft.com/office/drawing/2014/main" id="{BDD5BC84-84D7-47D9-9F27-7844BEDDB1D0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62" name="组合 261">
              <a:extLst>
                <a:ext uri="{FF2B5EF4-FFF2-40B4-BE49-F238E27FC236}">
                  <a16:creationId xmlns:a16="http://schemas.microsoft.com/office/drawing/2014/main" id="{08BD1D42-993E-4410-8DB6-B82C24480407}"/>
                </a:ext>
              </a:extLst>
            </p:cNvPr>
            <p:cNvGrpSpPr/>
            <p:nvPr/>
          </p:nvGrpSpPr>
          <p:grpSpPr>
            <a:xfrm>
              <a:off x="8166588" y="6554463"/>
              <a:ext cx="192345" cy="141764"/>
              <a:chOff x="33922" y="3854582"/>
              <a:chExt cx="187010" cy="186931"/>
            </a:xfrm>
          </p:grpSpPr>
          <p:sp>
            <p:nvSpPr>
              <p:cNvPr id="269" name="矩形: 剪去左右顶角 268">
                <a:extLst>
                  <a:ext uri="{FF2B5EF4-FFF2-40B4-BE49-F238E27FC236}">
                    <a16:creationId xmlns:a16="http://schemas.microsoft.com/office/drawing/2014/main" id="{BE62021B-B2D7-4541-B6EA-6FA41ECAD2F5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0" name="矩形: 剪去左右顶角 269">
                <a:extLst>
                  <a:ext uri="{FF2B5EF4-FFF2-40B4-BE49-F238E27FC236}">
                    <a16:creationId xmlns:a16="http://schemas.microsoft.com/office/drawing/2014/main" id="{FA4B05F7-875E-4E1B-80E3-A37207975EF2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63" name="直角三角形 262">
              <a:extLst>
                <a:ext uri="{FF2B5EF4-FFF2-40B4-BE49-F238E27FC236}">
                  <a16:creationId xmlns:a16="http://schemas.microsoft.com/office/drawing/2014/main" id="{EC52E28B-ED75-4177-AB65-DB22FD2104EE}"/>
                </a:ext>
              </a:extLst>
            </p:cNvPr>
            <p:cNvSpPr/>
            <p:nvPr/>
          </p:nvSpPr>
          <p:spPr>
            <a:xfrm rot="10800000">
              <a:off x="11996103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68" name="直角三角形 267">
              <a:extLst>
                <a:ext uri="{FF2B5EF4-FFF2-40B4-BE49-F238E27FC236}">
                  <a16:creationId xmlns:a16="http://schemas.microsoft.com/office/drawing/2014/main" id="{D85B9393-57E4-4D35-920C-931108294148}"/>
                </a:ext>
              </a:extLst>
            </p:cNvPr>
            <p:cNvSpPr/>
            <p:nvPr/>
          </p:nvSpPr>
          <p:spPr>
            <a:xfrm rot="16200000">
              <a:off x="12006551" y="660203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275" name="矩形 274">
            <a:extLst>
              <a:ext uri="{FF2B5EF4-FFF2-40B4-BE49-F238E27FC236}">
                <a16:creationId xmlns:a16="http://schemas.microsoft.com/office/drawing/2014/main" id="{2938B687-9784-4114-8A67-0DE61D57D127}"/>
              </a:ext>
            </a:extLst>
          </p:cNvPr>
          <p:cNvSpPr/>
          <p:nvPr/>
        </p:nvSpPr>
        <p:spPr>
          <a:xfrm>
            <a:off x="202119" y="719181"/>
            <a:ext cx="1911022" cy="36469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区域分析</a:t>
            </a:r>
          </a:p>
        </p:txBody>
      </p:sp>
      <p:grpSp>
        <p:nvGrpSpPr>
          <p:cNvPr id="276" name="组合 275">
            <a:extLst>
              <a:ext uri="{FF2B5EF4-FFF2-40B4-BE49-F238E27FC236}">
                <a16:creationId xmlns:a16="http://schemas.microsoft.com/office/drawing/2014/main" id="{AB8295BE-3BEE-4274-B832-74019E8C4660}"/>
              </a:ext>
            </a:extLst>
          </p:cNvPr>
          <p:cNvGrpSpPr/>
          <p:nvPr/>
        </p:nvGrpSpPr>
        <p:grpSpPr>
          <a:xfrm>
            <a:off x="14103934" y="2965917"/>
            <a:ext cx="4048920" cy="2913709"/>
            <a:chOff x="8132872" y="733301"/>
            <a:chExt cx="3944918" cy="5962926"/>
          </a:xfrm>
        </p:grpSpPr>
        <p:sp>
          <p:nvSpPr>
            <p:cNvPr id="277" name="矩形 276">
              <a:extLst>
                <a:ext uri="{FF2B5EF4-FFF2-40B4-BE49-F238E27FC236}">
                  <a16:creationId xmlns:a16="http://schemas.microsoft.com/office/drawing/2014/main" id="{59E8ACB3-4DC3-404A-9B9E-D148C202FD1E}"/>
                </a:ext>
              </a:extLst>
            </p:cNvPr>
            <p:cNvSpPr/>
            <p:nvPr/>
          </p:nvSpPr>
          <p:spPr>
            <a:xfrm>
              <a:off x="8193267" y="759121"/>
              <a:ext cx="3884522" cy="5914151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278" name="组合 277">
              <a:extLst>
                <a:ext uri="{FF2B5EF4-FFF2-40B4-BE49-F238E27FC236}">
                  <a16:creationId xmlns:a16="http://schemas.microsoft.com/office/drawing/2014/main" id="{67BCC0AB-4151-4A8E-89C3-63EA8118F830}"/>
                </a:ext>
              </a:extLst>
            </p:cNvPr>
            <p:cNvGrpSpPr/>
            <p:nvPr/>
          </p:nvGrpSpPr>
          <p:grpSpPr>
            <a:xfrm>
              <a:off x="8132872" y="733301"/>
              <a:ext cx="589329" cy="279701"/>
              <a:chOff x="1141" y="948592"/>
              <a:chExt cx="572982" cy="368817"/>
            </a:xfrm>
          </p:grpSpPr>
          <p:sp>
            <p:nvSpPr>
              <p:cNvPr id="284" name="矩形: 剪去左右顶角 283">
                <a:extLst>
                  <a:ext uri="{FF2B5EF4-FFF2-40B4-BE49-F238E27FC236}">
                    <a16:creationId xmlns:a16="http://schemas.microsoft.com/office/drawing/2014/main" id="{392E91D8-EB6E-4F8D-9218-8993E3A82C64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85" name="矩形: 剪去左右顶角 284">
                <a:extLst>
                  <a:ext uri="{FF2B5EF4-FFF2-40B4-BE49-F238E27FC236}">
                    <a16:creationId xmlns:a16="http://schemas.microsoft.com/office/drawing/2014/main" id="{0A0C891D-B042-47BC-B917-6069303C7A16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86" name="矩形: 剪去左右顶角 285">
                <a:extLst>
                  <a:ext uri="{FF2B5EF4-FFF2-40B4-BE49-F238E27FC236}">
                    <a16:creationId xmlns:a16="http://schemas.microsoft.com/office/drawing/2014/main" id="{473E5AFF-9191-49A5-937B-60F863691104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87" name="矩形: 剪去左右顶角 286">
                <a:extLst>
                  <a:ext uri="{FF2B5EF4-FFF2-40B4-BE49-F238E27FC236}">
                    <a16:creationId xmlns:a16="http://schemas.microsoft.com/office/drawing/2014/main" id="{F2138A9E-AFF1-4912-9F87-E34134C05FF2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79" name="组合 278">
              <a:extLst>
                <a:ext uri="{FF2B5EF4-FFF2-40B4-BE49-F238E27FC236}">
                  <a16:creationId xmlns:a16="http://schemas.microsoft.com/office/drawing/2014/main" id="{57096A2E-E08F-4C3A-B44F-AC99E31C7271}"/>
                </a:ext>
              </a:extLst>
            </p:cNvPr>
            <p:cNvGrpSpPr/>
            <p:nvPr/>
          </p:nvGrpSpPr>
          <p:grpSpPr>
            <a:xfrm>
              <a:off x="8166588" y="6554463"/>
              <a:ext cx="192345" cy="141764"/>
              <a:chOff x="33922" y="3854582"/>
              <a:chExt cx="187010" cy="186931"/>
            </a:xfrm>
          </p:grpSpPr>
          <p:sp>
            <p:nvSpPr>
              <p:cNvPr id="282" name="矩形: 剪去左右顶角 281">
                <a:extLst>
                  <a:ext uri="{FF2B5EF4-FFF2-40B4-BE49-F238E27FC236}">
                    <a16:creationId xmlns:a16="http://schemas.microsoft.com/office/drawing/2014/main" id="{042E54F8-121C-467F-A7B0-0629A5B78B44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83" name="矩形: 剪去左右顶角 282">
                <a:extLst>
                  <a:ext uri="{FF2B5EF4-FFF2-40B4-BE49-F238E27FC236}">
                    <a16:creationId xmlns:a16="http://schemas.microsoft.com/office/drawing/2014/main" id="{BE4DB8C0-E9D8-44E0-8FD2-346D8E22181D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80" name="直角三角形 279">
              <a:extLst>
                <a:ext uri="{FF2B5EF4-FFF2-40B4-BE49-F238E27FC236}">
                  <a16:creationId xmlns:a16="http://schemas.microsoft.com/office/drawing/2014/main" id="{0382261F-9167-4A88-9BD3-1AA6D0C6EEB6}"/>
                </a:ext>
              </a:extLst>
            </p:cNvPr>
            <p:cNvSpPr/>
            <p:nvPr/>
          </p:nvSpPr>
          <p:spPr>
            <a:xfrm rot="10800000">
              <a:off x="11996103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81" name="直角三角形 280">
              <a:extLst>
                <a:ext uri="{FF2B5EF4-FFF2-40B4-BE49-F238E27FC236}">
                  <a16:creationId xmlns:a16="http://schemas.microsoft.com/office/drawing/2014/main" id="{38D49036-544B-4101-9E98-69A1EA7C876F}"/>
                </a:ext>
              </a:extLst>
            </p:cNvPr>
            <p:cNvSpPr/>
            <p:nvPr/>
          </p:nvSpPr>
          <p:spPr>
            <a:xfrm rot="16200000">
              <a:off x="12006551" y="660203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289" name="矩形 288">
            <a:extLst>
              <a:ext uri="{FF2B5EF4-FFF2-40B4-BE49-F238E27FC236}">
                <a16:creationId xmlns:a16="http://schemas.microsoft.com/office/drawing/2014/main" id="{ED3F6FDF-B079-45CE-8A0E-467088232208}"/>
              </a:ext>
            </a:extLst>
          </p:cNvPr>
          <p:cNvSpPr/>
          <p:nvPr/>
        </p:nvSpPr>
        <p:spPr>
          <a:xfrm>
            <a:off x="14307817" y="3029500"/>
            <a:ext cx="1911022" cy="473155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热点事项</a:t>
            </a:r>
          </a:p>
        </p:txBody>
      </p:sp>
      <p:pic>
        <p:nvPicPr>
          <p:cNvPr id="296" name="图片 295">
            <a:extLst>
              <a:ext uri="{FF2B5EF4-FFF2-40B4-BE49-F238E27FC236}">
                <a16:creationId xmlns:a16="http://schemas.microsoft.com/office/drawing/2014/main" id="{C2A7F739-C21D-4728-89F8-FD6EAD87D2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966614" y="3247130"/>
            <a:ext cx="2555580" cy="257062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grpSp>
        <p:nvGrpSpPr>
          <p:cNvPr id="297" name="组合 296">
            <a:extLst>
              <a:ext uri="{FF2B5EF4-FFF2-40B4-BE49-F238E27FC236}">
                <a16:creationId xmlns:a16="http://schemas.microsoft.com/office/drawing/2014/main" id="{DC00F057-2D68-46A0-A741-58B8E6320DC8}"/>
              </a:ext>
            </a:extLst>
          </p:cNvPr>
          <p:cNvGrpSpPr/>
          <p:nvPr/>
        </p:nvGrpSpPr>
        <p:grpSpPr>
          <a:xfrm>
            <a:off x="4633192" y="3938729"/>
            <a:ext cx="3952942" cy="1637701"/>
            <a:chOff x="2302247" y="1697497"/>
            <a:chExt cx="7451354" cy="3296962"/>
          </a:xfrm>
        </p:grpSpPr>
        <p:grpSp>
          <p:nvGrpSpPr>
            <p:cNvPr id="298" name="组 12">
              <a:extLst>
                <a:ext uri="{FF2B5EF4-FFF2-40B4-BE49-F238E27FC236}">
                  <a16:creationId xmlns:a16="http://schemas.microsoft.com/office/drawing/2014/main" id="{D6F07D0A-1FED-4EEF-9DBD-1F9B073C9672}"/>
                </a:ext>
              </a:extLst>
            </p:cNvPr>
            <p:cNvGrpSpPr/>
            <p:nvPr/>
          </p:nvGrpSpPr>
          <p:grpSpPr>
            <a:xfrm>
              <a:off x="2464939" y="3068457"/>
              <a:ext cx="7288662" cy="1926002"/>
              <a:chOff x="1169537" y="3193963"/>
              <a:chExt cx="6207380" cy="1640278"/>
            </a:xfrm>
          </p:grpSpPr>
          <p:sp>
            <p:nvSpPr>
              <p:cNvPr id="321" name="椭圆 320">
                <a:extLst>
                  <a:ext uri="{FF2B5EF4-FFF2-40B4-BE49-F238E27FC236}">
                    <a16:creationId xmlns:a16="http://schemas.microsoft.com/office/drawing/2014/main" id="{DEFC932F-0064-4E8D-B40C-1168E467D843}"/>
                  </a:ext>
                </a:extLst>
              </p:cNvPr>
              <p:cNvSpPr/>
              <p:nvPr/>
            </p:nvSpPr>
            <p:spPr>
              <a:xfrm>
                <a:off x="2884098" y="3345596"/>
                <a:ext cx="2778258" cy="734144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500">
                  <a:latin typeface="+mj-ea"/>
                  <a:ea typeface="+mj-ea"/>
                </a:endParaRPr>
              </a:p>
            </p:txBody>
          </p:sp>
          <p:sp>
            <p:nvSpPr>
              <p:cNvPr id="322" name="椭圆 321">
                <a:extLst>
                  <a:ext uri="{FF2B5EF4-FFF2-40B4-BE49-F238E27FC236}">
                    <a16:creationId xmlns:a16="http://schemas.microsoft.com/office/drawing/2014/main" id="{9B6CC8E0-C1BE-4BF2-B03F-4D03F78E85A8}"/>
                  </a:ext>
                </a:extLst>
              </p:cNvPr>
              <p:cNvSpPr/>
              <p:nvPr/>
            </p:nvSpPr>
            <p:spPr>
              <a:xfrm>
                <a:off x="2346086" y="3309253"/>
                <a:ext cx="3854282" cy="1018480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500">
                  <a:latin typeface="+mj-ea"/>
                  <a:ea typeface="+mj-ea"/>
                </a:endParaRPr>
              </a:p>
            </p:txBody>
          </p:sp>
          <p:sp>
            <p:nvSpPr>
              <p:cNvPr id="323" name="椭圆 322">
                <a:extLst>
                  <a:ext uri="{FF2B5EF4-FFF2-40B4-BE49-F238E27FC236}">
                    <a16:creationId xmlns:a16="http://schemas.microsoft.com/office/drawing/2014/main" id="{E4E5E99E-1E4E-467E-9C2C-3EC27799AAC3}"/>
                  </a:ext>
                </a:extLst>
              </p:cNvPr>
              <p:cNvSpPr/>
              <p:nvPr/>
            </p:nvSpPr>
            <p:spPr>
              <a:xfrm>
                <a:off x="1676184" y="3257297"/>
                <a:ext cx="5194086" cy="137251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500">
                  <a:latin typeface="+mj-ea"/>
                  <a:ea typeface="+mj-ea"/>
                </a:endParaRPr>
              </a:p>
            </p:txBody>
          </p:sp>
          <p:sp>
            <p:nvSpPr>
              <p:cNvPr id="324" name="椭圆 323">
                <a:extLst>
                  <a:ext uri="{FF2B5EF4-FFF2-40B4-BE49-F238E27FC236}">
                    <a16:creationId xmlns:a16="http://schemas.microsoft.com/office/drawing/2014/main" id="{C965C98E-BD28-4169-9D53-03784CCAEB8C}"/>
                  </a:ext>
                </a:extLst>
              </p:cNvPr>
              <p:cNvSpPr/>
              <p:nvPr/>
            </p:nvSpPr>
            <p:spPr>
              <a:xfrm>
                <a:off x="1169537" y="3193963"/>
                <a:ext cx="6207380" cy="1640278"/>
              </a:xfrm>
              <a:prstGeom prst="ellipse">
                <a:avLst/>
              </a:prstGeom>
              <a:noFill/>
              <a:ln>
                <a:solidFill>
                  <a:schemeClr val="bg1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500">
                  <a:latin typeface="+mj-ea"/>
                  <a:ea typeface="+mj-ea"/>
                </a:endParaRPr>
              </a:p>
            </p:txBody>
          </p:sp>
        </p:grpSp>
        <p:sp>
          <p:nvSpPr>
            <p:cNvPr id="299" name="椭圆 298">
              <a:extLst>
                <a:ext uri="{FF2B5EF4-FFF2-40B4-BE49-F238E27FC236}">
                  <a16:creationId xmlns:a16="http://schemas.microsoft.com/office/drawing/2014/main" id="{092BDF98-1C07-4EE3-A2DA-0E68A7123EF8}"/>
                </a:ext>
              </a:extLst>
            </p:cNvPr>
            <p:cNvSpPr/>
            <p:nvPr/>
          </p:nvSpPr>
          <p:spPr>
            <a:xfrm>
              <a:off x="5855538" y="1697497"/>
              <a:ext cx="580465" cy="447569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00">
                <a:latin typeface="+mj-ea"/>
                <a:ea typeface="+mj-ea"/>
              </a:endParaRPr>
            </a:p>
          </p:txBody>
        </p:sp>
        <p:cxnSp>
          <p:nvCxnSpPr>
            <p:cNvPr id="300" name="直线连接符 6">
              <a:extLst>
                <a:ext uri="{FF2B5EF4-FFF2-40B4-BE49-F238E27FC236}">
                  <a16:creationId xmlns:a16="http://schemas.microsoft.com/office/drawing/2014/main" id="{7BA2ECD4-F6A1-4FE7-BF56-2057DFBAC31A}"/>
                </a:ext>
              </a:extLst>
            </p:cNvPr>
            <p:cNvCxnSpPr>
              <a:cxnSpLocks/>
              <a:stCxn id="299" idx="4"/>
            </p:cNvCxnSpPr>
            <p:nvPr/>
          </p:nvCxnSpPr>
          <p:spPr>
            <a:xfrm flipH="1">
              <a:off x="6109267" y="2145066"/>
              <a:ext cx="36505" cy="1532449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1" name="椭圆 300">
              <a:extLst>
                <a:ext uri="{FF2B5EF4-FFF2-40B4-BE49-F238E27FC236}">
                  <a16:creationId xmlns:a16="http://schemas.microsoft.com/office/drawing/2014/main" id="{95656E1E-ABA4-443D-9619-51BA045A988E}"/>
                </a:ext>
              </a:extLst>
            </p:cNvPr>
            <p:cNvSpPr/>
            <p:nvPr/>
          </p:nvSpPr>
          <p:spPr>
            <a:xfrm>
              <a:off x="3177923" y="2343040"/>
              <a:ext cx="359551" cy="27723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00">
                <a:latin typeface="+mj-ea"/>
                <a:ea typeface="+mj-ea"/>
              </a:endParaRPr>
            </a:p>
          </p:txBody>
        </p:sp>
        <p:cxnSp>
          <p:nvCxnSpPr>
            <p:cNvPr id="302" name="直线连接符 18">
              <a:extLst>
                <a:ext uri="{FF2B5EF4-FFF2-40B4-BE49-F238E27FC236}">
                  <a16:creationId xmlns:a16="http://schemas.microsoft.com/office/drawing/2014/main" id="{85678C85-8F8C-477A-A0DF-C5DA5C9E1A75}"/>
                </a:ext>
              </a:extLst>
            </p:cNvPr>
            <p:cNvCxnSpPr>
              <a:cxnSpLocks/>
              <a:stCxn id="301" idx="4"/>
            </p:cNvCxnSpPr>
            <p:nvPr/>
          </p:nvCxnSpPr>
          <p:spPr>
            <a:xfrm flipH="1">
              <a:off x="3335094" y="2620274"/>
              <a:ext cx="22607" cy="927026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3" name="椭圆 302">
              <a:extLst>
                <a:ext uri="{FF2B5EF4-FFF2-40B4-BE49-F238E27FC236}">
                  <a16:creationId xmlns:a16="http://schemas.microsoft.com/office/drawing/2014/main" id="{1B757A04-077C-40F3-BE92-1C86C78318FA}"/>
                </a:ext>
              </a:extLst>
            </p:cNvPr>
            <p:cNvSpPr/>
            <p:nvPr/>
          </p:nvSpPr>
          <p:spPr>
            <a:xfrm>
              <a:off x="8529270" y="3633377"/>
              <a:ext cx="314329" cy="314329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00">
                <a:latin typeface="+mj-ea"/>
                <a:ea typeface="+mj-ea"/>
              </a:endParaRPr>
            </a:p>
          </p:txBody>
        </p:sp>
        <p:cxnSp>
          <p:nvCxnSpPr>
            <p:cNvPr id="304" name="直线连接符 24">
              <a:extLst>
                <a:ext uri="{FF2B5EF4-FFF2-40B4-BE49-F238E27FC236}">
                  <a16:creationId xmlns:a16="http://schemas.microsoft.com/office/drawing/2014/main" id="{BA5DFB4C-1B7F-4723-8BE0-54FF9EA27683}"/>
                </a:ext>
              </a:extLst>
            </p:cNvPr>
            <p:cNvCxnSpPr>
              <a:stCxn id="303" idx="4"/>
            </p:cNvCxnSpPr>
            <p:nvPr/>
          </p:nvCxnSpPr>
          <p:spPr>
            <a:xfrm>
              <a:off x="8686435" y="3947706"/>
              <a:ext cx="0" cy="319931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椭圆 304">
              <a:extLst>
                <a:ext uri="{FF2B5EF4-FFF2-40B4-BE49-F238E27FC236}">
                  <a16:creationId xmlns:a16="http://schemas.microsoft.com/office/drawing/2014/main" id="{D3BFB3A3-11F3-442E-8F9B-7ED703F0BC2C}"/>
                </a:ext>
              </a:extLst>
            </p:cNvPr>
            <p:cNvSpPr/>
            <p:nvPr/>
          </p:nvSpPr>
          <p:spPr>
            <a:xfrm>
              <a:off x="5234299" y="3937680"/>
              <a:ext cx="314329" cy="31432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00">
                <a:latin typeface="+mj-ea"/>
                <a:ea typeface="+mj-ea"/>
              </a:endParaRPr>
            </a:p>
          </p:txBody>
        </p:sp>
        <p:cxnSp>
          <p:nvCxnSpPr>
            <p:cNvPr id="306" name="直线连接符 28">
              <a:extLst>
                <a:ext uri="{FF2B5EF4-FFF2-40B4-BE49-F238E27FC236}">
                  <a16:creationId xmlns:a16="http://schemas.microsoft.com/office/drawing/2014/main" id="{140B06C0-F8E0-4A2D-9F58-822064375BFB}"/>
                </a:ext>
              </a:extLst>
            </p:cNvPr>
            <p:cNvCxnSpPr>
              <a:stCxn id="305" idx="4"/>
            </p:cNvCxnSpPr>
            <p:nvPr/>
          </p:nvCxnSpPr>
          <p:spPr>
            <a:xfrm>
              <a:off x="5391464" y="4252009"/>
              <a:ext cx="0" cy="319931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7" name="椭圆 306">
              <a:extLst>
                <a:ext uri="{FF2B5EF4-FFF2-40B4-BE49-F238E27FC236}">
                  <a16:creationId xmlns:a16="http://schemas.microsoft.com/office/drawing/2014/main" id="{A435EE3D-4BF7-42D2-AC8D-A7299FC04647}"/>
                </a:ext>
              </a:extLst>
            </p:cNvPr>
            <p:cNvSpPr/>
            <p:nvPr/>
          </p:nvSpPr>
          <p:spPr>
            <a:xfrm>
              <a:off x="7714166" y="2423614"/>
              <a:ext cx="359551" cy="277234"/>
            </a:xfrm>
            <a:prstGeom prst="ellips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00">
                <a:latin typeface="+mj-ea"/>
                <a:ea typeface="+mj-ea"/>
              </a:endParaRPr>
            </a:p>
          </p:txBody>
        </p:sp>
        <p:cxnSp>
          <p:nvCxnSpPr>
            <p:cNvPr id="308" name="直线连接符 31">
              <a:extLst>
                <a:ext uri="{FF2B5EF4-FFF2-40B4-BE49-F238E27FC236}">
                  <a16:creationId xmlns:a16="http://schemas.microsoft.com/office/drawing/2014/main" id="{D92CDE68-553B-444B-A464-41B48AC8ACF1}"/>
                </a:ext>
              </a:extLst>
            </p:cNvPr>
            <p:cNvCxnSpPr>
              <a:cxnSpLocks/>
              <a:stCxn id="307" idx="4"/>
            </p:cNvCxnSpPr>
            <p:nvPr/>
          </p:nvCxnSpPr>
          <p:spPr>
            <a:xfrm flipH="1">
              <a:off x="7871336" y="2700848"/>
              <a:ext cx="22607" cy="1133031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09" name="椭圆 308">
              <a:extLst>
                <a:ext uri="{FF2B5EF4-FFF2-40B4-BE49-F238E27FC236}">
                  <a16:creationId xmlns:a16="http://schemas.microsoft.com/office/drawing/2014/main" id="{1F105F88-FACE-413B-8569-8484EDE19980}"/>
                </a:ext>
              </a:extLst>
            </p:cNvPr>
            <p:cNvSpPr/>
            <p:nvPr/>
          </p:nvSpPr>
          <p:spPr>
            <a:xfrm>
              <a:off x="5136552" y="3056724"/>
              <a:ext cx="314329" cy="314329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00">
                <a:latin typeface="+mj-ea"/>
                <a:ea typeface="+mj-ea"/>
              </a:endParaRPr>
            </a:p>
          </p:txBody>
        </p:sp>
        <p:cxnSp>
          <p:nvCxnSpPr>
            <p:cNvPr id="310" name="直线连接符 34">
              <a:extLst>
                <a:ext uri="{FF2B5EF4-FFF2-40B4-BE49-F238E27FC236}">
                  <a16:creationId xmlns:a16="http://schemas.microsoft.com/office/drawing/2014/main" id="{BB344ED5-02E2-49E1-B8E2-8EA4450C7C43}"/>
                </a:ext>
              </a:extLst>
            </p:cNvPr>
            <p:cNvCxnSpPr>
              <a:stCxn id="309" idx="4"/>
            </p:cNvCxnSpPr>
            <p:nvPr/>
          </p:nvCxnSpPr>
          <p:spPr>
            <a:xfrm>
              <a:off x="5293717" y="3371053"/>
              <a:ext cx="0" cy="319931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1" name="椭圆 310">
              <a:extLst>
                <a:ext uri="{FF2B5EF4-FFF2-40B4-BE49-F238E27FC236}">
                  <a16:creationId xmlns:a16="http://schemas.microsoft.com/office/drawing/2014/main" id="{478E01DC-9324-4F49-A8E3-2601E4DFBE0B}"/>
                </a:ext>
              </a:extLst>
            </p:cNvPr>
            <p:cNvSpPr/>
            <p:nvPr/>
          </p:nvSpPr>
          <p:spPr>
            <a:xfrm>
              <a:off x="7334926" y="3976084"/>
              <a:ext cx="204643" cy="20464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00">
                <a:latin typeface="+mj-ea"/>
                <a:ea typeface="+mj-ea"/>
              </a:endParaRPr>
            </a:p>
          </p:txBody>
        </p:sp>
        <p:cxnSp>
          <p:nvCxnSpPr>
            <p:cNvPr id="312" name="直线连接符 40">
              <a:extLst>
                <a:ext uri="{FF2B5EF4-FFF2-40B4-BE49-F238E27FC236}">
                  <a16:creationId xmlns:a16="http://schemas.microsoft.com/office/drawing/2014/main" id="{06EFE1BC-7406-49FD-B86C-85DB6C575702}"/>
                </a:ext>
              </a:extLst>
            </p:cNvPr>
            <p:cNvCxnSpPr>
              <a:stCxn id="311" idx="4"/>
            </p:cNvCxnSpPr>
            <p:nvPr/>
          </p:nvCxnSpPr>
          <p:spPr>
            <a:xfrm>
              <a:off x="7437248" y="4180727"/>
              <a:ext cx="0" cy="267119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3" name="椭圆 312">
              <a:extLst>
                <a:ext uri="{FF2B5EF4-FFF2-40B4-BE49-F238E27FC236}">
                  <a16:creationId xmlns:a16="http://schemas.microsoft.com/office/drawing/2014/main" id="{D8D7915B-38EB-4FB5-8947-C8665E280A57}"/>
                </a:ext>
              </a:extLst>
            </p:cNvPr>
            <p:cNvSpPr/>
            <p:nvPr/>
          </p:nvSpPr>
          <p:spPr>
            <a:xfrm>
              <a:off x="3480096" y="4008130"/>
              <a:ext cx="204643" cy="204643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00">
                <a:latin typeface="+mj-ea"/>
                <a:ea typeface="+mj-ea"/>
              </a:endParaRPr>
            </a:p>
          </p:txBody>
        </p:sp>
        <p:cxnSp>
          <p:nvCxnSpPr>
            <p:cNvPr id="314" name="直线连接符 49">
              <a:extLst>
                <a:ext uri="{FF2B5EF4-FFF2-40B4-BE49-F238E27FC236}">
                  <a16:creationId xmlns:a16="http://schemas.microsoft.com/office/drawing/2014/main" id="{0BB5A29F-7D5B-43EE-84CF-75C41F7673EF}"/>
                </a:ext>
              </a:extLst>
            </p:cNvPr>
            <p:cNvCxnSpPr>
              <a:stCxn id="313" idx="4"/>
            </p:cNvCxnSpPr>
            <p:nvPr/>
          </p:nvCxnSpPr>
          <p:spPr>
            <a:xfrm>
              <a:off x="3582418" y="4212773"/>
              <a:ext cx="0" cy="267119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5" name="椭圆 314">
              <a:extLst>
                <a:ext uri="{FF2B5EF4-FFF2-40B4-BE49-F238E27FC236}">
                  <a16:creationId xmlns:a16="http://schemas.microsoft.com/office/drawing/2014/main" id="{1ABCDD41-A588-4158-A692-FD4D7069FDD8}"/>
                </a:ext>
              </a:extLst>
            </p:cNvPr>
            <p:cNvSpPr/>
            <p:nvPr/>
          </p:nvSpPr>
          <p:spPr>
            <a:xfrm>
              <a:off x="8825776" y="3013571"/>
              <a:ext cx="204643" cy="204643"/>
            </a:xfrm>
            <a:prstGeom prst="ellipse">
              <a:avLst/>
            </a:prstGeom>
            <a:solidFill>
              <a:srgbClr val="42D2C4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500">
                <a:latin typeface="+mj-ea"/>
                <a:ea typeface="+mj-ea"/>
              </a:endParaRPr>
            </a:p>
          </p:txBody>
        </p:sp>
        <p:cxnSp>
          <p:nvCxnSpPr>
            <p:cNvPr id="316" name="直线连接符 55">
              <a:extLst>
                <a:ext uri="{FF2B5EF4-FFF2-40B4-BE49-F238E27FC236}">
                  <a16:creationId xmlns:a16="http://schemas.microsoft.com/office/drawing/2014/main" id="{916040D5-1703-4B8D-AB68-1F4F162AE311}"/>
                </a:ext>
              </a:extLst>
            </p:cNvPr>
            <p:cNvCxnSpPr>
              <a:stCxn id="315" idx="4"/>
            </p:cNvCxnSpPr>
            <p:nvPr/>
          </p:nvCxnSpPr>
          <p:spPr>
            <a:xfrm>
              <a:off x="8928098" y="3218214"/>
              <a:ext cx="0" cy="267119"/>
            </a:xfrm>
            <a:prstGeom prst="line">
              <a:avLst/>
            </a:prstGeom>
            <a:ln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19" name="文本框 318">
              <a:extLst>
                <a:ext uri="{FF2B5EF4-FFF2-40B4-BE49-F238E27FC236}">
                  <a16:creationId xmlns:a16="http://schemas.microsoft.com/office/drawing/2014/main" id="{6B44C397-EAD6-4F07-9F13-9E6892D3EC98}"/>
                </a:ext>
              </a:extLst>
            </p:cNvPr>
            <p:cNvSpPr txBox="1"/>
            <p:nvPr/>
          </p:nvSpPr>
          <p:spPr>
            <a:xfrm>
              <a:off x="2302247" y="1787745"/>
              <a:ext cx="2723081" cy="681533"/>
            </a:xfrm>
            <a:prstGeom prst="rect">
              <a:avLst/>
            </a:prstGeom>
            <a:noFill/>
          </p:spPr>
          <p:txBody>
            <a:bodyPr wrap="none" lIns="91424" tIns="45712" rIns="91424" bIns="45712" rtlCol="0">
              <a:spAutoFit/>
            </a:bodyPr>
            <a:lstStyle/>
            <a:p>
              <a:r>
                <a:rPr kumimoji="1" lang="zh-CN" altLang="en-US" sz="800" dirty="0">
                  <a:solidFill>
                    <a:schemeClr val="bg1"/>
                  </a:solidFill>
                  <a:latin typeface="+mj-ea"/>
                  <a:ea typeface="+mj-ea"/>
                </a:rPr>
                <a:t>受理时间</a:t>
              </a:r>
              <a:endParaRPr kumimoji="1" lang="en-US" altLang="zh-CN" sz="800" dirty="0">
                <a:solidFill>
                  <a:schemeClr val="bg1"/>
                </a:solidFill>
                <a:latin typeface="+mj-ea"/>
                <a:ea typeface="+mj-ea"/>
              </a:endParaRPr>
            </a:p>
            <a:p>
              <a:r>
                <a:rPr kumimoji="1" lang="zh-CN" altLang="en-US" sz="800" dirty="0">
                  <a:solidFill>
                    <a:schemeClr val="bg1"/>
                  </a:solidFill>
                  <a:latin typeface="+mj-ea"/>
                  <a:ea typeface="+mj-ea"/>
                </a:rPr>
                <a:t>红牌 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+mj-ea"/>
                  <a:ea typeface="+mj-ea"/>
                </a:rPr>
                <a:t>【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+mj-ea"/>
                  <a:ea typeface="+mj-ea"/>
                </a:rPr>
                <a:t>数字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+mj-ea"/>
                  <a:ea typeface="+mj-ea"/>
                </a:rPr>
                <a:t>】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+mj-ea"/>
                  <a:ea typeface="+mj-ea"/>
                </a:rPr>
                <a:t>黄牌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+mj-ea"/>
                  <a:ea typeface="+mj-ea"/>
                </a:rPr>
                <a:t>【</a:t>
              </a:r>
              <a:r>
                <a:rPr kumimoji="1" lang="zh-CN" altLang="en-US" sz="800" dirty="0">
                  <a:solidFill>
                    <a:schemeClr val="bg1"/>
                  </a:solidFill>
                  <a:latin typeface="+mj-ea"/>
                  <a:ea typeface="+mj-ea"/>
                </a:rPr>
                <a:t>数字</a:t>
              </a:r>
              <a:r>
                <a:rPr kumimoji="1" lang="en-US" altLang="zh-CN" sz="800" dirty="0">
                  <a:solidFill>
                    <a:schemeClr val="bg1"/>
                  </a:solidFill>
                  <a:latin typeface="+mj-ea"/>
                  <a:ea typeface="+mj-ea"/>
                </a:rPr>
                <a:t>】</a:t>
              </a:r>
              <a:endParaRPr kumimoji="1" lang="zh-CN" altLang="en-US" sz="800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</p:grpSp>
      <p:sp>
        <p:nvSpPr>
          <p:cNvPr id="325" name="文本框 324">
            <a:extLst>
              <a:ext uri="{FF2B5EF4-FFF2-40B4-BE49-F238E27FC236}">
                <a16:creationId xmlns:a16="http://schemas.microsoft.com/office/drawing/2014/main" id="{62161456-6DC3-4A81-B228-333A28C58118}"/>
              </a:ext>
            </a:extLst>
          </p:cNvPr>
          <p:cNvSpPr txBox="1"/>
          <p:nvPr/>
        </p:nvSpPr>
        <p:spPr>
          <a:xfrm>
            <a:off x="6220165" y="3749493"/>
            <a:ext cx="1444594" cy="338538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告知补正时间</a:t>
            </a:r>
            <a:endParaRPr kumimoji="1" lang="en-US" altLang="zh-CN" sz="8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红牌 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黄牌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endParaRPr kumimoji="1" lang="zh-CN" altLang="en-US" sz="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26" name="文本框 325">
            <a:extLst>
              <a:ext uri="{FF2B5EF4-FFF2-40B4-BE49-F238E27FC236}">
                <a16:creationId xmlns:a16="http://schemas.microsoft.com/office/drawing/2014/main" id="{FFCFC603-D97A-48CD-9868-9B9F927CC696}"/>
              </a:ext>
            </a:extLst>
          </p:cNvPr>
          <p:cNvSpPr txBox="1"/>
          <p:nvPr/>
        </p:nvSpPr>
        <p:spPr>
          <a:xfrm>
            <a:off x="6972659" y="4186118"/>
            <a:ext cx="1444594" cy="338538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特殊程序时间</a:t>
            </a:r>
            <a:endParaRPr kumimoji="1" lang="en-US" altLang="zh-CN" sz="8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红牌 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黄牌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endParaRPr kumimoji="1" lang="zh-CN" altLang="en-US" sz="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DF865B6E-BD71-468E-AD50-C444424D246C}"/>
              </a:ext>
            </a:extLst>
          </p:cNvPr>
          <p:cNvGrpSpPr/>
          <p:nvPr/>
        </p:nvGrpSpPr>
        <p:grpSpPr>
          <a:xfrm>
            <a:off x="9027988" y="722407"/>
            <a:ext cx="5324027" cy="5177150"/>
            <a:chOff x="4361251" y="627194"/>
            <a:chExt cx="5324027" cy="5177150"/>
          </a:xfrm>
        </p:grpSpPr>
        <p:grpSp>
          <p:nvGrpSpPr>
            <p:cNvPr id="113" name="组合 112">
              <a:extLst>
                <a:ext uri="{FF2B5EF4-FFF2-40B4-BE49-F238E27FC236}">
                  <a16:creationId xmlns:a16="http://schemas.microsoft.com/office/drawing/2014/main" id="{418B455B-69E0-4508-BD01-34E49145FC03}"/>
                </a:ext>
              </a:extLst>
            </p:cNvPr>
            <p:cNvGrpSpPr/>
            <p:nvPr/>
          </p:nvGrpSpPr>
          <p:grpSpPr>
            <a:xfrm>
              <a:off x="4361251" y="627194"/>
              <a:ext cx="4948744" cy="5177150"/>
              <a:chOff x="8132872" y="733301"/>
              <a:chExt cx="3944918" cy="5962926"/>
            </a:xfrm>
          </p:grpSpPr>
          <p:sp>
            <p:nvSpPr>
              <p:cNvPr id="114" name="矩形 113">
                <a:extLst>
                  <a:ext uri="{FF2B5EF4-FFF2-40B4-BE49-F238E27FC236}">
                    <a16:creationId xmlns:a16="http://schemas.microsoft.com/office/drawing/2014/main" id="{030E50FD-D630-4DBA-B340-6F44613631F3}"/>
                  </a:ext>
                </a:extLst>
              </p:cNvPr>
              <p:cNvSpPr/>
              <p:nvPr/>
            </p:nvSpPr>
            <p:spPr>
              <a:xfrm>
                <a:off x="8193267" y="759121"/>
                <a:ext cx="3884522" cy="5914151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115" name="组合 114">
                <a:extLst>
                  <a:ext uri="{FF2B5EF4-FFF2-40B4-BE49-F238E27FC236}">
                    <a16:creationId xmlns:a16="http://schemas.microsoft.com/office/drawing/2014/main" id="{5DB763AC-B2E2-4BCF-B4E0-748DD83EDBC8}"/>
                  </a:ext>
                </a:extLst>
              </p:cNvPr>
              <p:cNvGrpSpPr/>
              <p:nvPr/>
            </p:nvGrpSpPr>
            <p:grpSpPr>
              <a:xfrm>
                <a:off x="8132872" y="733301"/>
                <a:ext cx="589329" cy="279701"/>
                <a:chOff x="1141" y="948592"/>
                <a:chExt cx="572982" cy="368817"/>
              </a:xfrm>
            </p:grpSpPr>
            <p:sp>
              <p:nvSpPr>
                <p:cNvPr id="121" name="矩形: 剪去左右顶角 120">
                  <a:extLst>
                    <a:ext uri="{FF2B5EF4-FFF2-40B4-BE49-F238E27FC236}">
                      <a16:creationId xmlns:a16="http://schemas.microsoft.com/office/drawing/2014/main" id="{4234A9C6-0F95-4600-AF3E-90D67245E749}"/>
                    </a:ext>
                  </a:extLst>
                </p:cNvPr>
                <p:cNvSpPr/>
                <p:nvPr/>
              </p:nvSpPr>
              <p:spPr>
                <a:xfrm flipV="1">
                  <a:off x="28863" y="969626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22" name="矩形: 剪去左右顶角 121">
                  <a:extLst>
                    <a:ext uri="{FF2B5EF4-FFF2-40B4-BE49-F238E27FC236}">
                      <a16:creationId xmlns:a16="http://schemas.microsoft.com/office/drawing/2014/main" id="{0EC59E87-C9B2-49D8-8BD1-97F31DA7800C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60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23" name="矩形: 剪去左右顶角 122">
                  <a:extLst>
                    <a:ext uri="{FF2B5EF4-FFF2-40B4-BE49-F238E27FC236}">
                      <a16:creationId xmlns:a16="http://schemas.microsoft.com/office/drawing/2014/main" id="{08125544-B4A9-4F27-885D-EBA3B9C7A0E7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0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24" name="矩形: 剪去左右顶角 123">
                  <a:extLst>
                    <a:ext uri="{FF2B5EF4-FFF2-40B4-BE49-F238E27FC236}">
                      <a16:creationId xmlns:a16="http://schemas.microsoft.com/office/drawing/2014/main" id="{4EE89E1A-C6AF-496A-80C3-61FE46A00041}"/>
                    </a:ext>
                  </a:extLst>
                </p:cNvPr>
                <p:cNvSpPr/>
                <p:nvPr/>
              </p:nvSpPr>
              <p:spPr>
                <a:xfrm rot="16200000" flipV="1">
                  <a:off x="-17779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116" name="组合 115">
                <a:extLst>
                  <a:ext uri="{FF2B5EF4-FFF2-40B4-BE49-F238E27FC236}">
                    <a16:creationId xmlns:a16="http://schemas.microsoft.com/office/drawing/2014/main" id="{C09B53FB-B053-4572-8EE5-3A9F54FAB411}"/>
                  </a:ext>
                </a:extLst>
              </p:cNvPr>
              <p:cNvGrpSpPr/>
              <p:nvPr/>
            </p:nvGrpSpPr>
            <p:grpSpPr>
              <a:xfrm>
                <a:off x="8166588" y="6554463"/>
                <a:ext cx="192345" cy="141764"/>
                <a:chOff x="33922" y="3854582"/>
                <a:chExt cx="187010" cy="186931"/>
              </a:xfrm>
            </p:grpSpPr>
            <p:sp>
              <p:nvSpPr>
                <p:cNvPr id="119" name="矩形: 剪去左右顶角 118">
                  <a:extLst>
                    <a:ext uri="{FF2B5EF4-FFF2-40B4-BE49-F238E27FC236}">
                      <a16:creationId xmlns:a16="http://schemas.microsoft.com/office/drawing/2014/main" id="{6596BA4B-E830-499D-8B69-FB053DB5FB28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5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20" name="矩形: 剪去左右顶角 119">
                  <a:extLst>
                    <a:ext uri="{FF2B5EF4-FFF2-40B4-BE49-F238E27FC236}">
                      <a16:creationId xmlns:a16="http://schemas.microsoft.com/office/drawing/2014/main" id="{05B8CA7B-6A78-4D13-823F-B3BA6D1D2F3E}"/>
                    </a:ext>
                  </a:extLst>
                </p:cNvPr>
                <p:cNvSpPr/>
                <p:nvPr/>
              </p:nvSpPr>
              <p:spPr>
                <a:xfrm flipV="1">
                  <a:off x="64269" y="399579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117" name="直角三角形 116">
                <a:extLst>
                  <a:ext uri="{FF2B5EF4-FFF2-40B4-BE49-F238E27FC236}">
                    <a16:creationId xmlns:a16="http://schemas.microsoft.com/office/drawing/2014/main" id="{2C44CFFD-C61C-4468-A871-E4F777F7BE3E}"/>
                  </a:ext>
                </a:extLst>
              </p:cNvPr>
              <p:cNvSpPr/>
              <p:nvPr/>
            </p:nvSpPr>
            <p:spPr>
              <a:xfrm rot="10800000">
                <a:off x="11996103" y="763648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8" name="直角三角形 117">
                <a:extLst>
                  <a:ext uri="{FF2B5EF4-FFF2-40B4-BE49-F238E27FC236}">
                    <a16:creationId xmlns:a16="http://schemas.microsoft.com/office/drawing/2014/main" id="{BE2BB091-9B0F-4CC6-8B09-B31617BE7537}"/>
                  </a:ext>
                </a:extLst>
              </p:cNvPr>
              <p:cNvSpPr/>
              <p:nvPr/>
            </p:nvSpPr>
            <p:spPr>
              <a:xfrm rot="16200000">
                <a:off x="12006551" y="6602034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51739A98-FFD4-40C6-9CA6-8F957766557F}"/>
                </a:ext>
              </a:extLst>
            </p:cNvPr>
            <p:cNvSpPr/>
            <p:nvPr/>
          </p:nvSpPr>
          <p:spPr>
            <a:xfrm>
              <a:off x="4626551" y="713821"/>
              <a:ext cx="1682384" cy="379955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334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流程环节</a:t>
              </a:r>
            </a:p>
          </p:txBody>
        </p:sp>
        <p:grpSp>
          <p:nvGrpSpPr>
            <p:cNvPr id="131" name="组合 130">
              <a:extLst>
                <a:ext uri="{FF2B5EF4-FFF2-40B4-BE49-F238E27FC236}">
                  <a16:creationId xmlns:a16="http://schemas.microsoft.com/office/drawing/2014/main" id="{2ECFC177-405B-4E18-A831-DE00D103FF55}"/>
                </a:ext>
              </a:extLst>
            </p:cNvPr>
            <p:cNvGrpSpPr/>
            <p:nvPr/>
          </p:nvGrpSpPr>
          <p:grpSpPr>
            <a:xfrm>
              <a:off x="4526576" y="1236080"/>
              <a:ext cx="2891172" cy="4247340"/>
              <a:chOff x="577816" y="1368946"/>
              <a:chExt cx="3284085" cy="4076767"/>
            </a:xfrm>
          </p:grpSpPr>
          <p:sp>
            <p:nvSpPr>
              <p:cNvPr id="126" name="文本框 125">
                <a:extLst>
                  <a:ext uri="{FF2B5EF4-FFF2-40B4-BE49-F238E27FC236}">
                    <a16:creationId xmlns:a16="http://schemas.microsoft.com/office/drawing/2014/main" id="{F1813912-74DE-4A7A-BF68-D52D7F9A23AD}"/>
                  </a:ext>
                </a:extLst>
              </p:cNvPr>
              <p:cNvSpPr txBox="1"/>
              <p:nvPr/>
            </p:nvSpPr>
            <p:spPr>
              <a:xfrm>
                <a:off x="577817" y="1368946"/>
                <a:ext cx="2702283" cy="679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申报辅导 红牌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接件受理 红牌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endPara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27" name="文本框 126">
                <a:extLst>
                  <a:ext uri="{FF2B5EF4-FFF2-40B4-BE49-F238E27FC236}">
                    <a16:creationId xmlns:a16="http://schemas.microsoft.com/office/drawing/2014/main" id="{3E85A59D-95EB-49B6-AF17-9F672014A16C}"/>
                  </a:ext>
                </a:extLst>
              </p:cNvPr>
              <p:cNvSpPr txBox="1"/>
              <p:nvPr/>
            </p:nvSpPr>
            <p:spPr>
              <a:xfrm>
                <a:off x="577816" y="2327964"/>
                <a:ext cx="2960098" cy="679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特殊程序 红牌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中止办理 红牌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endPara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28" name="文本框 127">
                <a:extLst>
                  <a:ext uri="{FF2B5EF4-FFF2-40B4-BE49-F238E27FC236}">
                    <a16:creationId xmlns:a16="http://schemas.microsoft.com/office/drawing/2014/main" id="{FA0FB4C5-66EE-4695-9C57-527B8A3B6392}"/>
                  </a:ext>
                </a:extLst>
              </p:cNvPr>
              <p:cNvSpPr txBox="1"/>
              <p:nvPr/>
            </p:nvSpPr>
            <p:spPr>
              <a:xfrm>
                <a:off x="577816" y="3286980"/>
                <a:ext cx="3284085" cy="679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联合办理 红牌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异地办理 红牌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endPara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29" name="文本框 128">
                <a:extLst>
                  <a:ext uri="{FF2B5EF4-FFF2-40B4-BE49-F238E27FC236}">
                    <a16:creationId xmlns:a16="http://schemas.microsoft.com/office/drawing/2014/main" id="{C40E841B-9132-47B7-9FE0-45A83A54A7F5}"/>
                  </a:ext>
                </a:extLst>
              </p:cNvPr>
              <p:cNvSpPr txBox="1"/>
              <p:nvPr/>
            </p:nvSpPr>
            <p:spPr>
              <a:xfrm>
                <a:off x="577816" y="4245998"/>
                <a:ext cx="3169737" cy="679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补正受理 红牌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给付到账 红牌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endPara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130" name="文本框 129">
                <a:extLst>
                  <a:ext uri="{FF2B5EF4-FFF2-40B4-BE49-F238E27FC236}">
                    <a16:creationId xmlns:a16="http://schemas.microsoft.com/office/drawing/2014/main" id="{A5E9728E-B885-4AC9-A6A3-F86B52B5E58E}"/>
                  </a:ext>
                </a:extLst>
              </p:cNvPr>
              <p:cNvSpPr txBox="1"/>
              <p:nvPr/>
            </p:nvSpPr>
            <p:spPr>
              <a:xfrm>
                <a:off x="589871" y="5209380"/>
                <a:ext cx="3052862" cy="2363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物流服务 红牌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6">
                        <a:lumMod val="40000"/>
                        <a:lumOff val="60000"/>
                      </a:schemeClr>
                    </a:solidFill>
                    <a:latin typeface="+mn-ea"/>
                  </a:rPr>
                  <a:t>】</a:t>
                </a:r>
              </a:p>
            </p:txBody>
          </p:sp>
        </p:grpSp>
        <p:grpSp>
          <p:nvGrpSpPr>
            <p:cNvPr id="290" name="组合 289">
              <a:extLst>
                <a:ext uri="{FF2B5EF4-FFF2-40B4-BE49-F238E27FC236}">
                  <a16:creationId xmlns:a16="http://schemas.microsoft.com/office/drawing/2014/main" id="{9E464A57-B6D6-44CD-A0A2-B3291BA7A2B9}"/>
                </a:ext>
              </a:extLst>
            </p:cNvPr>
            <p:cNvGrpSpPr/>
            <p:nvPr/>
          </p:nvGrpSpPr>
          <p:grpSpPr>
            <a:xfrm>
              <a:off x="6794106" y="1244648"/>
              <a:ext cx="2891172" cy="4247340"/>
              <a:chOff x="577816" y="1368946"/>
              <a:chExt cx="3284085" cy="4076767"/>
            </a:xfrm>
          </p:grpSpPr>
          <p:sp>
            <p:nvSpPr>
              <p:cNvPr id="291" name="文本框 290">
                <a:extLst>
                  <a:ext uri="{FF2B5EF4-FFF2-40B4-BE49-F238E27FC236}">
                    <a16:creationId xmlns:a16="http://schemas.microsoft.com/office/drawing/2014/main" id="{02BA478C-75F0-4D25-9662-69D64029E5B9}"/>
                  </a:ext>
                </a:extLst>
              </p:cNvPr>
              <p:cNvSpPr txBox="1"/>
              <p:nvPr/>
            </p:nvSpPr>
            <p:spPr>
              <a:xfrm>
                <a:off x="577817" y="1368946"/>
                <a:ext cx="2702283" cy="679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派号叫号 红牌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审批决定 红牌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endParaRPr lang="zh-CN" altLang="en-US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292" name="文本框 291">
                <a:extLst>
                  <a:ext uri="{FF2B5EF4-FFF2-40B4-BE49-F238E27FC236}">
                    <a16:creationId xmlns:a16="http://schemas.microsoft.com/office/drawing/2014/main" id="{D9716C18-BBD8-4457-AD0A-DCA01756A5B0}"/>
                  </a:ext>
                </a:extLst>
              </p:cNvPr>
              <p:cNvSpPr txBox="1"/>
              <p:nvPr/>
            </p:nvSpPr>
            <p:spPr>
              <a:xfrm>
                <a:off x="577816" y="2327964"/>
                <a:ext cx="2960098" cy="679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出证发证 红牌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终止办理 红牌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endParaRPr lang="zh-CN" altLang="en-US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293" name="文本框 292">
                <a:extLst>
                  <a:ext uri="{FF2B5EF4-FFF2-40B4-BE49-F238E27FC236}">
                    <a16:creationId xmlns:a16="http://schemas.microsoft.com/office/drawing/2014/main" id="{8C480ECF-64F6-4C49-B4A7-FAEA5A5AF837}"/>
                  </a:ext>
                </a:extLst>
              </p:cNvPr>
              <p:cNvSpPr txBox="1"/>
              <p:nvPr/>
            </p:nvSpPr>
            <p:spPr>
              <a:xfrm>
                <a:off x="577816" y="3286980"/>
                <a:ext cx="3284085" cy="679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终止办理 红牌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补正告知 红牌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endParaRPr lang="zh-CN" altLang="en-US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294" name="文本框 293">
                <a:extLst>
                  <a:ext uri="{FF2B5EF4-FFF2-40B4-BE49-F238E27FC236}">
                    <a16:creationId xmlns:a16="http://schemas.microsoft.com/office/drawing/2014/main" id="{44714FB3-6D1C-4621-B851-54F6A0A27B9F}"/>
                  </a:ext>
                </a:extLst>
              </p:cNvPr>
              <p:cNvSpPr txBox="1"/>
              <p:nvPr/>
            </p:nvSpPr>
            <p:spPr>
              <a:xfrm>
                <a:off x="577816" y="4245998"/>
                <a:ext cx="3169737" cy="6794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行政收费 红牌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endParaRPr lang="en-US" altLang="zh-CN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中介服务 红牌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endParaRPr lang="zh-CN" altLang="en-US" sz="1000" b="1" dirty="0">
                  <a:solidFill>
                    <a:schemeClr val="accent2">
                      <a:lumMod val="60000"/>
                      <a:lumOff val="40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295" name="文本框 294">
                <a:extLst>
                  <a:ext uri="{FF2B5EF4-FFF2-40B4-BE49-F238E27FC236}">
                    <a16:creationId xmlns:a16="http://schemas.microsoft.com/office/drawing/2014/main" id="{7059B0FB-59EB-4F31-87FB-8E819720ABC5}"/>
                  </a:ext>
                </a:extLst>
              </p:cNvPr>
              <p:cNvSpPr txBox="1"/>
              <p:nvPr/>
            </p:nvSpPr>
            <p:spPr>
              <a:xfrm>
                <a:off x="589871" y="5209380"/>
                <a:ext cx="3052862" cy="236333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142875" indent="-142875">
                  <a:buFont typeface="Wingdings" panose="05000000000000000000" pitchFamily="2" charset="2"/>
                  <a:buChar char="n"/>
                </a:pP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“好差评”  红牌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黄牌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【</a:t>
                </a:r>
                <a:r>
                  <a:rPr lang="zh-CN" altLang="en-US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数值</a:t>
                </a:r>
                <a:r>
                  <a:rPr lang="en-US" altLang="zh-CN" sz="1000" b="1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latin typeface="+mn-ea"/>
                  </a:rPr>
                  <a:t>】</a:t>
                </a:r>
              </a:p>
            </p:txBody>
          </p:sp>
        </p:grpSp>
      </p:grpSp>
      <p:sp>
        <p:nvSpPr>
          <p:cNvPr id="327" name="文本框 326">
            <a:extLst>
              <a:ext uri="{FF2B5EF4-FFF2-40B4-BE49-F238E27FC236}">
                <a16:creationId xmlns:a16="http://schemas.microsoft.com/office/drawing/2014/main" id="{681B4FCB-DBBC-4959-A49F-CCAF26DC15D4}"/>
              </a:ext>
            </a:extLst>
          </p:cNvPr>
          <p:cNvSpPr txBox="1"/>
          <p:nvPr/>
        </p:nvSpPr>
        <p:spPr>
          <a:xfrm>
            <a:off x="4611832" y="5185980"/>
            <a:ext cx="1444594" cy="338538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协同响应时间</a:t>
            </a:r>
            <a:endParaRPr kumimoji="1" lang="en-US" altLang="zh-CN" sz="8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红牌 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黄牌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endParaRPr kumimoji="1" lang="zh-CN" altLang="en-US" sz="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28" name="文本框 327">
            <a:extLst>
              <a:ext uri="{FF2B5EF4-FFF2-40B4-BE49-F238E27FC236}">
                <a16:creationId xmlns:a16="http://schemas.microsoft.com/office/drawing/2014/main" id="{27B3FDDB-DEE9-476B-84DD-1B68ADF40778}"/>
              </a:ext>
            </a:extLst>
          </p:cNvPr>
          <p:cNvSpPr txBox="1"/>
          <p:nvPr/>
        </p:nvSpPr>
        <p:spPr>
          <a:xfrm>
            <a:off x="5417067" y="4717340"/>
            <a:ext cx="1444594" cy="338538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>
            <a:defPPr>
              <a:defRPr lang="zh-CN"/>
            </a:defPPr>
            <a:lvl1pPr>
              <a:defRPr kumimoji="1" sz="8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咨询投诉工单响应时间</a:t>
            </a:r>
          </a:p>
          <a:p>
            <a:r>
              <a:rPr lang="zh-CN" altLang="en-US" dirty="0"/>
              <a:t>红牌 </a:t>
            </a:r>
            <a:r>
              <a:rPr lang="en-US" altLang="zh-CN" dirty="0"/>
              <a:t>【</a:t>
            </a:r>
            <a:r>
              <a:rPr lang="zh-CN" altLang="en-US" dirty="0"/>
              <a:t>数字</a:t>
            </a:r>
            <a:r>
              <a:rPr lang="en-US" altLang="zh-CN" dirty="0"/>
              <a:t>】</a:t>
            </a:r>
            <a:r>
              <a:rPr lang="zh-CN" altLang="en-US" dirty="0"/>
              <a:t>黄牌</a:t>
            </a:r>
            <a:r>
              <a:rPr lang="en-US" altLang="zh-CN" dirty="0"/>
              <a:t>【</a:t>
            </a:r>
            <a:r>
              <a:rPr lang="zh-CN" altLang="en-US" dirty="0"/>
              <a:t>数字</a:t>
            </a:r>
            <a:r>
              <a:rPr lang="en-US" altLang="zh-CN" dirty="0"/>
              <a:t>】</a:t>
            </a:r>
            <a:endParaRPr lang="zh-CN" altLang="en-US" dirty="0"/>
          </a:p>
        </p:txBody>
      </p:sp>
      <p:sp>
        <p:nvSpPr>
          <p:cNvPr id="329" name="文本框 328">
            <a:extLst>
              <a:ext uri="{FF2B5EF4-FFF2-40B4-BE49-F238E27FC236}">
                <a16:creationId xmlns:a16="http://schemas.microsoft.com/office/drawing/2014/main" id="{57A81D6B-3605-459C-A29D-BF3CB1576A20}"/>
              </a:ext>
            </a:extLst>
          </p:cNvPr>
          <p:cNvSpPr txBox="1"/>
          <p:nvPr/>
        </p:nvSpPr>
        <p:spPr>
          <a:xfrm>
            <a:off x="6053507" y="5382197"/>
            <a:ext cx="1444594" cy="338538"/>
          </a:xfrm>
          <a:prstGeom prst="rect">
            <a:avLst/>
          </a:prstGeom>
          <a:noFill/>
        </p:spPr>
        <p:txBody>
          <a:bodyPr wrap="square" lIns="91424" tIns="45712" rIns="91424" bIns="45712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“好差评”工单响应时间</a:t>
            </a:r>
            <a:endParaRPr kumimoji="1" lang="en-US" altLang="zh-CN" sz="8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红牌 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黄牌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endParaRPr kumimoji="1" lang="zh-CN" altLang="en-US" sz="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330" name="文本框 329">
            <a:extLst>
              <a:ext uri="{FF2B5EF4-FFF2-40B4-BE49-F238E27FC236}">
                <a16:creationId xmlns:a16="http://schemas.microsoft.com/office/drawing/2014/main" id="{96487AA2-0E45-463B-8389-0AD169A4A84C}"/>
              </a:ext>
            </a:extLst>
          </p:cNvPr>
          <p:cNvSpPr txBox="1"/>
          <p:nvPr/>
        </p:nvSpPr>
        <p:spPr>
          <a:xfrm>
            <a:off x="7440683" y="4978324"/>
            <a:ext cx="1444594" cy="338538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“特别通道”响应时间</a:t>
            </a:r>
            <a:endParaRPr kumimoji="1" lang="en-US" altLang="zh-CN" sz="800" dirty="0">
              <a:solidFill>
                <a:schemeClr val="bg1"/>
              </a:solidFill>
              <a:latin typeface="+mj-ea"/>
              <a:ea typeface="+mj-ea"/>
            </a:endParaRPr>
          </a:p>
          <a:p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红牌 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黄牌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【</a:t>
            </a:r>
            <a:r>
              <a:rPr kumimoji="1" lang="zh-CN" altLang="en-US" sz="800" dirty="0">
                <a:solidFill>
                  <a:schemeClr val="bg1"/>
                </a:solidFill>
                <a:latin typeface="+mj-ea"/>
                <a:ea typeface="+mj-ea"/>
              </a:rPr>
              <a:t>数字</a:t>
            </a:r>
            <a:r>
              <a:rPr kumimoji="1" lang="en-US" altLang="zh-CN" sz="800" dirty="0">
                <a:solidFill>
                  <a:schemeClr val="bg1"/>
                </a:solidFill>
                <a:latin typeface="+mj-ea"/>
                <a:ea typeface="+mj-ea"/>
              </a:rPr>
              <a:t>】</a:t>
            </a:r>
            <a:endParaRPr kumimoji="1" lang="zh-CN" altLang="en-US" sz="8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9516317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84562775-2B15-4188-B7A3-ECE091D925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76134916"/>
              </p:ext>
            </p:extLst>
          </p:nvPr>
        </p:nvGraphicFramePr>
        <p:xfrm>
          <a:off x="-194470" y="1862784"/>
          <a:ext cx="18656968" cy="23747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pSp>
        <p:nvGrpSpPr>
          <p:cNvPr id="5" name="组合 4">
            <a:extLst>
              <a:ext uri="{FF2B5EF4-FFF2-40B4-BE49-F238E27FC236}">
                <a16:creationId xmlns:a16="http://schemas.microsoft.com/office/drawing/2014/main" id="{A9D7CE81-FA1F-4163-8316-DD69822AEFBB}"/>
              </a:ext>
            </a:extLst>
          </p:cNvPr>
          <p:cNvGrpSpPr/>
          <p:nvPr/>
        </p:nvGrpSpPr>
        <p:grpSpPr>
          <a:xfrm>
            <a:off x="-96252" y="4347393"/>
            <a:ext cx="2711116" cy="1507439"/>
            <a:chOff x="28620" y="785662"/>
            <a:chExt cx="7793598" cy="5883355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D417E52E-C47E-4EEF-A00F-C781BE94BE35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chemeClr val="accent4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BC143FA6-73E8-4CCD-A3E9-385B37021DE8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13" name="矩形: 剪去左右顶角 12">
                <a:extLst>
                  <a:ext uri="{FF2B5EF4-FFF2-40B4-BE49-F238E27FC236}">
                    <a16:creationId xmlns:a16="http://schemas.microsoft.com/office/drawing/2014/main" id="{6F888678-4874-4777-B4F9-4CFF780E08A4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4" name="矩形: 剪去左右顶角 13">
                <a:extLst>
                  <a:ext uri="{FF2B5EF4-FFF2-40B4-BE49-F238E27FC236}">
                    <a16:creationId xmlns:a16="http://schemas.microsoft.com/office/drawing/2014/main" id="{CF3641C3-814C-4A05-9A3E-7ED8FD86E646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5" name="矩形: 剪去左右顶角 14">
                <a:extLst>
                  <a:ext uri="{FF2B5EF4-FFF2-40B4-BE49-F238E27FC236}">
                    <a16:creationId xmlns:a16="http://schemas.microsoft.com/office/drawing/2014/main" id="{E637D8C0-FA2A-45B7-A5AD-FC0B6299861E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6" name="矩形: 剪去左右顶角 15">
                <a:extLst>
                  <a:ext uri="{FF2B5EF4-FFF2-40B4-BE49-F238E27FC236}">
                    <a16:creationId xmlns:a16="http://schemas.microsoft.com/office/drawing/2014/main" id="{9F087A03-4172-4FB5-877E-91CED2940A79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5D5278A7-9EEC-49CF-BB28-2A453EF2E954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11" name="矩形: 剪去左右顶角 10">
                <a:extLst>
                  <a:ext uri="{FF2B5EF4-FFF2-40B4-BE49-F238E27FC236}">
                    <a16:creationId xmlns:a16="http://schemas.microsoft.com/office/drawing/2014/main" id="{A9B39A43-DE69-4A41-9A34-B35241979A4F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" name="矩形: 剪去左右顶角 11">
                <a:extLst>
                  <a:ext uri="{FF2B5EF4-FFF2-40B4-BE49-F238E27FC236}">
                    <a16:creationId xmlns:a16="http://schemas.microsoft.com/office/drawing/2014/main" id="{87D98DFA-B687-4A0D-8DEC-1CFE58F74763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9" name="直角三角形 8">
              <a:extLst>
                <a:ext uri="{FF2B5EF4-FFF2-40B4-BE49-F238E27FC236}">
                  <a16:creationId xmlns:a16="http://schemas.microsoft.com/office/drawing/2014/main" id="{312ED6B1-EB8D-437B-8A93-034D77E48D9B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B0D6B67C-507A-4D00-9030-F0084BF12C64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0D85C8F8-0930-4F21-A41B-97D9DFD7E62A}"/>
              </a:ext>
            </a:extLst>
          </p:cNvPr>
          <p:cNvGrpSpPr/>
          <p:nvPr/>
        </p:nvGrpSpPr>
        <p:grpSpPr>
          <a:xfrm>
            <a:off x="2706056" y="4356005"/>
            <a:ext cx="3538178" cy="1507439"/>
            <a:chOff x="28620" y="785662"/>
            <a:chExt cx="7793598" cy="5883355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6A9FEFDA-3F38-4B53-A6C3-45018BABFB37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chemeClr val="accent6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D7913476-E443-4501-80C6-53BFE9AFACCF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25" name="矩形: 剪去左右顶角 24">
                <a:extLst>
                  <a:ext uri="{FF2B5EF4-FFF2-40B4-BE49-F238E27FC236}">
                    <a16:creationId xmlns:a16="http://schemas.microsoft.com/office/drawing/2014/main" id="{36A0A548-F1FB-4D06-A422-97B63B29D0F2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6" name="矩形: 剪去左右顶角 25">
                <a:extLst>
                  <a:ext uri="{FF2B5EF4-FFF2-40B4-BE49-F238E27FC236}">
                    <a16:creationId xmlns:a16="http://schemas.microsoft.com/office/drawing/2014/main" id="{B710811F-2DDC-46D0-A6D2-C0534108F005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" name="矩形: 剪去左右顶角 26">
                <a:extLst>
                  <a:ext uri="{FF2B5EF4-FFF2-40B4-BE49-F238E27FC236}">
                    <a16:creationId xmlns:a16="http://schemas.microsoft.com/office/drawing/2014/main" id="{0471300A-1C00-4E2E-9230-3FCD36B48D7E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8" name="矩形: 剪去左右顶角 27">
                <a:extLst>
                  <a:ext uri="{FF2B5EF4-FFF2-40B4-BE49-F238E27FC236}">
                    <a16:creationId xmlns:a16="http://schemas.microsoft.com/office/drawing/2014/main" id="{04490141-3485-4D34-AEA2-F193F84B3095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992D21D6-0FC5-48A9-B599-51A430BB9151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23" name="矩形: 剪去左右顶角 22">
                <a:extLst>
                  <a:ext uri="{FF2B5EF4-FFF2-40B4-BE49-F238E27FC236}">
                    <a16:creationId xmlns:a16="http://schemas.microsoft.com/office/drawing/2014/main" id="{B34678D8-59BC-4108-A0A9-89654D781183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4" name="矩形: 剪去左右顶角 23">
                <a:extLst>
                  <a:ext uri="{FF2B5EF4-FFF2-40B4-BE49-F238E27FC236}">
                    <a16:creationId xmlns:a16="http://schemas.microsoft.com/office/drawing/2014/main" id="{26F42A9F-36DD-4144-838B-1F40B0ECC41D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1" name="直角三角形 20">
              <a:extLst>
                <a:ext uri="{FF2B5EF4-FFF2-40B4-BE49-F238E27FC236}">
                  <a16:creationId xmlns:a16="http://schemas.microsoft.com/office/drawing/2014/main" id="{35A23D5E-7148-4961-86F6-1C7386713660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2" name="直角三角形 21">
              <a:extLst>
                <a:ext uri="{FF2B5EF4-FFF2-40B4-BE49-F238E27FC236}">
                  <a16:creationId xmlns:a16="http://schemas.microsoft.com/office/drawing/2014/main" id="{864B715D-A301-474C-9155-4A6157EC9284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E5790C60-3748-449C-BEEE-740E19BA831A}"/>
              </a:ext>
            </a:extLst>
          </p:cNvPr>
          <p:cNvGrpSpPr/>
          <p:nvPr/>
        </p:nvGrpSpPr>
        <p:grpSpPr>
          <a:xfrm>
            <a:off x="6353755" y="4379326"/>
            <a:ext cx="9225080" cy="1507439"/>
            <a:chOff x="28620" y="785662"/>
            <a:chExt cx="7793598" cy="5883355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1E546D20-B2F6-4A4A-A4AD-3457B22BABCD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chemeClr val="accent5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D2F6EE12-FF25-42C2-AFF0-5C4716D12D89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37" name="矩形: 剪去左右顶角 36">
                <a:extLst>
                  <a:ext uri="{FF2B5EF4-FFF2-40B4-BE49-F238E27FC236}">
                    <a16:creationId xmlns:a16="http://schemas.microsoft.com/office/drawing/2014/main" id="{1BDAA1C1-898F-4707-AD2D-6C9AEB3D98C8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8" name="矩形: 剪去左右顶角 37">
                <a:extLst>
                  <a:ext uri="{FF2B5EF4-FFF2-40B4-BE49-F238E27FC236}">
                    <a16:creationId xmlns:a16="http://schemas.microsoft.com/office/drawing/2014/main" id="{849A17E3-EB1A-4948-83FB-F442F41C8D44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9" name="矩形: 剪去左右顶角 38">
                <a:extLst>
                  <a:ext uri="{FF2B5EF4-FFF2-40B4-BE49-F238E27FC236}">
                    <a16:creationId xmlns:a16="http://schemas.microsoft.com/office/drawing/2014/main" id="{BB50582E-B35C-4B45-9404-06E850E1A6B8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40" name="矩形: 剪去左右顶角 39">
                <a:extLst>
                  <a:ext uri="{FF2B5EF4-FFF2-40B4-BE49-F238E27FC236}">
                    <a16:creationId xmlns:a16="http://schemas.microsoft.com/office/drawing/2014/main" id="{881E3F8F-9E0B-402C-B25C-846AB4C84269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32" name="组合 31">
              <a:extLst>
                <a:ext uri="{FF2B5EF4-FFF2-40B4-BE49-F238E27FC236}">
                  <a16:creationId xmlns:a16="http://schemas.microsoft.com/office/drawing/2014/main" id="{5C74459E-28BE-482D-83B0-4B70FF015742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35" name="矩形: 剪去左右顶角 34">
                <a:extLst>
                  <a:ext uri="{FF2B5EF4-FFF2-40B4-BE49-F238E27FC236}">
                    <a16:creationId xmlns:a16="http://schemas.microsoft.com/office/drawing/2014/main" id="{D7BE4F13-F6E8-4119-9460-871F65346597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6" name="矩形: 剪去左右顶角 35">
                <a:extLst>
                  <a:ext uri="{FF2B5EF4-FFF2-40B4-BE49-F238E27FC236}">
                    <a16:creationId xmlns:a16="http://schemas.microsoft.com/office/drawing/2014/main" id="{D8CF158F-4004-4882-89DB-CDB3563041E0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33" name="直角三角形 32">
              <a:extLst>
                <a:ext uri="{FF2B5EF4-FFF2-40B4-BE49-F238E27FC236}">
                  <a16:creationId xmlns:a16="http://schemas.microsoft.com/office/drawing/2014/main" id="{E86ADA4E-63FA-4D68-8234-F7A78ED74116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308B52F7-3DA6-4201-AF9C-626FF7AE7542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41" name="组合 40">
            <a:extLst>
              <a:ext uri="{FF2B5EF4-FFF2-40B4-BE49-F238E27FC236}">
                <a16:creationId xmlns:a16="http://schemas.microsoft.com/office/drawing/2014/main" id="{4FA97743-99E0-4E50-A0AD-EAC893801A38}"/>
              </a:ext>
            </a:extLst>
          </p:cNvPr>
          <p:cNvGrpSpPr/>
          <p:nvPr/>
        </p:nvGrpSpPr>
        <p:grpSpPr>
          <a:xfrm>
            <a:off x="15678239" y="4412080"/>
            <a:ext cx="2528450" cy="1507439"/>
            <a:chOff x="28620" y="785662"/>
            <a:chExt cx="7793598" cy="5883355"/>
          </a:xfrm>
        </p:grpSpPr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C02C15DB-DA67-4710-BC45-AE60A1DFC2B9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chemeClr val="accent2">
                  <a:lumMod val="40000"/>
                  <a:lumOff val="6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43" name="组合 42">
              <a:extLst>
                <a:ext uri="{FF2B5EF4-FFF2-40B4-BE49-F238E27FC236}">
                  <a16:creationId xmlns:a16="http://schemas.microsoft.com/office/drawing/2014/main" id="{043C8297-8E91-4FE8-804C-D4264A06FDDD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49" name="矩形: 剪去左右顶角 48">
                <a:extLst>
                  <a:ext uri="{FF2B5EF4-FFF2-40B4-BE49-F238E27FC236}">
                    <a16:creationId xmlns:a16="http://schemas.microsoft.com/office/drawing/2014/main" id="{5191B5E6-50C9-4415-BF21-9B0613943E32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50" name="矩形: 剪去左右顶角 49">
                <a:extLst>
                  <a:ext uri="{FF2B5EF4-FFF2-40B4-BE49-F238E27FC236}">
                    <a16:creationId xmlns:a16="http://schemas.microsoft.com/office/drawing/2014/main" id="{471552F4-CD76-451D-A21B-316506E50DE8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51" name="矩形: 剪去左右顶角 50">
                <a:extLst>
                  <a:ext uri="{FF2B5EF4-FFF2-40B4-BE49-F238E27FC236}">
                    <a16:creationId xmlns:a16="http://schemas.microsoft.com/office/drawing/2014/main" id="{5D3A8B66-AB4D-4213-B79C-84ECF1CA66EA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52" name="矩形: 剪去左右顶角 51">
                <a:extLst>
                  <a:ext uri="{FF2B5EF4-FFF2-40B4-BE49-F238E27FC236}">
                    <a16:creationId xmlns:a16="http://schemas.microsoft.com/office/drawing/2014/main" id="{B0A1BC9D-9154-43C7-AD04-F0FF1AEEEC5B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44" name="组合 43">
              <a:extLst>
                <a:ext uri="{FF2B5EF4-FFF2-40B4-BE49-F238E27FC236}">
                  <a16:creationId xmlns:a16="http://schemas.microsoft.com/office/drawing/2014/main" id="{29FB25E9-55DB-4473-8009-DB165171DD24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47" name="矩形: 剪去左右顶角 46">
                <a:extLst>
                  <a:ext uri="{FF2B5EF4-FFF2-40B4-BE49-F238E27FC236}">
                    <a16:creationId xmlns:a16="http://schemas.microsoft.com/office/drawing/2014/main" id="{DD4F7072-865F-42FB-89E4-0EDFDA9043D5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48" name="矩形: 剪去左右顶角 47">
                <a:extLst>
                  <a:ext uri="{FF2B5EF4-FFF2-40B4-BE49-F238E27FC236}">
                    <a16:creationId xmlns:a16="http://schemas.microsoft.com/office/drawing/2014/main" id="{9773AD69-BD60-42ED-B8C5-30068F4E7E40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45" name="直角三角形 44">
              <a:extLst>
                <a:ext uri="{FF2B5EF4-FFF2-40B4-BE49-F238E27FC236}">
                  <a16:creationId xmlns:a16="http://schemas.microsoft.com/office/drawing/2014/main" id="{91D36391-A83A-4952-B625-54DE3B368F23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46" name="直角三角形 45">
              <a:extLst>
                <a:ext uri="{FF2B5EF4-FFF2-40B4-BE49-F238E27FC236}">
                  <a16:creationId xmlns:a16="http://schemas.microsoft.com/office/drawing/2014/main" id="{EDD1F3E9-246C-4781-A16C-8DE2C03AA858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53" name="矩形 52">
            <a:extLst>
              <a:ext uri="{FF2B5EF4-FFF2-40B4-BE49-F238E27FC236}">
                <a16:creationId xmlns:a16="http://schemas.microsoft.com/office/drawing/2014/main" id="{D2B002A0-D957-42C0-9059-D4D3AFDF70F1}"/>
              </a:ext>
            </a:extLst>
          </p:cNvPr>
          <p:cNvSpPr/>
          <p:nvPr/>
        </p:nvSpPr>
        <p:spPr>
          <a:xfrm>
            <a:off x="263799" y="4367591"/>
            <a:ext cx="1915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事项标准</a:t>
            </a:r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00F2AE5F-6E28-42B6-8C2C-53E638B49003}"/>
              </a:ext>
            </a:extLst>
          </p:cNvPr>
          <p:cNvSpPr/>
          <p:nvPr/>
        </p:nvSpPr>
        <p:spPr>
          <a:xfrm>
            <a:off x="3466354" y="4367591"/>
            <a:ext cx="1915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办理时限</a:t>
            </a:r>
          </a:p>
        </p:txBody>
      </p:sp>
      <p:sp>
        <p:nvSpPr>
          <p:cNvPr id="55" name="矩形 54">
            <a:extLst>
              <a:ext uri="{FF2B5EF4-FFF2-40B4-BE49-F238E27FC236}">
                <a16:creationId xmlns:a16="http://schemas.microsoft.com/office/drawing/2014/main" id="{D915D916-2F6C-4985-A8C7-6EE7C27EF78D}"/>
              </a:ext>
            </a:extLst>
          </p:cNvPr>
          <p:cNvSpPr/>
          <p:nvPr/>
        </p:nvSpPr>
        <p:spPr>
          <a:xfrm>
            <a:off x="9912980" y="4414614"/>
            <a:ext cx="1915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流程环节</a:t>
            </a:r>
          </a:p>
        </p:txBody>
      </p:sp>
      <p:sp>
        <p:nvSpPr>
          <p:cNvPr id="56" name="矩形 55">
            <a:extLst>
              <a:ext uri="{FF2B5EF4-FFF2-40B4-BE49-F238E27FC236}">
                <a16:creationId xmlns:a16="http://schemas.microsoft.com/office/drawing/2014/main" id="{15FF7603-B60F-4F56-9EFE-911BFBAD9789}"/>
              </a:ext>
            </a:extLst>
          </p:cNvPr>
          <p:cNvSpPr/>
          <p:nvPr/>
        </p:nvSpPr>
        <p:spPr>
          <a:xfrm>
            <a:off x="16030784" y="4367591"/>
            <a:ext cx="1915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b="1" dirty="0">
                <a:solidFill>
                  <a:srgbClr val="00B0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数据归集</a:t>
            </a:r>
          </a:p>
        </p:txBody>
      </p:sp>
      <p:sp>
        <p:nvSpPr>
          <p:cNvPr id="60" name="矩形 59">
            <a:extLst>
              <a:ext uri="{FF2B5EF4-FFF2-40B4-BE49-F238E27FC236}">
                <a16:creationId xmlns:a16="http://schemas.microsoft.com/office/drawing/2014/main" id="{C9FC3369-FB57-47D7-BAB9-C96EF658E47F}"/>
              </a:ext>
            </a:extLst>
          </p:cNvPr>
          <p:cNvSpPr/>
          <p:nvPr/>
        </p:nvSpPr>
        <p:spPr>
          <a:xfrm>
            <a:off x="106814" y="4767227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红牌总数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>
            <a:extLst>
              <a:ext uri="{FF2B5EF4-FFF2-40B4-BE49-F238E27FC236}">
                <a16:creationId xmlns:a16="http://schemas.microsoft.com/office/drawing/2014/main" id="{03D86349-756B-4883-9D32-E43CFAF1584D}"/>
              </a:ext>
            </a:extLst>
          </p:cNvPr>
          <p:cNvSpPr/>
          <p:nvPr/>
        </p:nvSpPr>
        <p:spPr>
          <a:xfrm>
            <a:off x="885780" y="4767227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黄牌总数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2" name="矩形 61">
            <a:extLst>
              <a:ext uri="{FF2B5EF4-FFF2-40B4-BE49-F238E27FC236}">
                <a16:creationId xmlns:a16="http://schemas.microsoft.com/office/drawing/2014/main" id="{6C83A27F-A9AA-4EB0-A7C9-9C3FAF7E1D88}"/>
              </a:ext>
            </a:extLst>
          </p:cNvPr>
          <p:cNvSpPr/>
          <p:nvPr/>
        </p:nvSpPr>
        <p:spPr>
          <a:xfrm>
            <a:off x="1652801" y="4767227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牌量比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矩形 68">
            <a:extLst>
              <a:ext uri="{FF2B5EF4-FFF2-40B4-BE49-F238E27FC236}">
                <a16:creationId xmlns:a16="http://schemas.microsoft.com/office/drawing/2014/main" id="{202000ED-1B48-41EA-BFDA-9BA6C6916F2A}"/>
              </a:ext>
            </a:extLst>
          </p:cNvPr>
          <p:cNvSpPr/>
          <p:nvPr/>
        </p:nvSpPr>
        <p:spPr>
          <a:xfrm>
            <a:off x="106814" y="5316107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涉及业务量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0" name="矩形 69">
            <a:extLst>
              <a:ext uri="{FF2B5EF4-FFF2-40B4-BE49-F238E27FC236}">
                <a16:creationId xmlns:a16="http://schemas.microsoft.com/office/drawing/2014/main" id="{0D3D5E3F-0AEC-4F68-A949-B1C64E899E55}"/>
              </a:ext>
            </a:extLst>
          </p:cNvPr>
          <p:cNvSpPr/>
          <p:nvPr/>
        </p:nvSpPr>
        <p:spPr>
          <a:xfrm>
            <a:off x="885780" y="5316107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涉及频次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>
            <a:extLst>
              <a:ext uri="{FF2B5EF4-FFF2-40B4-BE49-F238E27FC236}">
                <a16:creationId xmlns:a16="http://schemas.microsoft.com/office/drawing/2014/main" id="{1A0B8136-2D8E-4831-A2D0-9146E0A81ECB}"/>
              </a:ext>
            </a:extLst>
          </p:cNvPr>
          <p:cNvSpPr/>
          <p:nvPr/>
        </p:nvSpPr>
        <p:spPr>
          <a:xfrm>
            <a:off x="1652801" y="5316107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牌次比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2" name="矩形 71">
            <a:extLst>
              <a:ext uri="{FF2B5EF4-FFF2-40B4-BE49-F238E27FC236}">
                <a16:creationId xmlns:a16="http://schemas.microsoft.com/office/drawing/2014/main" id="{03389759-D3AB-494C-BFA8-4B1354BD2C5C}"/>
              </a:ext>
            </a:extLst>
          </p:cNvPr>
          <p:cNvSpPr/>
          <p:nvPr/>
        </p:nvSpPr>
        <p:spPr>
          <a:xfrm>
            <a:off x="3307816" y="4781609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红牌总数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73570D66-887D-4154-9ED9-23657AC1767A}"/>
              </a:ext>
            </a:extLst>
          </p:cNvPr>
          <p:cNvSpPr/>
          <p:nvPr/>
        </p:nvSpPr>
        <p:spPr>
          <a:xfrm>
            <a:off x="4086782" y="4781609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黄牌总数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4" name="矩形 73">
            <a:extLst>
              <a:ext uri="{FF2B5EF4-FFF2-40B4-BE49-F238E27FC236}">
                <a16:creationId xmlns:a16="http://schemas.microsoft.com/office/drawing/2014/main" id="{96C78530-82D0-450D-8BEF-8138BD900456}"/>
              </a:ext>
            </a:extLst>
          </p:cNvPr>
          <p:cNvSpPr/>
          <p:nvPr/>
        </p:nvSpPr>
        <p:spPr>
          <a:xfrm>
            <a:off x="4853803" y="4781609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牌量比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5" name="矩形 74">
            <a:extLst>
              <a:ext uri="{FF2B5EF4-FFF2-40B4-BE49-F238E27FC236}">
                <a16:creationId xmlns:a16="http://schemas.microsoft.com/office/drawing/2014/main" id="{DC944223-5094-4AA7-ABED-02ACD4B57569}"/>
              </a:ext>
            </a:extLst>
          </p:cNvPr>
          <p:cNvSpPr/>
          <p:nvPr/>
        </p:nvSpPr>
        <p:spPr>
          <a:xfrm>
            <a:off x="3307816" y="5330489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涉及业务量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6" name="矩形 75">
            <a:extLst>
              <a:ext uri="{FF2B5EF4-FFF2-40B4-BE49-F238E27FC236}">
                <a16:creationId xmlns:a16="http://schemas.microsoft.com/office/drawing/2014/main" id="{4462B142-12F0-4A5D-8E6D-4483D2CE4742}"/>
              </a:ext>
            </a:extLst>
          </p:cNvPr>
          <p:cNvSpPr/>
          <p:nvPr/>
        </p:nvSpPr>
        <p:spPr>
          <a:xfrm>
            <a:off x="4086782" y="5330489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涉及频次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>
            <a:extLst>
              <a:ext uri="{FF2B5EF4-FFF2-40B4-BE49-F238E27FC236}">
                <a16:creationId xmlns:a16="http://schemas.microsoft.com/office/drawing/2014/main" id="{526640AA-11F3-4690-833E-03120D17FD31}"/>
              </a:ext>
            </a:extLst>
          </p:cNvPr>
          <p:cNvSpPr/>
          <p:nvPr/>
        </p:nvSpPr>
        <p:spPr>
          <a:xfrm>
            <a:off x="4853803" y="5330489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牌次比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矩形 77">
            <a:extLst>
              <a:ext uri="{FF2B5EF4-FFF2-40B4-BE49-F238E27FC236}">
                <a16:creationId xmlns:a16="http://schemas.microsoft.com/office/drawing/2014/main" id="{03941EC7-1B69-401F-ACF6-3E35671E55D9}"/>
              </a:ext>
            </a:extLst>
          </p:cNvPr>
          <p:cNvSpPr/>
          <p:nvPr/>
        </p:nvSpPr>
        <p:spPr>
          <a:xfrm>
            <a:off x="8441862" y="5027578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红牌总数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9" name="矩形 78">
            <a:extLst>
              <a:ext uri="{FF2B5EF4-FFF2-40B4-BE49-F238E27FC236}">
                <a16:creationId xmlns:a16="http://schemas.microsoft.com/office/drawing/2014/main" id="{449AC1DC-6E5E-4A20-BCF5-345122F5B448}"/>
              </a:ext>
            </a:extLst>
          </p:cNvPr>
          <p:cNvSpPr/>
          <p:nvPr/>
        </p:nvSpPr>
        <p:spPr>
          <a:xfrm>
            <a:off x="9220828" y="5027578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黄牌总数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矩形 79">
            <a:extLst>
              <a:ext uri="{FF2B5EF4-FFF2-40B4-BE49-F238E27FC236}">
                <a16:creationId xmlns:a16="http://schemas.microsoft.com/office/drawing/2014/main" id="{894B9E89-C39D-4E20-BC6A-CC7D67F051F4}"/>
              </a:ext>
            </a:extLst>
          </p:cNvPr>
          <p:cNvSpPr/>
          <p:nvPr/>
        </p:nvSpPr>
        <p:spPr>
          <a:xfrm>
            <a:off x="9987849" y="5027578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牌量比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1" name="矩形 80">
            <a:extLst>
              <a:ext uri="{FF2B5EF4-FFF2-40B4-BE49-F238E27FC236}">
                <a16:creationId xmlns:a16="http://schemas.microsoft.com/office/drawing/2014/main" id="{D3FD52F5-38FD-44F2-B11B-64ACA2792ECD}"/>
              </a:ext>
            </a:extLst>
          </p:cNvPr>
          <p:cNvSpPr/>
          <p:nvPr/>
        </p:nvSpPr>
        <p:spPr>
          <a:xfrm>
            <a:off x="10954353" y="5014719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涉及业务量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2" name="矩形 81">
            <a:extLst>
              <a:ext uri="{FF2B5EF4-FFF2-40B4-BE49-F238E27FC236}">
                <a16:creationId xmlns:a16="http://schemas.microsoft.com/office/drawing/2014/main" id="{C39E06C0-FF15-4B3F-8169-A3E1E710E9A9}"/>
              </a:ext>
            </a:extLst>
          </p:cNvPr>
          <p:cNvSpPr/>
          <p:nvPr/>
        </p:nvSpPr>
        <p:spPr>
          <a:xfrm>
            <a:off x="11733319" y="5014719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涉及频次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3" name="矩形 82">
            <a:extLst>
              <a:ext uri="{FF2B5EF4-FFF2-40B4-BE49-F238E27FC236}">
                <a16:creationId xmlns:a16="http://schemas.microsoft.com/office/drawing/2014/main" id="{FB546DB9-6C90-4459-8679-5387CA20ACF8}"/>
              </a:ext>
            </a:extLst>
          </p:cNvPr>
          <p:cNvSpPr/>
          <p:nvPr/>
        </p:nvSpPr>
        <p:spPr>
          <a:xfrm>
            <a:off x="12500340" y="5014719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牌次比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4" name="矩形 83">
            <a:extLst>
              <a:ext uri="{FF2B5EF4-FFF2-40B4-BE49-F238E27FC236}">
                <a16:creationId xmlns:a16="http://schemas.microsoft.com/office/drawing/2014/main" id="{622A9CCB-AEC3-435C-8AD2-5B15757D6E37}"/>
              </a:ext>
            </a:extLst>
          </p:cNvPr>
          <p:cNvSpPr/>
          <p:nvPr/>
        </p:nvSpPr>
        <p:spPr>
          <a:xfrm>
            <a:off x="15828229" y="4674528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红牌总数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3104245-233F-489B-9860-3BB82738498E}"/>
              </a:ext>
            </a:extLst>
          </p:cNvPr>
          <p:cNvSpPr/>
          <p:nvPr/>
        </p:nvSpPr>
        <p:spPr>
          <a:xfrm>
            <a:off x="16607195" y="4674528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黄牌总数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17655755-8451-4F22-912D-159170542BC7}"/>
              </a:ext>
            </a:extLst>
          </p:cNvPr>
          <p:cNvSpPr/>
          <p:nvPr/>
        </p:nvSpPr>
        <p:spPr>
          <a:xfrm>
            <a:off x="17374216" y="4674528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牌量比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矩形 86">
            <a:extLst>
              <a:ext uri="{FF2B5EF4-FFF2-40B4-BE49-F238E27FC236}">
                <a16:creationId xmlns:a16="http://schemas.microsoft.com/office/drawing/2014/main" id="{21D8A100-DDAE-468A-B677-2152361EF1A8}"/>
              </a:ext>
            </a:extLst>
          </p:cNvPr>
          <p:cNvSpPr/>
          <p:nvPr/>
        </p:nvSpPr>
        <p:spPr>
          <a:xfrm>
            <a:off x="15828229" y="5223408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涉及业务量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A782DC13-9253-4371-9EC7-778648A1F115}"/>
              </a:ext>
            </a:extLst>
          </p:cNvPr>
          <p:cNvSpPr/>
          <p:nvPr/>
        </p:nvSpPr>
        <p:spPr>
          <a:xfrm>
            <a:off x="16607195" y="5223408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涉及频次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" name="矩形 88">
            <a:extLst>
              <a:ext uri="{FF2B5EF4-FFF2-40B4-BE49-F238E27FC236}">
                <a16:creationId xmlns:a16="http://schemas.microsoft.com/office/drawing/2014/main" id="{2E722E59-6B34-4764-B219-1C3FD12AA80C}"/>
              </a:ext>
            </a:extLst>
          </p:cNvPr>
          <p:cNvSpPr/>
          <p:nvPr/>
        </p:nvSpPr>
        <p:spPr>
          <a:xfrm>
            <a:off x="17374216" y="5223408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牌次比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0" name="流程图: 准备 89">
            <a:extLst>
              <a:ext uri="{FF2B5EF4-FFF2-40B4-BE49-F238E27FC236}">
                <a16:creationId xmlns:a16="http://schemas.microsoft.com/office/drawing/2014/main" id="{91543B44-358D-49AF-9F27-44BE66038217}"/>
              </a:ext>
            </a:extLst>
          </p:cNvPr>
          <p:cNvSpPr/>
          <p:nvPr/>
        </p:nvSpPr>
        <p:spPr>
          <a:xfrm>
            <a:off x="-42240" y="797837"/>
            <a:ext cx="1695042" cy="1054088"/>
          </a:xfrm>
          <a:prstGeom prst="flowChartPreparation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本期关键环节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环节名称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1" name="矩形 90">
            <a:extLst>
              <a:ext uri="{FF2B5EF4-FFF2-40B4-BE49-F238E27FC236}">
                <a16:creationId xmlns:a16="http://schemas.microsoft.com/office/drawing/2014/main" id="{C48EBDA0-12FE-4461-9814-4072685DABBC}"/>
              </a:ext>
            </a:extLst>
          </p:cNvPr>
          <p:cNvSpPr/>
          <p:nvPr/>
        </p:nvSpPr>
        <p:spPr>
          <a:xfrm>
            <a:off x="2179605" y="845963"/>
            <a:ext cx="2674198" cy="974121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涉及业务：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2496D38A-1545-4496-8700-D8A1B7F0AC16}"/>
              </a:ext>
            </a:extLst>
          </p:cNvPr>
          <p:cNvCxnSpPr>
            <a:cxnSpLocks/>
            <a:stCxn id="90" idx="3"/>
            <a:endCxn id="91" idx="1"/>
          </p:cNvCxnSpPr>
          <p:nvPr/>
        </p:nvCxnSpPr>
        <p:spPr>
          <a:xfrm>
            <a:off x="1652802" y="1324881"/>
            <a:ext cx="526803" cy="8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箭头连接符 93">
            <a:extLst>
              <a:ext uri="{FF2B5EF4-FFF2-40B4-BE49-F238E27FC236}">
                <a16:creationId xmlns:a16="http://schemas.microsoft.com/office/drawing/2014/main" id="{51B3097E-6FAF-46AD-9F5C-3D5B0C214047}"/>
              </a:ext>
            </a:extLst>
          </p:cNvPr>
          <p:cNvCxnSpPr>
            <a:cxnSpLocks/>
            <a:stCxn id="91" idx="3"/>
            <a:endCxn id="96" idx="1"/>
          </p:cNvCxnSpPr>
          <p:nvPr/>
        </p:nvCxnSpPr>
        <p:spPr>
          <a:xfrm>
            <a:off x="4853803" y="1333024"/>
            <a:ext cx="69215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矩形 95">
            <a:extLst>
              <a:ext uri="{FF2B5EF4-FFF2-40B4-BE49-F238E27FC236}">
                <a16:creationId xmlns:a16="http://schemas.microsoft.com/office/drawing/2014/main" id="{B7C456CF-E6B8-4625-AABD-5D8146E78AA4}"/>
              </a:ext>
            </a:extLst>
          </p:cNvPr>
          <p:cNvSpPr/>
          <p:nvPr/>
        </p:nvSpPr>
        <p:spPr>
          <a:xfrm>
            <a:off x="5545955" y="845963"/>
            <a:ext cx="2674198" cy="974121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负责部门：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9" name="矩形 98">
            <a:extLst>
              <a:ext uri="{FF2B5EF4-FFF2-40B4-BE49-F238E27FC236}">
                <a16:creationId xmlns:a16="http://schemas.microsoft.com/office/drawing/2014/main" id="{21A62CCD-03A0-4069-8DA7-84AB6880F96A}"/>
              </a:ext>
            </a:extLst>
          </p:cNvPr>
          <p:cNvSpPr/>
          <p:nvPr/>
        </p:nvSpPr>
        <p:spPr>
          <a:xfrm>
            <a:off x="8875211" y="845963"/>
            <a:ext cx="6140199" cy="974121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整改措施及时间节点：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0" name="直接箭头连接符 99">
            <a:extLst>
              <a:ext uri="{FF2B5EF4-FFF2-40B4-BE49-F238E27FC236}">
                <a16:creationId xmlns:a16="http://schemas.microsoft.com/office/drawing/2014/main" id="{8D2DAC03-FA86-4D0A-8214-8F9DAA2C190D}"/>
              </a:ext>
            </a:extLst>
          </p:cNvPr>
          <p:cNvCxnSpPr>
            <a:cxnSpLocks/>
            <a:stCxn id="96" idx="3"/>
            <a:endCxn id="99" idx="1"/>
          </p:cNvCxnSpPr>
          <p:nvPr/>
        </p:nvCxnSpPr>
        <p:spPr>
          <a:xfrm>
            <a:off x="8220153" y="1333024"/>
            <a:ext cx="65505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直接箭头连接符 105">
            <a:extLst>
              <a:ext uri="{FF2B5EF4-FFF2-40B4-BE49-F238E27FC236}">
                <a16:creationId xmlns:a16="http://schemas.microsoft.com/office/drawing/2014/main" id="{1E9B34BA-CFFC-4477-B579-358995925BBC}"/>
              </a:ext>
            </a:extLst>
          </p:cNvPr>
          <p:cNvCxnSpPr>
            <a:cxnSpLocks/>
            <a:stCxn id="99" idx="3"/>
            <a:endCxn id="109" idx="1"/>
          </p:cNvCxnSpPr>
          <p:nvPr/>
        </p:nvCxnSpPr>
        <p:spPr>
          <a:xfrm flipV="1">
            <a:off x="15015410" y="1310686"/>
            <a:ext cx="793971" cy="223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矩形 108">
            <a:extLst>
              <a:ext uri="{FF2B5EF4-FFF2-40B4-BE49-F238E27FC236}">
                <a16:creationId xmlns:a16="http://schemas.microsoft.com/office/drawing/2014/main" id="{C04F62E4-3147-44E4-B9F5-A77F5AA93F22}"/>
              </a:ext>
            </a:extLst>
          </p:cNvPr>
          <p:cNvSpPr/>
          <p:nvPr/>
        </p:nvSpPr>
        <p:spPr>
          <a:xfrm>
            <a:off x="15809381" y="823625"/>
            <a:ext cx="2410213" cy="974121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实施进度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200000"/>
              </a:lnSpc>
            </a:pP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7151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&#10;&#10;描述已自动生成">
            <a:extLst>
              <a:ext uri="{FF2B5EF4-FFF2-40B4-BE49-F238E27FC236}">
                <a16:creationId xmlns:a16="http://schemas.microsoft.com/office/drawing/2014/main" id="{FA0229F1-F3D4-48C0-9AA0-CA5614A894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2098" y="0"/>
            <a:ext cx="18634561" cy="6048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2846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图片 141" descr="地图&#10;&#10;描述已自动生成">
            <a:extLst>
              <a:ext uri="{FF2B5EF4-FFF2-40B4-BE49-F238E27FC236}">
                <a16:creationId xmlns:a16="http://schemas.microsoft.com/office/drawing/2014/main" id="{36E67815-6B59-47A7-8535-F61F13C2DE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1406" y="3571010"/>
            <a:ext cx="4009790" cy="3271266"/>
          </a:xfrm>
          <a:prstGeom prst="ellipse">
            <a:avLst/>
          </a:prstGeom>
          <a:ln>
            <a:noFill/>
          </a:ln>
          <a:effectLst>
            <a:softEdge rad="317500"/>
          </a:effectLst>
          <a:scene3d>
            <a:camera prst="isometricOffAxis1Top"/>
            <a:lightRig rig="threePt" dir="t"/>
          </a:scene3d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72783DE8-6A58-48BC-A9D5-E9A34CA745E2}"/>
              </a:ext>
            </a:extLst>
          </p:cNvPr>
          <p:cNvSpPr/>
          <p:nvPr/>
        </p:nvSpPr>
        <p:spPr>
          <a:xfrm>
            <a:off x="298801" y="166921"/>
            <a:ext cx="786644" cy="19827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改革成效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8871FC7C-3032-4E12-A100-518DA5491DDF}"/>
              </a:ext>
            </a:extLst>
          </p:cNvPr>
          <p:cNvGrpSpPr/>
          <p:nvPr/>
        </p:nvGrpSpPr>
        <p:grpSpPr>
          <a:xfrm>
            <a:off x="263124" y="724187"/>
            <a:ext cx="4174472" cy="2471501"/>
            <a:chOff x="114210" y="733301"/>
            <a:chExt cx="3944918" cy="2965722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679FD483-E303-4E20-9A8C-3824EBB38DFE}"/>
                </a:ext>
              </a:extLst>
            </p:cNvPr>
            <p:cNvSpPr/>
            <p:nvPr/>
          </p:nvSpPr>
          <p:spPr>
            <a:xfrm>
              <a:off x="174605" y="759122"/>
              <a:ext cx="3884522" cy="2939901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EA52C46E-A39F-4DA2-A4D5-F029E6896883}"/>
                </a:ext>
              </a:extLst>
            </p:cNvPr>
            <p:cNvGrpSpPr/>
            <p:nvPr/>
          </p:nvGrpSpPr>
          <p:grpSpPr>
            <a:xfrm>
              <a:off x="114210" y="733301"/>
              <a:ext cx="589329" cy="279701"/>
              <a:chOff x="1141" y="948592"/>
              <a:chExt cx="572982" cy="368817"/>
            </a:xfrm>
          </p:grpSpPr>
          <p:sp>
            <p:nvSpPr>
              <p:cNvPr id="13" name="矩形: 剪去左右顶角 12">
                <a:extLst>
                  <a:ext uri="{FF2B5EF4-FFF2-40B4-BE49-F238E27FC236}">
                    <a16:creationId xmlns:a16="http://schemas.microsoft.com/office/drawing/2014/main" id="{290DCF1B-2E0A-4475-9045-EA340BA68231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4" name="矩形: 剪去左右顶角 13">
                <a:extLst>
                  <a:ext uri="{FF2B5EF4-FFF2-40B4-BE49-F238E27FC236}">
                    <a16:creationId xmlns:a16="http://schemas.microsoft.com/office/drawing/2014/main" id="{359C13B0-56E2-4860-A1D1-6FA47F768BF2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5" name="矩形: 剪去左右顶角 14">
                <a:extLst>
                  <a:ext uri="{FF2B5EF4-FFF2-40B4-BE49-F238E27FC236}">
                    <a16:creationId xmlns:a16="http://schemas.microsoft.com/office/drawing/2014/main" id="{8325A7E7-DAD0-4FCA-9DDC-9AF305D60618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6" name="矩形: 剪去左右顶角 15">
                <a:extLst>
                  <a:ext uri="{FF2B5EF4-FFF2-40B4-BE49-F238E27FC236}">
                    <a16:creationId xmlns:a16="http://schemas.microsoft.com/office/drawing/2014/main" id="{F13613E6-374F-488E-9696-1CDDF064A76A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1D788D8-AD40-4641-807F-3BC15FFFC502}"/>
                </a:ext>
              </a:extLst>
            </p:cNvPr>
            <p:cNvGrpSpPr/>
            <p:nvPr/>
          </p:nvGrpSpPr>
          <p:grpSpPr>
            <a:xfrm>
              <a:off x="147926" y="3431428"/>
              <a:ext cx="192345" cy="141764"/>
              <a:chOff x="33922" y="3854582"/>
              <a:chExt cx="187010" cy="186931"/>
            </a:xfrm>
          </p:grpSpPr>
          <p:sp>
            <p:nvSpPr>
              <p:cNvPr id="11" name="矩形: 剪去左右顶角 10">
                <a:extLst>
                  <a:ext uri="{FF2B5EF4-FFF2-40B4-BE49-F238E27FC236}">
                    <a16:creationId xmlns:a16="http://schemas.microsoft.com/office/drawing/2014/main" id="{D7B0144B-95BF-440C-BC57-81F7D0D2FECB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" name="矩形: 剪去左右顶角 11">
                <a:extLst>
                  <a:ext uri="{FF2B5EF4-FFF2-40B4-BE49-F238E27FC236}">
                    <a16:creationId xmlns:a16="http://schemas.microsoft.com/office/drawing/2014/main" id="{BB2A7C36-8A0F-4743-A599-3D9C118D81D6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9" name="直角三角形 8">
              <a:extLst>
                <a:ext uri="{FF2B5EF4-FFF2-40B4-BE49-F238E27FC236}">
                  <a16:creationId xmlns:a16="http://schemas.microsoft.com/office/drawing/2014/main" id="{CD08BC34-20B8-4AC3-8ACE-F03DBB772B4B}"/>
                </a:ext>
              </a:extLst>
            </p:cNvPr>
            <p:cNvSpPr/>
            <p:nvPr/>
          </p:nvSpPr>
          <p:spPr>
            <a:xfrm rot="10800000">
              <a:off x="3977441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0" name="直角三角形 9">
              <a:extLst>
                <a:ext uri="{FF2B5EF4-FFF2-40B4-BE49-F238E27FC236}">
                  <a16:creationId xmlns:a16="http://schemas.microsoft.com/office/drawing/2014/main" id="{D569AE08-75E0-426F-81C4-A9AB9A050E23}"/>
                </a:ext>
              </a:extLst>
            </p:cNvPr>
            <p:cNvSpPr/>
            <p:nvPr/>
          </p:nvSpPr>
          <p:spPr>
            <a:xfrm rot="16200000">
              <a:off x="3987889" y="3478999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542AAB32-EC30-499E-88D9-D01DA1900521}"/>
              </a:ext>
            </a:extLst>
          </p:cNvPr>
          <p:cNvGrpSpPr/>
          <p:nvPr/>
        </p:nvGrpSpPr>
        <p:grpSpPr>
          <a:xfrm>
            <a:off x="263124" y="3399096"/>
            <a:ext cx="4174472" cy="2426677"/>
            <a:chOff x="114210" y="661257"/>
            <a:chExt cx="3944918" cy="2911935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712AFFD9-040E-44EF-B02D-A4E205D0A77C}"/>
                </a:ext>
              </a:extLst>
            </p:cNvPr>
            <p:cNvSpPr/>
            <p:nvPr/>
          </p:nvSpPr>
          <p:spPr>
            <a:xfrm>
              <a:off x="174605" y="661257"/>
              <a:ext cx="3884522" cy="2888980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E6314F70-4B00-4EF8-9749-6DAC2CA458D3}"/>
                </a:ext>
              </a:extLst>
            </p:cNvPr>
            <p:cNvGrpSpPr/>
            <p:nvPr/>
          </p:nvGrpSpPr>
          <p:grpSpPr>
            <a:xfrm>
              <a:off x="114210" y="733301"/>
              <a:ext cx="589329" cy="279701"/>
              <a:chOff x="1141" y="948592"/>
              <a:chExt cx="572982" cy="368817"/>
            </a:xfrm>
          </p:grpSpPr>
          <p:sp>
            <p:nvSpPr>
              <p:cNvPr id="25" name="矩形: 剪去左右顶角 24">
                <a:extLst>
                  <a:ext uri="{FF2B5EF4-FFF2-40B4-BE49-F238E27FC236}">
                    <a16:creationId xmlns:a16="http://schemas.microsoft.com/office/drawing/2014/main" id="{F8639FF7-41E1-415D-B5E6-67470A8B847A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6" name="矩形: 剪去左右顶角 25">
                <a:extLst>
                  <a:ext uri="{FF2B5EF4-FFF2-40B4-BE49-F238E27FC236}">
                    <a16:creationId xmlns:a16="http://schemas.microsoft.com/office/drawing/2014/main" id="{4B5A5487-5985-4343-8421-1025F48C35FB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" name="矩形: 剪去左右顶角 26">
                <a:extLst>
                  <a:ext uri="{FF2B5EF4-FFF2-40B4-BE49-F238E27FC236}">
                    <a16:creationId xmlns:a16="http://schemas.microsoft.com/office/drawing/2014/main" id="{6B6488E5-00C4-4710-833A-CED9B926A414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8" name="矩形: 剪去左右顶角 27">
                <a:extLst>
                  <a:ext uri="{FF2B5EF4-FFF2-40B4-BE49-F238E27FC236}">
                    <a16:creationId xmlns:a16="http://schemas.microsoft.com/office/drawing/2014/main" id="{85F22A3C-A6AC-41B2-86EE-2218C97DF87A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B56D9B60-006B-487E-B13C-0CE8860D0EF2}"/>
                </a:ext>
              </a:extLst>
            </p:cNvPr>
            <p:cNvGrpSpPr/>
            <p:nvPr/>
          </p:nvGrpSpPr>
          <p:grpSpPr>
            <a:xfrm>
              <a:off x="147926" y="3431428"/>
              <a:ext cx="192345" cy="141764"/>
              <a:chOff x="33922" y="3854582"/>
              <a:chExt cx="187010" cy="186931"/>
            </a:xfrm>
          </p:grpSpPr>
          <p:sp>
            <p:nvSpPr>
              <p:cNvPr id="23" name="矩形: 剪去左右顶角 22">
                <a:extLst>
                  <a:ext uri="{FF2B5EF4-FFF2-40B4-BE49-F238E27FC236}">
                    <a16:creationId xmlns:a16="http://schemas.microsoft.com/office/drawing/2014/main" id="{8FF925E8-4655-406D-B8DB-B37349D0A00C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4" name="矩形: 剪去左右顶角 23">
                <a:extLst>
                  <a:ext uri="{FF2B5EF4-FFF2-40B4-BE49-F238E27FC236}">
                    <a16:creationId xmlns:a16="http://schemas.microsoft.com/office/drawing/2014/main" id="{78D9501B-2E31-48B5-A6D9-9EC4092EA665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1" name="直角三角形 20">
              <a:extLst>
                <a:ext uri="{FF2B5EF4-FFF2-40B4-BE49-F238E27FC236}">
                  <a16:creationId xmlns:a16="http://schemas.microsoft.com/office/drawing/2014/main" id="{CB3FA5E5-623A-4351-9781-C536C2CE14AF}"/>
                </a:ext>
              </a:extLst>
            </p:cNvPr>
            <p:cNvSpPr/>
            <p:nvPr/>
          </p:nvSpPr>
          <p:spPr>
            <a:xfrm rot="10800000">
              <a:off x="3977441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2" name="直角三角形 21">
              <a:extLst>
                <a:ext uri="{FF2B5EF4-FFF2-40B4-BE49-F238E27FC236}">
                  <a16:creationId xmlns:a16="http://schemas.microsoft.com/office/drawing/2014/main" id="{CA0AF952-15AD-4E17-AA90-3A654CC649F9}"/>
                </a:ext>
              </a:extLst>
            </p:cNvPr>
            <p:cNvSpPr/>
            <p:nvPr/>
          </p:nvSpPr>
          <p:spPr>
            <a:xfrm rot="16200000">
              <a:off x="3987889" y="3478999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71" name="矩形 70">
            <a:extLst>
              <a:ext uri="{FF2B5EF4-FFF2-40B4-BE49-F238E27FC236}">
                <a16:creationId xmlns:a16="http://schemas.microsoft.com/office/drawing/2014/main" id="{24C550E5-D9E7-4788-B823-EA3B7C683ABC}"/>
              </a:ext>
            </a:extLst>
          </p:cNvPr>
          <p:cNvSpPr/>
          <p:nvPr/>
        </p:nvSpPr>
        <p:spPr>
          <a:xfrm>
            <a:off x="416552" y="849431"/>
            <a:ext cx="998876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减环节</a:t>
            </a:r>
          </a:p>
        </p:txBody>
      </p:sp>
      <p:sp>
        <p:nvSpPr>
          <p:cNvPr id="72" name="文本框 71">
            <a:extLst>
              <a:ext uri="{FF2B5EF4-FFF2-40B4-BE49-F238E27FC236}">
                <a16:creationId xmlns:a16="http://schemas.microsoft.com/office/drawing/2014/main" id="{AAE06F52-7285-48EE-A214-24FCE7CA4794}"/>
              </a:ext>
            </a:extLst>
          </p:cNvPr>
          <p:cNvSpPr txBox="1"/>
          <p:nvPr/>
        </p:nvSpPr>
        <p:spPr>
          <a:xfrm>
            <a:off x="1486390" y="901950"/>
            <a:ext cx="1952219" cy="245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2875" indent="-142875">
              <a:buFont typeface="Wingdings" panose="05000000000000000000" pitchFamily="2" charset="2"/>
              <a:buChar char="n"/>
            </a:pPr>
            <a:r>
              <a:rPr lang="en-US" altLang="zh-CN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数值</a:t>
            </a:r>
            <a:r>
              <a:rPr lang="en-US" altLang="zh-CN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1000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73" name="矩形 72">
            <a:extLst>
              <a:ext uri="{FF2B5EF4-FFF2-40B4-BE49-F238E27FC236}">
                <a16:creationId xmlns:a16="http://schemas.microsoft.com/office/drawing/2014/main" id="{8D92237F-9B68-426F-82DE-844C8986EF7F}"/>
              </a:ext>
            </a:extLst>
          </p:cNvPr>
          <p:cNvSpPr/>
          <p:nvPr/>
        </p:nvSpPr>
        <p:spPr>
          <a:xfrm>
            <a:off x="416553" y="3576128"/>
            <a:ext cx="998876" cy="35980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5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减跑动</a:t>
            </a: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0FD2580C-3978-4207-8CEE-8D1A45DCB536}"/>
              </a:ext>
            </a:extLst>
          </p:cNvPr>
          <p:cNvSpPr txBox="1"/>
          <p:nvPr/>
        </p:nvSpPr>
        <p:spPr>
          <a:xfrm>
            <a:off x="1486392" y="3675750"/>
            <a:ext cx="1952219" cy="24553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2875" indent="-142875">
              <a:buFont typeface="Wingdings" panose="05000000000000000000" pitchFamily="2" charset="2"/>
              <a:buChar char="n"/>
            </a:pPr>
            <a:r>
              <a:rPr lang="en-US" altLang="zh-CN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数值</a:t>
            </a:r>
            <a:r>
              <a:rPr lang="en-US" altLang="zh-CN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1000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75" name="矩形: 剪去对角 74">
            <a:extLst>
              <a:ext uri="{FF2B5EF4-FFF2-40B4-BE49-F238E27FC236}">
                <a16:creationId xmlns:a16="http://schemas.microsoft.com/office/drawing/2014/main" id="{50F8301A-296C-4EC4-ABF8-B3C446D64D95}"/>
              </a:ext>
            </a:extLst>
          </p:cNvPr>
          <p:cNvSpPr/>
          <p:nvPr/>
        </p:nvSpPr>
        <p:spPr>
          <a:xfrm>
            <a:off x="503041" y="3981378"/>
            <a:ext cx="1126502" cy="297878"/>
          </a:xfrm>
          <a:prstGeom prst="snip2DiagRect">
            <a:avLst>
              <a:gd name="adj1" fmla="val 0"/>
              <a:gd name="adj2" fmla="val 31976"/>
            </a:avLst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1000" b="1" dirty="0">
                <a:latin typeface="+mn-ea"/>
              </a:rPr>
              <a:t>行政许可</a:t>
            </a:r>
            <a:endParaRPr lang="en-US" altLang="zh-CN" sz="1000" b="1" dirty="0">
              <a:latin typeface="+mn-ea"/>
            </a:endParaRPr>
          </a:p>
        </p:txBody>
      </p:sp>
      <p:sp>
        <p:nvSpPr>
          <p:cNvPr id="76" name="矩形: 剪去对角 75">
            <a:extLst>
              <a:ext uri="{FF2B5EF4-FFF2-40B4-BE49-F238E27FC236}">
                <a16:creationId xmlns:a16="http://schemas.microsoft.com/office/drawing/2014/main" id="{1AC42D1D-7F45-49EE-A529-6B0B20470894}"/>
              </a:ext>
            </a:extLst>
          </p:cNvPr>
          <p:cNvSpPr/>
          <p:nvPr/>
        </p:nvSpPr>
        <p:spPr>
          <a:xfrm>
            <a:off x="1809512" y="3981378"/>
            <a:ext cx="1126502" cy="297878"/>
          </a:xfrm>
          <a:prstGeom prst="snip2DiagRect">
            <a:avLst>
              <a:gd name="adj1" fmla="val 0"/>
              <a:gd name="adj2" fmla="val 31976"/>
            </a:avLst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1000" b="1" dirty="0">
                <a:latin typeface="+mn-ea"/>
              </a:rPr>
              <a:t>行政许可</a:t>
            </a:r>
            <a:endParaRPr lang="en-US" altLang="zh-CN" sz="1000" b="1" dirty="0">
              <a:latin typeface="+mn-ea"/>
            </a:endParaRPr>
          </a:p>
        </p:txBody>
      </p:sp>
      <p:sp>
        <p:nvSpPr>
          <p:cNvPr id="77" name="矩形: 剪去对角 76">
            <a:extLst>
              <a:ext uri="{FF2B5EF4-FFF2-40B4-BE49-F238E27FC236}">
                <a16:creationId xmlns:a16="http://schemas.microsoft.com/office/drawing/2014/main" id="{AD954C3A-AC8A-407B-A86E-75D3E2CA300B}"/>
              </a:ext>
            </a:extLst>
          </p:cNvPr>
          <p:cNvSpPr/>
          <p:nvPr/>
        </p:nvSpPr>
        <p:spPr>
          <a:xfrm>
            <a:off x="3115983" y="3981378"/>
            <a:ext cx="1126502" cy="297878"/>
          </a:xfrm>
          <a:prstGeom prst="snip2DiagRect">
            <a:avLst>
              <a:gd name="adj1" fmla="val 0"/>
              <a:gd name="adj2" fmla="val 31976"/>
            </a:avLst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1000" b="1" dirty="0">
                <a:latin typeface="+mn-ea"/>
              </a:rPr>
              <a:t>行政许可</a:t>
            </a:r>
            <a:endParaRPr lang="en-US" altLang="zh-CN" sz="1000" b="1" dirty="0">
              <a:latin typeface="+mn-ea"/>
            </a:endParaRPr>
          </a:p>
        </p:txBody>
      </p:sp>
      <p:grpSp>
        <p:nvGrpSpPr>
          <p:cNvPr id="81" name="组合 80">
            <a:extLst>
              <a:ext uri="{FF2B5EF4-FFF2-40B4-BE49-F238E27FC236}">
                <a16:creationId xmlns:a16="http://schemas.microsoft.com/office/drawing/2014/main" id="{B241D2FF-3D15-47CC-9769-5BB06B7AE0CA}"/>
              </a:ext>
            </a:extLst>
          </p:cNvPr>
          <p:cNvGrpSpPr/>
          <p:nvPr/>
        </p:nvGrpSpPr>
        <p:grpSpPr>
          <a:xfrm>
            <a:off x="530756" y="1349122"/>
            <a:ext cx="1715676" cy="687697"/>
            <a:chOff x="8849274" y="2649640"/>
            <a:chExt cx="591701" cy="871533"/>
          </a:xfrm>
        </p:grpSpPr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5BF99FF2-992D-48DD-A99E-83B616BDFBEF}"/>
                </a:ext>
              </a:extLst>
            </p:cNvPr>
            <p:cNvSpPr/>
            <p:nvPr/>
          </p:nvSpPr>
          <p:spPr>
            <a:xfrm>
              <a:off x="8853503" y="2663725"/>
              <a:ext cx="587472" cy="85744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“一件事”主题事项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平均办理环节数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83" name="组合 82">
              <a:extLst>
                <a:ext uri="{FF2B5EF4-FFF2-40B4-BE49-F238E27FC236}">
                  <a16:creationId xmlns:a16="http://schemas.microsoft.com/office/drawing/2014/main" id="{0DF662A2-FC74-4E93-A757-557E6A0900CC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93" name="直接连接符 92">
                <a:extLst>
                  <a:ext uri="{FF2B5EF4-FFF2-40B4-BE49-F238E27FC236}">
                    <a16:creationId xmlns:a16="http://schemas.microsoft.com/office/drawing/2014/main" id="{0EC0BB4A-3FA2-471E-BCDC-B849260576F6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直接连接符 93">
                <a:extLst>
                  <a:ext uri="{FF2B5EF4-FFF2-40B4-BE49-F238E27FC236}">
                    <a16:creationId xmlns:a16="http://schemas.microsoft.com/office/drawing/2014/main" id="{135808AF-BE5C-4D5A-A4DA-E49BBF3FEC5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4" name="组合 83">
              <a:extLst>
                <a:ext uri="{FF2B5EF4-FFF2-40B4-BE49-F238E27FC236}">
                  <a16:creationId xmlns:a16="http://schemas.microsoft.com/office/drawing/2014/main" id="{98D150CD-62B3-4316-B1A7-4EE0BE7C7230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91" name="直接连接符 90">
                <a:extLst>
                  <a:ext uri="{FF2B5EF4-FFF2-40B4-BE49-F238E27FC236}">
                    <a16:creationId xmlns:a16="http://schemas.microsoft.com/office/drawing/2014/main" id="{E4CC58AA-7FE2-4F17-9115-8C013EAF50AA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直接连接符 91">
                <a:extLst>
                  <a:ext uri="{FF2B5EF4-FFF2-40B4-BE49-F238E27FC236}">
                    <a16:creationId xmlns:a16="http://schemas.microsoft.com/office/drawing/2014/main" id="{66376203-178B-478A-87D5-FCAD7C811FB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5" name="组合 84">
              <a:extLst>
                <a:ext uri="{FF2B5EF4-FFF2-40B4-BE49-F238E27FC236}">
                  <a16:creationId xmlns:a16="http://schemas.microsoft.com/office/drawing/2014/main" id="{53607DE6-F3C3-47D8-8B3C-A6B0665FFC7C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89" name="直接连接符 88">
                <a:extLst>
                  <a:ext uri="{FF2B5EF4-FFF2-40B4-BE49-F238E27FC236}">
                    <a16:creationId xmlns:a16="http://schemas.microsoft.com/office/drawing/2014/main" id="{4A08050D-F2F7-4B27-B463-13FF5C72F4E3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直接连接符 89">
                <a:extLst>
                  <a:ext uri="{FF2B5EF4-FFF2-40B4-BE49-F238E27FC236}">
                    <a16:creationId xmlns:a16="http://schemas.microsoft.com/office/drawing/2014/main" id="{BEFC15FA-445F-4D87-814C-058CE0A534D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6" name="组合 85">
              <a:extLst>
                <a:ext uri="{FF2B5EF4-FFF2-40B4-BE49-F238E27FC236}">
                  <a16:creationId xmlns:a16="http://schemas.microsoft.com/office/drawing/2014/main" id="{22447250-CAC7-4F19-8431-098AB5391A02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87" name="直接连接符 86">
                <a:extLst>
                  <a:ext uri="{FF2B5EF4-FFF2-40B4-BE49-F238E27FC236}">
                    <a16:creationId xmlns:a16="http://schemas.microsoft.com/office/drawing/2014/main" id="{00205930-A02B-4EAE-9DD5-4088FB53CB85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直接连接符 87">
                <a:extLst>
                  <a:ext uri="{FF2B5EF4-FFF2-40B4-BE49-F238E27FC236}">
                    <a16:creationId xmlns:a16="http://schemas.microsoft.com/office/drawing/2014/main" id="{EB17B983-A8EC-4649-902A-8AB72063FC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5E3F0C67-1B87-4563-8022-CE9155AFEDCA}"/>
              </a:ext>
            </a:extLst>
          </p:cNvPr>
          <p:cNvGrpSpPr/>
          <p:nvPr/>
        </p:nvGrpSpPr>
        <p:grpSpPr>
          <a:xfrm>
            <a:off x="544448" y="2153790"/>
            <a:ext cx="1715676" cy="687697"/>
            <a:chOff x="8849274" y="2649640"/>
            <a:chExt cx="591701" cy="871533"/>
          </a:xfrm>
        </p:grpSpPr>
        <p:sp>
          <p:nvSpPr>
            <p:cNvPr id="96" name="矩形 95">
              <a:extLst>
                <a:ext uri="{FF2B5EF4-FFF2-40B4-BE49-F238E27FC236}">
                  <a16:creationId xmlns:a16="http://schemas.microsoft.com/office/drawing/2014/main" id="{0131CA1F-F852-4FAB-B884-FC7561F3E199}"/>
                </a:ext>
              </a:extLst>
            </p:cNvPr>
            <p:cNvSpPr/>
            <p:nvPr/>
          </p:nvSpPr>
          <p:spPr>
            <a:xfrm>
              <a:off x="8853503" y="2663725"/>
              <a:ext cx="587472" cy="85744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“一件事”主题事项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压缩环节数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7" name="组合 96">
              <a:extLst>
                <a:ext uri="{FF2B5EF4-FFF2-40B4-BE49-F238E27FC236}">
                  <a16:creationId xmlns:a16="http://schemas.microsoft.com/office/drawing/2014/main" id="{A0961693-793E-41CC-9928-E1A901A5D5D2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107" name="直接连接符 106">
                <a:extLst>
                  <a:ext uri="{FF2B5EF4-FFF2-40B4-BE49-F238E27FC236}">
                    <a16:creationId xmlns:a16="http://schemas.microsoft.com/office/drawing/2014/main" id="{33C1AD6B-C20F-44B2-B962-98ED47A5419E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直接连接符 107">
                <a:extLst>
                  <a:ext uri="{FF2B5EF4-FFF2-40B4-BE49-F238E27FC236}">
                    <a16:creationId xmlns:a16="http://schemas.microsoft.com/office/drawing/2014/main" id="{67BAC043-CB5B-4FC9-86D0-C2F1945866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8" name="组合 97">
              <a:extLst>
                <a:ext uri="{FF2B5EF4-FFF2-40B4-BE49-F238E27FC236}">
                  <a16:creationId xmlns:a16="http://schemas.microsoft.com/office/drawing/2014/main" id="{E959726B-6A96-405F-AA73-C2B3151AA019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105" name="直接连接符 104">
                <a:extLst>
                  <a:ext uri="{FF2B5EF4-FFF2-40B4-BE49-F238E27FC236}">
                    <a16:creationId xmlns:a16="http://schemas.microsoft.com/office/drawing/2014/main" id="{E4FA4943-9CFC-4917-84F5-860FF49DC8B9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直接连接符 105">
                <a:extLst>
                  <a:ext uri="{FF2B5EF4-FFF2-40B4-BE49-F238E27FC236}">
                    <a16:creationId xmlns:a16="http://schemas.microsoft.com/office/drawing/2014/main" id="{1E180748-B5B0-4A00-85DC-CA4ED89780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9" name="组合 98">
              <a:extLst>
                <a:ext uri="{FF2B5EF4-FFF2-40B4-BE49-F238E27FC236}">
                  <a16:creationId xmlns:a16="http://schemas.microsoft.com/office/drawing/2014/main" id="{2C921191-3819-414B-A9F6-D681E93ECF22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103" name="直接连接符 102">
                <a:extLst>
                  <a:ext uri="{FF2B5EF4-FFF2-40B4-BE49-F238E27FC236}">
                    <a16:creationId xmlns:a16="http://schemas.microsoft.com/office/drawing/2014/main" id="{60FD4F37-A538-4C4E-B773-8B123C7B04FF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id="{224EE58B-3713-460C-AD2B-C8743BDAD0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组合 99">
              <a:extLst>
                <a:ext uri="{FF2B5EF4-FFF2-40B4-BE49-F238E27FC236}">
                  <a16:creationId xmlns:a16="http://schemas.microsoft.com/office/drawing/2014/main" id="{DF31C13A-14E3-4F13-8471-4691BE2F956A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101" name="直接连接符 100">
                <a:extLst>
                  <a:ext uri="{FF2B5EF4-FFF2-40B4-BE49-F238E27FC236}">
                    <a16:creationId xmlns:a16="http://schemas.microsoft.com/office/drawing/2014/main" id="{1961EC52-D2A1-47A4-BA4A-0ED662074E4F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直接连接符 101">
                <a:extLst>
                  <a:ext uri="{FF2B5EF4-FFF2-40B4-BE49-F238E27FC236}">
                    <a16:creationId xmlns:a16="http://schemas.microsoft.com/office/drawing/2014/main" id="{59831D61-AE08-4E3F-A069-DE95AA93C55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10" name="组合 109">
            <a:extLst>
              <a:ext uri="{FF2B5EF4-FFF2-40B4-BE49-F238E27FC236}">
                <a16:creationId xmlns:a16="http://schemas.microsoft.com/office/drawing/2014/main" id="{29332B4E-1DC8-45CC-8CD8-EE9EF3E25B4D}"/>
              </a:ext>
            </a:extLst>
          </p:cNvPr>
          <p:cNvGrpSpPr/>
          <p:nvPr/>
        </p:nvGrpSpPr>
        <p:grpSpPr>
          <a:xfrm>
            <a:off x="2474604" y="1330100"/>
            <a:ext cx="1715676" cy="687697"/>
            <a:chOff x="8849274" y="2649640"/>
            <a:chExt cx="591701" cy="871533"/>
          </a:xfrm>
        </p:grpSpPr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94607362-FB76-42FC-A37A-5F8C306D09AB}"/>
                </a:ext>
              </a:extLst>
            </p:cNvPr>
            <p:cNvSpPr/>
            <p:nvPr/>
          </p:nvSpPr>
          <p:spPr>
            <a:xfrm>
              <a:off x="8853503" y="2663725"/>
              <a:ext cx="587472" cy="85744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“一件事”主题事项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平均原始环节数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12" name="组合 111">
              <a:extLst>
                <a:ext uri="{FF2B5EF4-FFF2-40B4-BE49-F238E27FC236}">
                  <a16:creationId xmlns:a16="http://schemas.microsoft.com/office/drawing/2014/main" id="{404AC3B0-9E37-4352-B321-0516230CC9D0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122" name="直接连接符 121">
                <a:extLst>
                  <a:ext uri="{FF2B5EF4-FFF2-40B4-BE49-F238E27FC236}">
                    <a16:creationId xmlns:a16="http://schemas.microsoft.com/office/drawing/2014/main" id="{B38BE1F7-3718-48F8-B446-40B3959778C3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直接连接符 122">
                <a:extLst>
                  <a:ext uri="{FF2B5EF4-FFF2-40B4-BE49-F238E27FC236}">
                    <a16:creationId xmlns:a16="http://schemas.microsoft.com/office/drawing/2014/main" id="{57F2DA73-8F9D-4B51-ACDF-A7BBE44AE4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3" name="组合 112">
              <a:extLst>
                <a:ext uri="{FF2B5EF4-FFF2-40B4-BE49-F238E27FC236}">
                  <a16:creationId xmlns:a16="http://schemas.microsoft.com/office/drawing/2014/main" id="{20BB00C0-BF6F-48AF-80BB-7A0EE8B1842C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120" name="直接连接符 119">
                <a:extLst>
                  <a:ext uri="{FF2B5EF4-FFF2-40B4-BE49-F238E27FC236}">
                    <a16:creationId xmlns:a16="http://schemas.microsoft.com/office/drawing/2014/main" id="{4ED29DAA-A96F-4918-BC00-28429EBB98DF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直接连接符 120">
                <a:extLst>
                  <a:ext uri="{FF2B5EF4-FFF2-40B4-BE49-F238E27FC236}">
                    <a16:creationId xmlns:a16="http://schemas.microsoft.com/office/drawing/2014/main" id="{C0551849-1735-4023-84CE-9FF8D10CC92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组合 113">
              <a:extLst>
                <a:ext uri="{FF2B5EF4-FFF2-40B4-BE49-F238E27FC236}">
                  <a16:creationId xmlns:a16="http://schemas.microsoft.com/office/drawing/2014/main" id="{A7F4BB52-745A-49B9-B72F-E3F4FF5F110D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118" name="直接连接符 117">
                <a:extLst>
                  <a:ext uri="{FF2B5EF4-FFF2-40B4-BE49-F238E27FC236}">
                    <a16:creationId xmlns:a16="http://schemas.microsoft.com/office/drawing/2014/main" id="{70B5F73C-4991-458B-B09C-19ABFE148F64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直接连接符 118">
                <a:extLst>
                  <a:ext uri="{FF2B5EF4-FFF2-40B4-BE49-F238E27FC236}">
                    <a16:creationId xmlns:a16="http://schemas.microsoft.com/office/drawing/2014/main" id="{94359BC7-DB03-47B3-BC8B-879565CFD0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5" name="组合 114">
              <a:extLst>
                <a:ext uri="{FF2B5EF4-FFF2-40B4-BE49-F238E27FC236}">
                  <a16:creationId xmlns:a16="http://schemas.microsoft.com/office/drawing/2014/main" id="{88CF9EB1-75AF-4535-B558-382484B52627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116" name="直接连接符 115">
                <a:extLst>
                  <a:ext uri="{FF2B5EF4-FFF2-40B4-BE49-F238E27FC236}">
                    <a16:creationId xmlns:a16="http://schemas.microsoft.com/office/drawing/2014/main" id="{E89CDC6B-6AC6-4324-9506-FE746CA8C8FA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直接连接符 116">
                <a:extLst>
                  <a:ext uri="{FF2B5EF4-FFF2-40B4-BE49-F238E27FC236}">
                    <a16:creationId xmlns:a16="http://schemas.microsoft.com/office/drawing/2014/main" id="{109E5627-4434-4EA6-84AF-186F828259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4" name="组合 123">
            <a:extLst>
              <a:ext uri="{FF2B5EF4-FFF2-40B4-BE49-F238E27FC236}">
                <a16:creationId xmlns:a16="http://schemas.microsoft.com/office/drawing/2014/main" id="{CD48ED41-ED2F-4F55-866E-CA91459C3D0B}"/>
              </a:ext>
            </a:extLst>
          </p:cNvPr>
          <p:cNvGrpSpPr/>
          <p:nvPr/>
        </p:nvGrpSpPr>
        <p:grpSpPr>
          <a:xfrm>
            <a:off x="2488295" y="2134767"/>
            <a:ext cx="1715676" cy="687697"/>
            <a:chOff x="8849274" y="2649640"/>
            <a:chExt cx="591701" cy="871533"/>
          </a:xfrm>
        </p:grpSpPr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AAFA8C47-0835-465F-AFE8-56519F2E2E32}"/>
                </a:ext>
              </a:extLst>
            </p:cNvPr>
            <p:cNvSpPr/>
            <p:nvPr/>
          </p:nvSpPr>
          <p:spPr>
            <a:xfrm>
              <a:off x="8853503" y="2663725"/>
              <a:ext cx="587472" cy="85744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“一件事”主题事项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环节压缩率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26" name="组合 125">
              <a:extLst>
                <a:ext uri="{FF2B5EF4-FFF2-40B4-BE49-F238E27FC236}">
                  <a16:creationId xmlns:a16="http://schemas.microsoft.com/office/drawing/2014/main" id="{A2B67FB5-8105-4F9D-A2E4-9A6BBC8AD0F9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136" name="直接连接符 135">
                <a:extLst>
                  <a:ext uri="{FF2B5EF4-FFF2-40B4-BE49-F238E27FC236}">
                    <a16:creationId xmlns:a16="http://schemas.microsoft.com/office/drawing/2014/main" id="{782CC8A9-D39F-4DAC-A4B9-CD933788FA28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7" name="直接连接符 136">
                <a:extLst>
                  <a:ext uri="{FF2B5EF4-FFF2-40B4-BE49-F238E27FC236}">
                    <a16:creationId xmlns:a16="http://schemas.microsoft.com/office/drawing/2014/main" id="{4EE64A98-2799-4C13-94A0-D9D3784E56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7" name="组合 126">
              <a:extLst>
                <a:ext uri="{FF2B5EF4-FFF2-40B4-BE49-F238E27FC236}">
                  <a16:creationId xmlns:a16="http://schemas.microsoft.com/office/drawing/2014/main" id="{20662C80-CA2C-4397-91EE-2F61CA80602D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134" name="直接连接符 133">
                <a:extLst>
                  <a:ext uri="{FF2B5EF4-FFF2-40B4-BE49-F238E27FC236}">
                    <a16:creationId xmlns:a16="http://schemas.microsoft.com/office/drawing/2014/main" id="{FA9EF578-F038-41ED-B5E5-9CA03498237F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直接连接符 134">
                <a:extLst>
                  <a:ext uri="{FF2B5EF4-FFF2-40B4-BE49-F238E27FC236}">
                    <a16:creationId xmlns:a16="http://schemas.microsoft.com/office/drawing/2014/main" id="{3E90F38E-48C2-4BB8-8514-D79FDC962C8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组合 127">
              <a:extLst>
                <a:ext uri="{FF2B5EF4-FFF2-40B4-BE49-F238E27FC236}">
                  <a16:creationId xmlns:a16="http://schemas.microsoft.com/office/drawing/2014/main" id="{47E90490-6008-4D5C-976D-A2E2C7B5D2C3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132" name="直接连接符 131">
                <a:extLst>
                  <a:ext uri="{FF2B5EF4-FFF2-40B4-BE49-F238E27FC236}">
                    <a16:creationId xmlns:a16="http://schemas.microsoft.com/office/drawing/2014/main" id="{D18E2207-7CD7-4ACC-8D6B-E17F7E68CDFD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直接连接符 132">
                <a:extLst>
                  <a:ext uri="{FF2B5EF4-FFF2-40B4-BE49-F238E27FC236}">
                    <a16:creationId xmlns:a16="http://schemas.microsoft.com/office/drawing/2014/main" id="{E326583B-6FCC-4295-965F-8014F2D87E7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9" name="组合 128">
              <a:extLst>
                <a:ext uri="{FF2B5EF4-FFF2-40B4-BE49-F238E27FC236}">
                  <a16:creationId xmlns:a16="http://schemas.microsoft.com/office/drawing/2014/main" id="{18F5070E-CE82-4D67-81DB-A109BB44C1C3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130" name="直接连接符 129">
                <a:extLst>
                  <a:ext uri="{FF2B5EF4-FFF2-40B4-BE49-F238E27FC236}">
                    <a16:creationId xmlns:a16="http://schemas.microsoft.com/office/drawing/2014/main" id="{4DCFC9D5-1A55-46C1-A5EE-2A7B3CCA4029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直接连接符 130">
                <a:extLst>
                  <a:ext uri="{FF2B5EF4-FFF2-40B4-BE49-F238E27FC236}">
                    <a16:creationId xmlns:a16="http://schemas.microsoft.com/office/drawing/2014/main" id="{C2A98AE1-0003-4F25-9E0E-680B784A93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38" name="矩形 137">
            <a:extLst>
              <a:ext uri="{FF2B5EF4-FFF2-40B4-BE49-F238E27FC236}">
                <a16:creationId xmlns:a16="http://schemas.microsoft.com/office/drawing/2014/main" id="{9E87F92A-D9F0-4CCE-8165-1AC57FD4111A}"/>
              </a:ext>
            </a:extLst>
          </p:cNvPr>
          <p:cNvSpPr/>
          <p:nvPr/>
        </p:nvSpPr>
        <p:spPr>
          <a:xfrm>
            <a:off x="9823026" y="902028"/>
            <a:ext cx="2776125" cy="410838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latin typeface="+mn-ea"/>
              </a:rPr>
              <a:t>【</a:t>
            </a:r>
            <a:r>
              <a:rPr lang="zh-CN" altLang="en-US" sz="1000" dirty="0">
                <a:latin typeface="+mn-ea"/>
              </a:rPr>
              <a:t>扶持通</a:t>
            </a:r>
            <a:r>
              <a:rPr lang="en-US" altLang="zh-CN" sz="1000" dirty="0">
                <a:latin typeface="+mn-ea"/>
              </a:rPr>
              <a:t>】</a:t>
            </a:r>
            <a:r>
              <a:rPr lang="zh-CN" altLang="en-US" sz="1000" dirty="0">
                <a:latin typeface="+mn-ea"/>
              </a:rPr>
              <a:t>年度推进情况一览</a:t>
            </a:r>
            <a:endParaRPr lang="en-US" altLang="zh-CN" sz="1000" dirty="0">
              <a:latin typeface="+mn-ea"/>
            </a:endParaRPr>
          </a:p>
        </p:txBody>
      </p:sp>
      <p:grpSp>
        <p:nvGrpSpPr>
          <p:cNvPr id="139" name="组合 138">
            <a:extLst>
              <a:ext uri="{FF2B5EF4-FFF2-40B4-BE49-F238E27FC236}">
                <a16:creationId xmlns:a16="http://schemas.microsoft.com/office/drawing/2014/main" id="{702A5D69-DD0A-4451-90CD-87E39B21AC57}"/>
              </a:ext>
            </a:extLst>
          </p:cNvPr>
          <p:cNvGrpSpPr/>
          <p:nvPr/>
        </p:nvGrpSpPr>
        <p:grpSpPr>
          <a:xfrm>
            <a:off x="9354997" y="1955661"/>
            <a:ext cx="3936124" cy="3051920"/>
            <a:chOff x="9354997" y="1955661"/>
            <a:chExt cx="3936124" cy="3051920"/>
          </a:xfrm>
        </p:grpSpPr>
        <p:sp>
          <p:nvSpPr>
            <p:cNvPr id="144" name="椭圆 143">
              <a:extLst>
                <a:ext uri="{FF2B5EF4-FFF2-40B4-BE49-F238E27FC236}">
                  <a16:creationId xmlns:a16="http://schemas.microsoft.com/office/drawing/2014/main" id="{73173265-1DAA-40AE-9052-2E4D6EFBF835}"/>
                </a:ext>
              </a:extLst>
            </p:cNvPr>
            <p:cNvSpPr/>
            <p:nvPr/>
          </p:nvSpPr>
          <p:spPr>
            <a:xfrm>
              <a:off x="11163432" y="2925553"/>
              <a:ext cx="826287" cy="776177"/>
            </a:xfrm>
            <a:prstGeom prst="ellipse">
              <a:avLst/>
            </a:prstGeom>
            <a:solidFill>
              <a:srgbClr val="CF5F55">
                <a:alpha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45" name="椭圆 144">
              <a:extLst>
                <a:ext uri="{FF2B5EF4-FFF2-40B4-BE49-F238E27FC236}">
                  <a16:creationId xmlns:a16="http://schemas.microsoft.com/office/drawing/2014/main" id="{1419116A-34D9-4EBC-B4B1-D291DC9A2249}"/>
                </a:ext>
              </a:extLst>
            </p:cNvPr>
            <p:cNvSpPr/>
            <p:nvPr/>
          </p:nvSpPr>
          <p:spPr>
            <a:xfrm>
              <a:off x="10307269" y="1971050"/>
              <a:ext cx="989841" cy="929812"/>
            </a:xfrm>
            <a:prstGeom prst="ellipse">
              <a:avLst/>
            </a:prstGeom>
            <a:solidFill>
              <a:srgbClr val="F2C06B">
                <a:alpha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46" name="椭圆 145">
              <a:extLst>
                <a:ext uri="{FF2B5EF4-FFF2-40B4-BE49-F238E27FC236}">
                  <a16:creationId xmlns:a16="http://schemas.microsoft.com/office/drawing/2014/main" id="{D5FF62CF-1941-4293-BBCF-519836C1E3B6}"/>
                </a:ext>
              </a:extLst>
            </p:cNvPr>
            <p:cNvSpPr/>
            <p:nvPr/>
          </p:nvSpPr>
          <p:spPr>
            <a:xfrm>
              <a:off x="11092108" y="3769552"/>
              <a:ext cx="716640" cy="673179"/>
            </a:xfrm>
            <a:prstGeom prst="ellipse">
              <a:avLst/>
            </a:prstGeom>
            <a:solidFill>
              <a:srgbClr val="97A6AB">
                <a:alpha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47" name="椭圆 146">
              <a:extLst>
                <a:ext uri="{FF2B5EF4-FFF2-40B4-BE49-F238E27FC236}">
                  <a16:creationId xmlns:a16="http://schemas.microsoft.com/office/drawing/2014/main" id="{E151CFE2-6027-442B-B369-87C157A4BF72}"/>
                </a:ext>
              </a:extLst>
            </p:cNvPr>
            <p:cNvSpPr/>
            <p:nvPr/>
          </p:nvSpPr>
          <p:spPr>
            <a:xfrm>
              <a:off x="11957596" y="1955661"/>
              <a:ext cx="959268" cy="909263"/>
            </a:xfrm>
            <a:prstGeom prst="ellipse">
              <a:avLst/>
            </a:prstGeom>
            <a:solidFill>
              <a:srgbClr val="97A6AB">
                <a:alpha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48" name="椭圆 147">
              <a:extLst>
                <a:ext uri="{FF2B5EF4-FFF2-40B4-BE49-F238E27FC236}">
                  <a16:creationId xmlns:a16="http://schemas.microsoft.com/office/drawing/2014/main" id="{783ACCFD-41C4-4BC6-8FEC-252503981F3D}"/>
                </a:ext>
              </a:extLst>
            </p:cNvPr>
            <p:cNvSpPr/>
            <p:nvPr/>
          </p:nvSpPr>
          <p:spPr>
            <a:xfrm>
              <a:off x="10654494" y="3397261"/>
              <a:ext cx="605177" cy="568476"/>
            </a:xfrm>
            <a:prstGeom prst="ellipse">
              <a:avLst/>
            </a:prstGeom>
            <a:solidFill>
              <a:srgbClr val="5F9387">
                <a:alpha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49" name="椭圆 148">
              <a:extLst>
                <a:ext uri="{FF2B5EF4-FFF2-40B4-BE49-F238E27FC236}">
                  <a16:creationId xmlns:a16="http://schemas.microsoft.com/office/drawing/2014/main" id="{0435FDF9-CC87-45A7-A1C0-4C7FBBAE431E}"/>
                </a:ext>
              </a:extLst>
            </p:cNvPr>
            <p:cNvSpPr/>
            <p:nvPr/>
          </p:nvSpPr>
          <p:spPr>
            <a:xfrm>
              <a:off x="12370791" y="3672800"/>
              <a:ext cx="415902" cy="390680"/>
            </a:xfrm>
            <a:prstGeom prst="ellipse">
              <a:avLst/>
            </a:prstGeom>
            <a:solidFill>
              <a:srgbClr val="CF5F55">
                <a:alpha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50" name="椭圆 149">
              <a:extLst>
                <a:ext uri="{FF2B5EF4-FFF2-40B4-BE49-F238E27FC236}">
                  <a16:creationId xmlns:a16="http://schemas.microsoft.com/office/drawing/2014/main" id="{7D02CA20-8FE5-4400-A23A-DA09F25AAE00}"/>
                </a:ext>
              </a:extLst>
            </p:cNvPr>
            <p:cNvSpPr/>
            <p:nvPr/>
          </p:nvSpPr>
          <p:spPr>
            <a:xfrm>
              <a:off x="11244379" y="4724876"/>
              <a:ext cx="300956" cy="282705"/>
            </a:xfrm>
            <a:prstGeom prst="ellipse">
              <a:avLst/>
            </a:prstGeom>
            <a:solidFill>
              <a:srgbClr val="97A6AB">
                <a:alpha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51" name="椭圆 150">
              <a:extLst>
                <a:ext uri="{FF2B5EF4-FFF2-40B4-BE49-F238E27FC236}">
                  <a16:creationId xmlns:a16="http://schemas.microsoft.com/office/drawing/2014/main" id="{94CC02DB-3463-43C1-9171-48AD2BEECAE9}"/>
                </a:ext>
              </a:extLst>
            </p:cNvPr>
            <p:cNvSpPr/>
            <p:nvPr/>
          </p:nvSpPr>
          <p:spPr>
            <a:xfrm>
              <a:off x="11912169" y="3756102"/>
              <a:ext cx="90309" cy="84832"/>
            </a:xfrm>
            <a:prstGeom prst="ellipse">
              <a:avLst/>
            </a:prstGeom>
            <a:solidFill>
              <a:srgbClr val="CF5F55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52" name="椭圆 151">
              <a:extLst>
                <a:ext uri="{FF2B5EF4-FFF2-40B4-BE49-F238E27FC236}">
                  <a16:creationId xmlns:a16="http://schemas.microsoft.com/office/drawing/2014/main" id="{3A0B2029-671D-4AF3-9180-BE9CA4748DB9}"/>
                </a:ext>
              </a:extLst>
            </p:cNvPr>
            <p:cNvSpPr/>
            <p:nvPr/>
          </p:nvSpPr>
          <p:spPr>
            <a:xfrm>
              <a:off x="11931750" y="4552500"/>
              <a:ext cx="90309" cy="84832"/>
            </a:xfrm>
            <a:prstGeom prst="ellipse">
              <a:avLst/>
            </a:prstGeom>
            <a:solidFill>
              <a:srgbClr val="F2C06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53" name="椭圆 152">
              <a:extLst>
                <a:ext uri="{FF2B5EF4-FFF2-40B4-BE49-F238E27FC236}">
                  <a16:creationId xmlns:a16="http://schemas.microsoft.com/office/drawing/2014/main" id="{12BCEDF5-E11A-4BF6-B53C-BCE1CB3B1957}"/>
                </a:ext>
              </a:extLst>
            </p:cNvPr>
            <p:cNvSpPr/>
            <p:nvPr/>
          </p:nvSpPr>
          <p:spPr>
            <a:xfrm>
              <a:off x="10195059" y="4412896"/>
              <a:ext cx="609668" cy="572695"/>
            </a:xfrm>
            <a:prstGeom prst="ellipse">
              <a:avLst/>
            </a:prstGeom>
            <a:solidFill>
              <a:srgbClr val="F2C06B">
                <a:alpha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 dirty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54" name="椭圆 153">
              <a:extLst>
                <a:ext uri="{FF2B5EF4-FFF2-40B4-BE49-F238E27FC236}">
                  <a16:creationId xmlns:a16="http://schemas.microsoft.com/office/drawing/2014/main" id="{EF973565-DD6E-430C-B0E7-C52FA2CB7F50}"/>
                </a:ext>
              </a:extLst>
            </p:cNvPr>
            <p:cNvSpPr/>
            <p:nvPr/>
          </p:nvSpPr>
          <p:spPr>
            <a:xfrm>
              <a:off x="10517501" y="3110686"/>
              <a:ext cx="180618" cy="169664"/>
            </a:xfrm>
            <a:prstGeom prst="ellipse">
              <a:avLst/>
            </a:prstGeom>
            <a:solidFill>
              <a:srgbClr val="F2C06B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55" name="椭圆 154">
              <a:extLst>
                <a:ext uri="{FF2B5EF4-FFF2-40B4-BE49-F238E27FC236}">
                  <a16:creationId xmlns:a16="http://schemas.microsoft.com/office/drawing/2014/main" id="{C04ABA8F-2189-4E2D-891D-D880574A6041}"/>
                </a:ext>
              </a:extLst>
            </p:cNvPr>
            <p:cNvSpPr/>
            <p:nvPr/>
          </p:nvSpPr>
          <p:spPr>
            <a:xfrm>
              <a:off x="12430658" y="3437668"/>
              <a:ext cx="180618" cy="169664"/>
            </a:xfrm>
            <a:prstGeom prst="ellipse">
              <a:avLst/>
            </a:prstGeom>
            <a:solidFill>
              <a:srgbClr val="F2C06B">
                <a:alpha val="6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500" kern="0">
                <a:solidFill>
                  <a:prstClr val="white"/>
                </a:solidFill>
                <a:latin typeface="Calibri" panose="020F0502020204030204"/>
                <a:ea typeface="宋体" panose="02010600030101010101" pitchFamily="2" charset="-122"/>
              </a:endParaRPr>
            </a:p>
          </p:txBody>
        </p:sp>
        <p:sp>
          <p:nvSpPr>
            <p:cNvPr id="156" name="椭圆 155">
              <a:extLst>
                <a:ext uri="{FF2B5EF4-FFF2-40B4-BE49-F238E27FC236}">
                  <a16:creationId xmlns:a16="http://schemas.microsoft.com/office/drawing/2014/main" id="{063057C3-99C1-4DC4-8E34-BFCBD58809BD}"/>
                </a:ext>
              </a:extLst>
            </p:cNvPr>
            <p:cNvSpPr/>
            <p:nvPr/>
          </p:nvSpPr>
          <p:spPr>
            <a:xfrm>
              <a:off x="9467753" y="3125705"/>
              <a:ext cx="980443" cy="920983"/>
            </a:xfrm>
            <a:prstGeom prst="ellipse">
              <a:avLst/>
            </a:prstGeom>
            <a:solidFill>
              <a:srgbClr val="5F9387">
                <a:alpha val="4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762000">
                <a:defRPr/>
              </a:pPr>
              <a:endParaRPr lang="zh-CN" altLang="en-US" sz="13834" b="1" kern="0" dirty="0">
                <a:solidFill>
                  <a:prstClr val="white"/>
                </a:solidFill>
                <a:latin typeface="微软雅黑" panose="020B0503020204020204" pitchFamily="34" charset="-122"/>
                <a:ea typeface="宋体" panose="02010600030101010101" pitchFamily="2" charset="-122"/>
              </a:endParaRPr>
            </a:p>
          </p:txBody>
        </p:sp>
        <p:sp>
          <p:nvSpPr>
            <p:cNvPr id="169" name="文本框 168">
              <a:extLst>
                <a:ext uri="{FF2B5EF4-FFF2-40B4-BE49-F238E27FC236}">
                  <a16:creationId xmlns:a16="http://schemas.microsoft.com/office/drawing/2014/main" id="{C7EE2B6A-1F1A-4C4E-9681-C8806FBCD33A}"/>
                </a:ext>
              </a:extLst>
            </p:cNvPr>
            <p:cNvSpPr txBox="1"/>
            <p:nvPr/>
          </p:nvSpPr>
          <p:spPr>
            <a:xfrm>
              <a:off x="12290691" y="3608787"/>
              <a:ext cx="1000430" cy="5262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业务量</a:t>
              </a:r>
              <a:endParaRPr lang="en-US" altLang="zh-CN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</a:t>
              </a: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数字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】</a:t>
              </a:r>
              <a:endParaRPr lang="zh-CN" altLang="en-US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</p:txBody>
        </p:sp>
        <p:sp>
          <p:nvSpPr>
            <p:cNvPr id="170" name="文本框 169">
              <a:extLst>
                <a:ext uri="{FF2B5EF4-FFF2-40B4-BE49-F238E27FC236}">
                  <a16:creationId xmlns:a16="http://schemas.microsoft.com/office/drawing/2014/main" id="{6EA30D07-287A-4D75-AAF3-6F38E2656491}"/>
                </a:ext>
              </a:extLst>
            </p:cNvPr>
            <p:cNvSpPr txBox="1"/>
            <p:nvPr/>
          </p:nvSpPr>
          <p:spPr>
            <a:xfrm>
              <a:off x="10853255" y="3865515"/>
              <a:ext cx="1219397" cy="5262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事项实施率</a:t>
              </a:r>
              <a:endParaRPr lang="en-US" altLang="zh-CN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</a:t>
              </a: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数字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】</a:t>
              </a:r>
              <a:endParaRPr lang="zh-CN" altLang="en-US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</p:txBody>
        </p:sp>
        <p:sp>
          <p:nvSpPr>
            <p:cNvPr id="171" name="文本框 170">
              <a:extLst>
                <a:ext uri="{FF2B5EF4-FFF2-40B4-BE49-F238E27FC236}">
                  <a16:creationId xmlns:a16="http://schemas.microsoft.com/office/drawing/2014/main" id="{F10FD5B7-0961-40A6-A7BE-62FBAA31AD1E}"/>
                </a:ext>
              </a:extLst>
            </p:cNvPr>
            <p:cNvSpPr txBox="1"/>
            <p:nvPr/>
          </p:nvSpPr>
          <p:spPr>
            <a:xfrm>
              <a:off x="9354997" y="3311580"/>
              <a:ext cx="1219397" cy="5986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事项业务比例</a:t>
              </a:r>
              <a:endPara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167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</a:t>
              </a:r>
              <a:r>
                <a:rPr lang="zh-CN" altLang="en-US" sz="1167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数字</a:t>
              </a:r>
              <a:r>
                <a:rPr lang="en-US" altLang="zh-CN" sz="1167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】</a:t>
              </a:r>
              <a:endPara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</p:txBody>
        </p:sp>
        <p:sp>
          <p:nvSpPr>
            <p:cNvPr id="172" name="文本框 171">
              <a:extLst>
                <a:ext uri="{FF2B5EF4-FFF2-40B4-BE49-F238E27FC236}">
                  <a16:creationId xmlns:a16="http://schemas.microsoft.com/office/drawing/2014/main" id="{BE31DA22-A427-4297-9871-F9144968D532}"/>
                </a:ext>
              </a:extLst>
            </p:cNvPr>
            <p:cNvSpPr txBox="1"/>
            <p:nvPr/>
          </p:nvSpPr>
          <p:spPr>
            <a:xfrm>
              <a:off x="11820959" y="2100526"/>
              <a:ext cx="1219397" cy="67120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334" b="1" dirty="0">
                  <a:solidFill>
                    <a:srgbClr val="FFC000"/>
                  </a:solidFill>
                  <a:latin typeface="+mn-ea"/>
                </a:rPr>
                <a:t>收益企业</a:t>
              </a:r>
              <a:endParaRPr lang="en-US" altLang="zh-CN" sz="1334" b="1" dirty="0">
                <a:solidFill>
                  <a:srgbClr val="FFC000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334" b="1" dirty="0">
                  <a:solidFill>
                    <a:srgbClr val="FFC000"/>
                  </a:solidFill>
                  <a:latin typeface="+mn-ea"/>
                </a:rPr>
                <a:t>【</a:t>
              </a:r>
              <a:r>
                <a:rPr lang="zh-CN" altLang="en-US" sz="1334" b="1" dirty="0">
                  <a:solidFill>
                    <a:srgbClr val="FFC000"/>
                  </a:solidFill>
                  <a:latin typeface="+mn-ea"/>
                </a:rPr>
                <a:t>数字</a:t>
              </a:r>
              <a:r>
                <a:rPr lang="en-US" altLang="zh-CN" sz="1334" b="1" dirty="0">
                  <a:solidFill>
                    <a:srgbClr val="FFC000"/>
                  </a:solidFill>
                  <a:latin typeface="+mn-ea"/>
                </a:rPr>
                <a:t>】</a:t>
              </a:r>
              <a:endParaRPr lang="zh-CN" altLang="en-US" sz="1334" b="1" dirty="0">
                <a:solidFill>
                  <a:srgbClr val="FFC000"/>
                </a:solidFill>
                <a:latin typeface="+mn-ea"/>
              </a:endParaRPr>
            </a:p>
          </p:txBody>
        </p:sp>
        <p:sp>
          <p:nvSpPr>
            <p:cNvPr id="173" name="文本框 172">
              <a:extLst>
                <a:ext uri="{FF2B5EF4-FFF2-40B4-BE49-F238E27FC236}">
                  <a16:creationId xmlns:a16="http://schemas.microsoft.com/office/drawing/2014/main" id="{A1A08FB8-5698-4941-8294-465CC7A448FC}"/>
                </a:ext>
              </a:extLst>
            </p:cNvPr>
            <p:cNvSpPr txBox="1"/>
            <p:nvPr/>
          </p:nvSpPr>
          <p:spPr>
            <a:xfrm>
              <a:off x="10172836" y="2093921"/>
              <a:ext cx="1219397" cy="70740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334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</a:rPr>
                <a:t>发放资金</a:t>
              </a:r>
              <a:endParaRPr lang="en-US" altLang="zh-CN" sz="1334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endParaRPr>
            </a:p>
            <a:p>
              <a:pPr algn="ctr"/>
              <a:r>
                <a:rPr lang="zh-CN" altLang="en-US" sz="1334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</a:rPr>
                <a:t>总额</a:t>
              </a:r>
              <a:endParaRPr lang="en-US" altLang="zh-CN" sz="1334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endParaRPr>
            </a:p>
            <a:p>
              <a:pPr algn="ctr"/>
              <a:r>
                <a:rPr lang="en-US" altLang="zh-CN" sz="1334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</a:rPr>
                <a:t>【</a:t>
              </a:r>
              <a:r>
                <a:rPr lang="zh-CN" altLang="en-US" sz="1334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</a:rPr>
                <a:t>数字</a:t>
              </a:r>
              <a:r>
                <a:rPr lang="en-US" altLang="zh-CN" sz="1334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+mn-ea"/>
                </a:rPr>
                <a:t>】</a:t>
              </a:r>
              <a:endParaRPr lang="zh-CN" altLang="en-US" sz="1334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ea"/>
              </a:endParaRPr>
            </a:p>
          </p:txBody>
        </p:sp>
        <p:sp>
          <p:nvSpPr>
            <p:cNvPr id="174" name="文本框 173">
              <a:extLst>
                <a:ext uri="{FF2B5EF4-FFF2-40B4-BE49-F238E27FC236}">
                  <a16:creationId xmlns:a16="http://schemas.microsoft.com/office/drawing/2014/main" id="{1E3FFC53-A674-4B4E-B156-D3AA0EBBFFD4}"/>
                </a:ext>
              </a:extLst>
            </p:cNvPr>
            <p:cNvSpPr txBox="1"/>
            <p:nvPr/>
          </p:nvSpPr>
          <p:spPr>
            <a:xfrm>
              <a:off x="11010018" y="3002534"/>
              <a:ext cx="1219397" cy="59860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rgbClr val="00B0F0"/>
                  </a:solidFill>
                  <a:latin typeface="+mn-ea"/>
                </a:rPr>
                <a:t>共享电子证照</a:t>
              </a:r>
              <a:endParaRPr lang="en-US" altLang="zh-CN" sz="1167" b="1" dirty="0">
                <a:solidFill>
                  <a:srgbClr val="00B0F0"/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167" b="1" dirty="0">
                  <a:solidFill>
                    <a:srgbClr val="00B0F0"/>
                  </a:solidFill>
                  <a:latin typeface="+mn-ea"/>
                </a:rPr>
                <a:t>【</a:t>
              </a:r>
              <a:r>
                <a:rPr lang="zh-CN" altLang="en-US" sz="1167" b="1" dirty="0">
                  <a:solidFill>
                    <a:srgbClr val="00B0F0"/>
                  </a:solidFill>
                  <a:latin typeface="+mn-ea"/>
                </a:rPr>
                <a:t>数字</a:t>
              </a:r>
              <a:r>
                <a:rPr lang="en-US" altLang="zh-CN" sz="1167" b="1" dirty="0">
                  <a:solidFill>
                    <a:srgbClr val="00B0F0"/>
                  </a:solidFill>
                  <a:latin typeface="+mn-ea"/>
                </a:rPr>
                <a:t>】</a:t>
              </a:r>
              <a:endParaRPr lang="zh-CN" altLang="en-US" sz="1167" b="1" dirty="0">
                <a:solidFill>
                  <a:srgbClr val="00B0F0"/>
                </a:solidFill>
                <a:latin typeface="+mn-ea"/>
              </a:endParaRPr>
            </a:p>
          </p:txBody>
        </p:sp>
        <p:sp>
          <p:nvSpPr>
            <p:cNvPr id="167" name="文本框 166">
              <a:extLst>
                <a:ext uri="{FF2B5EF4-FFF2-40B4-BE49-F238E27FC236}">
                  <a16:creationId xmlns:a16="http://schemas.microsoft.com/office/drawing/2014/main" id="{09C28239-1618-46EB-82D8-7A42A41EAC8B}"/>
                </a:ext>
              </a:extLst>
            </p:cNvPr>
            <p:cNvSpPr txBox="1"/>
            <p:nvPr/>
          </p:nvSpPr>
          <p:spPr>
            <a:xfrm>
              <a:off x="9872710" y="4391774"/>
              <a:ext cx="1219397" cy="52625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事项数</a:t>
              </a:r>
              <a:endParaRPr lang="en-US" altLang="zh-CN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</a:t>
              </a: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数字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】</a:t>
              </a:r>
              <a:endParaRPr lang="zh-CN" altLang="en-US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</p:txBody>
        </p:sp>
      </p:grpSp>
      <p:sp>
        <p:nvSpPr>
          <p:cNvPr id="161" name="文本框 160">
            <a:extLst>
              <a:ext uri="{FF2B5EF4-FFF2-40B4-BE49-F238E27FC236}">
                <a16:creationId xmlns:a16="http://schemas.microsoft.com/office/drawing/2014/main" id="{1E15099E-6ED0-470F-9E7A-5C430816425E}"/>
              </a:ext>
            </a:extLst>
          </p:cNvPr>
          <p:cNvSpPr txBox="1"/>
          <p:nvPr/>
        </p:nvSpPr>
        <p:spPr>
          <a:xfrm>
            <a:off x="376408" y="5084904"/>
            <a:ext cx="4094924" cy="2711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2875" indent="-142875">
              <a:buFont typeface="Wingdings" panose="05000000000000000000" pitchFamily="2" charset="2"/>
              <a:buChar char="n"/>
            </a:pP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最多跑一次事项数 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【3887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个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    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占总事项比        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【45%】</a:t>
            </a:r>
            <a:endParaRPr lang="zh-CN" altLang="en-US" sz="116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62" name="文本框 161">
            <a:extLst>
              <a:ext uri="{FF2B5EF4-FFF2-40B4-BE49-F238E27FC236}">
                <a16:creationId xmlns:a16="http://schemas.microsoft.com/office/drawing/2014/main" id="{0EE325FF-B6D7-4C8C-8FE0-0D4D99BE676E}"/>
              </a:ext>
            </a:extLst>
          </p:cNvPr>
          <p:cNvSpPr txBox="1"/>
          <p:nvPr/>
        </p:nvSpPr>
        <p:spPr>
          <a:xfrm>
            <a:off x="376408" y="4759318"/>
            <a:ext cx="4094924" cy="2711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2875" indent="-142875">
              <a:buFont typeface="Wingdings" panose="05000000000000000000" pitchFamily="2" charset="2"/>
              <a:buChar char="n"/>
            </a:pP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0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跑动事项数          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【3887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个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    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占总事项比        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【45%】</a:t>
            </a:r>
            <a:endParaRPr lang="zh-CN" altLang="en-US" sz="116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63" name="文本框 162">
            <a:extLst>
              <a:ext uri="{FF2B5EF4-FFF2-40B4-BE49-F238E27FC236}">
                <a16:creationId xmlns:a16="http://schemas.microsoft.com/office/drawing/2014/main" id="{DB5F9B60-A7D2-462D-A1B3-B7E7161BE722}"/>
              </a:ext>
            </a:extLst>
          </p:cNvPr>
          <p:cNvSpPr txBox="1"/>
          <p:nvPr/>
        </p:nvSpPr>
        <p:spPr>
          <a:xfrm>
            <a:off x="376408" y="4443244"/>
            <a:ext cx="4110562" cy="271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2875" indent="-142875">
              <a:buFont typeface="Wingdings" panose="05000000000000000000" pitchFamily="2" charset="2"/>
              <a:buChar char="n"/>
            </a:pP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平均跑动次数         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【2.1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次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      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实际平均跑动     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【1.9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次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                </a:t>
            </a:r>
            <a:endParaRPr lang="zh-CN" altLang="en-US" sz="116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64" name="文本框 163">
            <a:extLst>
              <a:ext uri="{FF2B5EF4-FFF2-40B4-BE49-F238E27FC236}">
                <a16:creationId xmlns:a16="http://schemas.microsoft.com/office/drawing/2014/main" id="{1143F948-7666-4BDB-8BBC-773D5F137E5D}"/>
              </a:ext>
            </a:extLst>
          </p:cNvPr>
          <p:cNvSpPr txBox="1"/>
          <p:nvPr/>
        </p:nvSpPr>
        <p:spPr>
          <a:xfrm>
            <a:off x="376408" y="5401393"/>
            <a:ext cx="4094924" cy="27117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42875" indent="-142875">
              <a:buFont typeface="Wingdings" panose="05000000000000000000" pitchFamily="2" charset="2"/>
              <a:buChar char="n"/>
            </a:pP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跑三次及上事项数 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【3887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个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    </a:t>
            </a:r>
            <a:r>
              <a:rPr lang="zh-CN" altLang="en-US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占总事项比        </a:t>
            </a:r>
            <a:r>
              <a:rPr lang="en-US" altLang="zh-CN" sz="116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【45%】</a:t>
            </a:r>
            <a:endParaRPr lang="zh-CN" altLang="en-US" sz="116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65" name="箭头: 下 164">
            <a:extLst>
              <a:ext uri="{FF2B5EF4-FFF2-40B4-BE49-F238E27FC236}">
                <a16:creationId xmlns:a16="http://schemas.microsoft.com/office/drawing/2014/main" id="{6C1D12AF-E065-4A4B-B5B1-2FC51021E18F}"/>
              </a:ext>
            </a:extLst>
          </p:cNvPr>
          <p:cNvSpPr/>
          <p:nvPr/>
        </p:nvSpPr>
        <p:spPr>
          <a:xfrm>
            <a:off x="3790663" y="5465152"/>
            <a:ext cx="78259" cy="16623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6" name="箭头: 下 165">
            <a:extLst>
              <a:ext uri="{FF2B5EF4-FFF2-40B4-BE49-F238E27FC236}">
                <a16:creationId xmlns:a16="http://schemas.microsoft.com/office/drawing/2014/main" id="{2E28D073-B321-483E-8C92-B359102C7AE9}"/>
              </a:ext>
            </a:extLst>
          </p:cNvPr>
          <p:cNvSpPr/>
          <p:nvPr/>
        </p:nvSpPr>
        <p:spPr>
          <a:xfrm rot="10800000">
            <a:off x="3780015" y="5129417"/>
            <a:ext cx="89770" cy="1648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8" name="箭头: 下 167">
            <a:extLst>
              <a:ext uri="{FF2B5EF4-FFF2-40B4-BE49-F238E27FC236}">
                <a16:creationId xmlns:a16="http://schemas.microsoft.com/office/drawing/2014/main" id="{37E7FCDF-B3EB-4451-B441-CFADB99D348B}"/>
              </a:ext>
            </a:extLst>
          </p:cNvPr>
          <p:cNvSpPr/>
          <p:nvPr/>
        </p:nvSpPr>
        <p:spPr>
          <a:xfrm rot="10800000">
            <a:off x="3780016" y="4487979"/>
            <a:ext cx="89770" cy="1648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5" name="箭头: 下 174">
            <a:extLst>
              <a:ext uri="{FF2B5EF4-FFF2-40B4-BE49-F238E27FC236}">
                <a16:creationId xmlns:a16="http://schemas.microsoft.com/office/drawing/2014/main" id="{6F947FF6-9127-4842-B893-33A56C78D18E}"/>
              </a:ext>
            </a:extLst>
          </p:cNvPr>
          <p:cNvSpPr/>
          <p:nvPr/>
        </p:nvSpPr>
        <p:spPr>
          <a:xfrm rot="10800000">
            <a:off x="3780015" y="4803831"/>
            <a:ext cx="89770" cy="16483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6" name="矩形 185">
            <a:extLst>
              <a:ext uri="{FF2B5EF4-FFF2-40B4-BE49-F238E27FC236}">
                <a16:creationId xmlns:a16="http://schemas.microsoft.com/office/drawing/2014/main" id="{C690D61E-52AD-42D6-9A14-3EC0FB843761}"/>
              </a:ext>
            </a:extLst>
          </p:cNvPr>
          <p:cNvSpPr/>
          <p:nvPr/>
        </p:nvSpPr>
        <p:spPr>
          <a:xfrm>
            <a:off x="5562929" y="926416"/>
            <a:ext cx="2776125" cy="410838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>
                <a:latin typeface="+mn-ea"/>
              </a:rPr>
              <a:t>【</a:t>
            </a:r>
            <a:r>
              <a:rPr lang="zh-CN" altLang="en-US" sz="1000" dirty="0">
                <a:latin typeface="+mn-ea"/>
              </a:rPr>
              <a:t>工改</a:t>
            </a:r>
            <a:r>
              <a:rPr lang="en-US" altLang="zh-CN" sz="1000" dirty="0">
                <a:latin typeface="+mn-ea"/>
              </a:rPr>
              <a:t>】</a:t>
            </a:r>
            <a:r>
              <a:rPr lang="zh-CN" altLang="en-US" sz="1000" dirty="0">
                <a:latin typeface="+mn-ea"/>
              </a:rPr>
              <a:t>年度推进情况一览</a:t>
            </a:r>
            <a:endParaRPr lang="en-US" altLang="zh-CN" sz="1000" dirty="0">
              <a:latin typeface="+mn-ea"/>
            </a:endParaRPr>
          </a:p>
        </p:txBody>
      </p:sp>
      <p:sp>
        <p:nvSpPr>
          <p:cNvPr id="187" name="矩形 186">
            <a:extLst>
              <a:ext uri="{FF2B5EF4-FFF2-40B4-BE49-F238E27FC236}">
                <a16:creationId xmlns:a16="http://schemas.microsoft.com/office/drawing/2014/main" id="{DD5BE868-C0BD-4040-AE56-03F2B18F469C}"/>
              </a:ext>
            </a:extLst>
          </p:cNvPr>
          <p:cNvSpPr/>
          <p:nvPr/>
        </p:nvSpPr>
        <p:spPr>
          <a:xfrm>
            <a:off x="4678744" y="1521097"/>
            <a:ext cx="2052000" cy="35890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zh-CN" altLang="en-US" sz="1400" b="1" dirty="0">
                <a:latin typeface="+mn-ea"/>
              </a:rPr>
              <a:t>在办项目数        </a:t>
            </a:r>
            <a:r>
              <a:rPr lang="en-US" altLang="zh-CN" sz="1400" b="1" dirty="0">
                <a:latin typeface="+mn-ea"/>
              </a:rPr>
              <a:t>【</a:t>
            </a:r>
            <a:r>
              <a:rPr lang="zh-CN" altLang="en-US" sz="1400" b="1" dirty="0">
                <a:latin typeface="+mn-ea"/>
              </a:rPr>
              <a:t>数字</a:t>
            </a:r>
            <a:r>
              <a:rPr lang="en-US" altLang="zh-CN" sz="1400" b="1" dirty="0">
                <a:latin typeface="+mn-ea"/>
              </a:rPr>
              <a:t>】</a:t>
            </a:r>
          </a:p>
        </p:txBody>
      </p:sp>
      <p:sp>
        <p:nvSpPr>
          <p:cNvPr id="188" name="矩形 187">
            <a:extLst>
              <a:ext uri="{FF2B5EF4-FFF2-40B4-BE49-F238E27FC236}">
                <a16:creationId xmlns:a16="http://schemas.microsoft.com/office/drawing/2014/main" id="{714A3A3C-4BBC-4105-B8E7-74FEADE58FF8}"/>
              </a:ext>
            </a:extLst>
          </p:cNvPr>
          <p:cNvSpPr/>
          <p:nvPr/>
        </p:nvSpPr>
        <p:spPr>
          <a:xfrm>
            <a:off x="7017678" y="1521097"/>
            <a:ext cx="2052000" cy="35890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zh-CN" altLang="en-US" sz="1400" b="1" dirty="0">
                <a:latin typeface="+mn-ea"/>
              </a:rPr>
              <a:t>办结项目数        </a:t>
            </a:r>
            <a:r>
              <a:rPr lang="en-US" altLang="zh-CN" sz="1400" b="1" dirty="0">
                <a:latin typeface="+mn-ea"/>
              </a:rPr>
              <a:t>【</a:t>
            </a:r>
            <a:r>
              <a:rPr lang="zh-CN" altLang="en-US" sz="1400" b="1" dirty="0">
                <a:latin typeface="+mn-ea"/>
              </a:rPr>
              <a:t>数字</a:t>
            </a:r>
            <a:r>
              <a:rPr lang="en-US" altLang="zh-CN" sz="1400" b="1" dirty="0">
                <a:latin typeface="+mn-ea"/>
              </a:rPr>
              <a:t>】</a:t>
            </a:r>
          </a:p>
        </p:txBody>
      </p:sp>
      <p:sp>
        <p:nvSpPr>
          <p:cNvPr id="189" name="矩形 188">
            <a:extLst>
              <a:ext uri="{FF2B5EF4-FFF2-40B4-BE49-F238E27FC236}">
                <a16:creationId xmlns:a16="http://schemas.microsoft.com/office/drawing/2014/main" id="{C19C819F-B8ED-45DE-8C2E-29A60AED94FD}"/>
              </a:ext>
            </a:extLst>
          </p:cNvPr>
          <p:cNvSpPr/>
          <p:nvPr/>
        </p:nvSpPr>
        <p:spPr>
          <a:xfrm>
            <a:off x="4685383" y="2058254"/>
            <a:ext cx="2052000" cy="35890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zh-CN" altLang="en-US" sz="1400" b="1" dirty="0">
                <a:latin typeface="+mn-ea"/>
              </a:rPr>
              <a:t>代办服务项目数 </a:t>
            </a:r>
            <a:r>
              <a:rPr lang="en-US" altLang="zh-CN" sz="1400" b="1" dirty="0">
                <a:latin typeface="+mn-ea"/>
              </a:rPr>
              <a:t>【</a:t>
            </a:r>
            <a:r>
              <a:rPr lang="zh-CN" altLang="en-US" sz="1400" b="1" dirty="0">
                <a:latin typeface="+mn-ea"/>
              </a:rPr>
              <a:t>数字</a:t>
            </a:r>
            <a:r>
              <a:rPr lang="en-US" altLang="zh-CN" sz="1400" b="1" dirty="0">
                <a:latin typeface="+mn-ea"/>
              </a:rPr>
              <a:t>】</a:t>
            </a:r>
          </a:p>
        </p:txBody>
      </p:sp>
      <p:sp>
        <p:nvSpPr>
          <p:cNvPr id="190" name="矩形 189">
            <a:extLst>
              <a:ext uri="{FF2B5EF4-FFF2-40B4-BE49-F238E27FC236}">
                <a16:creationId xmlns:a16="http://schemas.microsoft.com/office/drawing/2014/main" id="{393D23A6-FD77-472E-8206-2C97F445B805}"/>
              </a:ext>
            </a:extLst>
          </p:cNvPr>
          <p:cNvSpPr/>
          <p:nvPr/>
        </p:nvSpPr>
        <p:spPr>
          <a:xfrm>
            <a:off x="7024317" y="2058254"/>
            <a:ext cx="2052000" cy="35890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zh-CN" altLang="en-US" sz="1400" b="1" dirty="0">
                <a:latin typeface="+mn-ea"/>
              </a:rPr>
              <a:t>联合审批项目数 </a:t>
            </a:r>
            <a:r>
              <a:rPr lang="en-US" altLang="zh-CN" sz="1400" b="1" dirty="0">
                <a:latin typeface="+mn-ea"/>
              </a:rPr>
              <a:t>【</a:t>
            </a:r>
            <a:r>
              <a:rPr lang="zh-CN" altLang="en-US" sz="1400" b="1" dirty="0">
                <a:latin typeface="+mn-ea"/>
              </a:rPr>
              <a:t>数字</a:t>
            </a:r>
            <a:r>
              <a:rPr lang="en-US" altLang="zh-CN" sz="1400" b="1" dirty="0">
                <a:latin typeface="+mn-ea"/>
              </a:rPr>
              <a:t>】</a:t>
            </a:r>
          </a:p>
        </p:txBody>
      </p:sp>
      <p:sp>
        <p:nvSpPr>
          <p:cNvPr id="191" name="椭圆 190">
            <a:extLst>
              <a:ext uri="{FF2B5EF4-FFF2-40B4-BE49-F238E27FC236}">
                <a16:creationId xmlns:a16="http://schemas.microsoft.com/office/drawing/2014/main" id="{8B64D763-199C-474F-9D75-F0F697A21B0B}"/>
              </a:ext>
            </a:extLst>
          </p:cNvPr>
          <p:cNvSpPr/>
          <p:nvPr/>
        </p:nvSpPr>
        <p:spPr>
          <a:xfrm>
            <a:off x="4761314" y="2628011"/>
            <a:ext cx="1352148" cy="1307918"/>
          </a:xfrm>
          <a:prstGeom prst="ellipse">
            <a:avLst/>
          </a:prstGeom>
          <a:noFill/>
          <a:ln>
            <a:solidFill>
              <a:schemeClr val="accent5">
                <a:lumMod val="5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zh-CN" altLang="en-US" sz="1600" b="1" dirty="0">
                <a:latin typeface="+mn-ea"/>
              </a:rPr>
              <a:t>全流程</a:t>
            </a:r>
            <a:endParaRPr lang="en-US" altLang="zh-CN" sz="1600" b="1" dirty="0">
              <a:latin typeface="+mn-ea"/>
            </a:endParaRPr>
          </a:p>
          <a:p>
            <a:pPr algn="ctr"/>
            <a:r>
              <a:rPr lang="zh-CN" altLang="en-US" sz="1600" b="1" dirty="0">
                <a:latin typeface="+mn-ea"/>
              </a:rPr>
              <a:t>审批  </a:t>
            </a:r>
            <a:endParaRPr lang="en-US" altLang="zh-CN" sz="1600" b="1" dirty="0">
              <a:latin typeface="+mn-ea"/>
            </a:endParaRPr>
          </a:p>
        </p:txBody>
      </p:sp>
      <p:sp>
        <p:nvSpPr>
          <p:cNvPr id="192" name="矩形 191">
            <a:extLst>
              <a:ext uri="{FF2B5EF4-FFF2-40B4-BE49-F238E27FC236}">
                <a16:creationId xmlns:a16="http://schemas.microsoft.com/office/drawing/2014/main" id="{1A1503B3-6F19-4C02-8E0A-AC7AB09F28D4}"/>
              </a:ext>
            </a:extLst>
          </p:cNvPr>
          <p:cNvSpPr/>
          <p:nvPr/>
        </p:nvSpPr>
        <p:spPr>
          <a:xfrm>
            <a:off x="6465399" y="2692048"/>
            <a:ext cx="2052000" cy="35890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平均审批跨度         </a:t>
            </a:r>
            <a:r>
              <a:rPr lang="en-US" altLang="zh-CN" sz="1400" b="1" dirty="0">
                <a:solidFill>
                  <a:schemeClr val="bg1"/>
                </a:solidFill>
                <a:latin typeface="+mn-ea"/>
              </a:rPr>
              <a:t>【</a:t>
            </a:r>
            <a:r>
              <a:rPr lang="zh-CN" altLang="en-US" sz="1400" b="1" dirty="0">
                <a:solidFill>
                  <a:schemeClr val="bg1"/>
                </a:solidFill>
                <a:latin typeface="+mn-ea"/>
              </a:rPr>
              <a:t>数字</a:t>
            </a:r>
            <a:r>
              <a:rPr lang="en-US" altLang="zh-CN" sz="1400" b="1" dirty="0">
                <a:solidFill>
                  <a:schemeClr val="bg1"/>
                </a:solidFill>
                <a:latin typeface="+mn-ea"/>
              </a:rPr>
              <a:t>】</a:t>
            </a:r>
          </a:p>
        </p:txBody>
      </p:sp>
      <p:sp>
        <p:nvSpPr>
          <p:cNvPr id="193" name="矩形 192">
            <a:extLst>
              <a:ext uri="{FF2B5EF4-FFF2-40B4-BE49-F238E27FC236}">
                <a16:creationId xmlns:a16="http://schemas.microsoft.com/office/drawing/2014/main" id="{261E6199-BE1F-43ED-A7AF-272ABE15735E}"/>
              </a:ext>
            </a:extLst>
          </p:cNvPr>
          <p:cNvSpPr/>
          <p:nvPr/>
        </p:nvSpPr>
        <p:spPr>
          <a:xfrm>
            <a:off x="6474845" y="3418952"/>
            <a:ext cx="2806486" cy="348524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zh-CN" altLang="en-US" sz="1400" b="1" dirty="0">
                <a:latin typeface="+mn-ea"/>
              </a:rPr>
              <a:t>审批时限压减率      </a:t>
            </a:r>
            <a:r>
              <a:rPr lang="en-US" altLang="zh-CN" sz="1400" b="1" dirty="0">
                <a:latin typeface="+mn-ea"/>
              </a:rPr>
              <a:t>【</a:t>
            </a:r>
            <a:r>
              <a:rPr lang="zh-CN" altLang="en-US" sz="1400" b="1" dirty="0">
                <a:latin typeface="+mn-ea"/>
              </a:rPr>
              <a:t>数字</a:t>
            </a:r>
            <a:r>
              <a:rPr lang="en-US" altLang="zh-CN" sz="1400" b="1" dirty="0">
                <a:latin typeface="+mn-ea"/>
              </a:rPr>
              <a:t>】</a:t>
            </a:r>
          </a:p>
        </p:txBody>
      </p:sp>
      <p:graphicFrame>
        <p:nvGraphicFramePr>
          <p:cNvPr id="157" name="图表 156">
            <a:extLst>
              <a:ext uri="{FF2B5EF4-FFF2-40B4-BE49-F238E27FC236}">
                <a16:creationId xmlns:a16="http://schemas.microsoft.com/office/drawing/2014/main" id="{806E3D3A-B722-4DB0-99E3-B8CD2C1110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61604226"/>
              </p:ext>
            </p:extLst>
          </p:nvPr>
        </p:nvGraphicFramePr>
        <p:xfrm>
          <a:off x="4622909" y="3981378"/>
          <a:ext cx="4493807" cy="19562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60" name="组合 59">
            <a:extLst>
              <a:ext uri="{FF2B5EF4-FFF2-40B4-BE49-F238E27FC236}">
                <a16:creationId xmlns:a16="http://schemas.microsoft.com/office/drawing/2014/main" id="{74528D64-E20B-4E18-A050-C6B132DA278A}"/>
              </a:ext>
            </a:extLst>
          </p:cNvPr>
          <p:cNvGrpSpPr/>
          <p:nvPr/>
        </p:nvGrpSpPr>
        <p:grpSpPr>
          <a:xfrm>
            <a:off x="13325078" y="779779"/>
            <a:ext cx="4900332" cy="5100080"/>
            <a:chOff x="13793670" y="779779"/>
            <a:chExt cx="4431740" cy="5100080"/>
          </a:xfrm>
        </p:grpSpPr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90CF2A34-A0E5-4688-B60E-26A9727B46E2}"/>
                </a:ext>
              </a:extLst>
            </p:cNvPr>
            <p:cNvGrpSpPr/>
            <p:nvPr/>
          </p:nvGrpSpPr>
          <p:grpSpPr>
            <a:xfrm>
              <a:off x="13793671" y="779779"/>
              <a:ext cx="4234316" cy="2366637"/>
              <a:chOff x="114210" y="733301"/>
              <a:chExt cx="3944918" cy="2839888"/>
            </a:xfrm>
          </p:grpSpPr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291DDACE-CEC3-4384-B406-5F4EB7DB7997}"/>
                  </a:ext>
                </a:extLst>
              </p:cNvPr>
              <p:cNvSpPr/>
              <p:nvPr/>
            </p:nvSpPr>
            <p:spPr>
              <a:xfrm>
                <a:off x="174605" y="759122"/>
                <a:ext cx="3884522" cy="2791114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45196147-802D-41EC-86A5-E5363E8FE1A9}"/>
                  </a:ext>
                </a:extLst>
              </p:cNvPr>
              <p:cNvGrpSpPr/>
              <p:nvPr/>
            </p:nvGrpSpPr>
            <p:grpSpPr>
              <a:xfrm>
                <a:off x="114210" y="733301"/>
                <a:ext cx="589329" cy="279701"/>
                <a:chOff x="1141" y="948592"/>
                <a:chExt cx="572982" cy="368817"/>
              </a:xfrm>
            </p:grpSpPr>
            <p:sp>
              <p:nvSpPr>
                <p:cNvPr id="37" name="矩形: 剪去左右顶角 36">
                  <a:extLst>
                    <a:ext uri="{FF2B5EF4-FFF2-40B4-BE49-F238E27FC236}">
                      <a16:creationId xmlns:a16="http://schemas.microsoft.com/office/drawing/2014/main" id="{99DD9C43-58C9-4497-B268-B3F7B122221A}"/>
                    </a:ext>
                  </a:extLst>
                </p:cNvPr>
                <p:cNvSpPr/>
                <p:nvPr/>
              </p:nvSpPr>
              <p:spPr>
                <a:xfrm flipV="1">
                  <a:off x="28863" y="969625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38" name="矩形: 剪去左右顶角 37">
                  <a:extLst>
                    <a:ext uri="{FF2B5EF4-FFF2-40B4-BE49-F238E27FC236}">
                      <a16:creationId xmlns:a16="http://schemas.microsoft.com/office/drawing/2014/main" id="{3A8E0A0A-FF18-4C00-966A-FB6192ED2CAC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5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39" name="矩形: 剪去左右顶角 38">
                  <a:extLst>
                    <a:ext uri="{FF2B5EF4-FFF2-40B4-BE49-F238E27FC236}">
                      <a16:creationId xmlns:a16="http://schemas.microsoft.com/office/drawing/2014/main" id="{31942C40-821E-4E37-BCC0-6A78EF39C92E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1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40" name="矩形: 剪去左右顶角 39">
                  <a:extLst>
                    <a:ext uri="{FF2B5EF4-FFF2-40B4-BE49-F238E27FC236}">
                      <a16:creationId xmlns:a16="http://schemas.microsoft.com/office/drawing/2014/main" id="{3207EA1C-B1E1-49BC-A229-8BF686F835B2}"/>
                    </a:ext>
                  </a:extLst>
                </p:cNvPr>
                <p:cNvSpPr/>
                <p:nvPr/>
              </p:nvSpPr>
              <p:spPr>
                <a:xfrm rot="16200000" flipV="1">
                  <a:off x="-17778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25259EB1-CAE9-42B3-A1D1-AF225C128202}"/>
                  </a:ext>
                </a:extLst>
              </p:cNvPr>
              <p:cNvGrpSpPr/>
              <p:nvPr/>
            </p:nvGrpSpPr>
            <p:grpSpPr>
              <a:xfrm>
                <a:off x="147925" y="3431435"/>
                <a:ext cx="192346" cy="141754"/>
                <a:chOff x="33921" y="3854594"/>
                <a:chExt cx="187011" cy="186918"/>
              </a:xfrm>
            </p:grpSpPr>
            <p:sp>
              <p:nvSpPr>
                <p:cNvPr id="35" name="矩形: 剪去左右顶角 34">
                  <a:extLst>
                    <a:ext uri="{FF2B5EF4-FFF2-40B4-BE49-F238E27FC236}">
                      <a16:creationId xmlns:a16="http://schemas.microsoft.com/office/drawing/2014/main" id="{084013CD-79A3-4FE7-A396-B37B45B2D9C8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65"/>
                  <a:ext cx="156661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36" name="矩形: 剪去左右顶角 35">
                  <a:extLst>
                    <a:ext uri="{FF2B5EF4-FFF2-40B4-BE49-F238E27FC236}">
                      <a16:creationId xmlns:a16="http://schemas.microsoft.com/office/drawing/2014/main" id="{C95CF7C1-BF11-44DF-8E02-D55B3993FB58}"/>
                    </a:ext>
                  </a:extLst>
                </p:cNvPr>
                <p:cNvSpPr/>
                <p:nvPr/>
              </p:nvSpPr>
              <p:spPr>
                <a:xfrm flipV="1">
                  <a:off x="64269" y="3995793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33" name="直角三角形 32">
                <a:extLst>
                  <a:ext uri="{FF2B5EF4-FFF2-40B4-BE49-F238E27FC236}">
                    <a16:creationId xmlns:a16="http://schemas.microsoft.com/office/drawing/2014/main" id="{55356643-5237-4C8A-84CE-D0AC3BBC3A48}"/>
                  </a:ext>
                </a:extLst>
              </p:cNvPr>
              <p:cNvSpPr/>
              <p:nvPr/>
            </p:nvSpPr>
            <p:spPr>
              <a:xfrm rot="10800000">
                <a:off x="3977441" y="763648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4" name="直角三角形 33">
                <a:extLst>
                  <a:ext uri="{FF2B5EF4-FFF2-40B4-BE49-F238E27FC236}">
                    <a16:creationId xmlns:a16="http://schemas.microsoft.com/office/drawing/2014/main" id="{370228EC-491E-48DC-A435-E3DBD1E5BF04}"/>
                  </a:ext>
                </a:extLst>
              </p:cNvPr>
              <p:cNvSpPr/>
              <p:nvPr/>
            </p:nvSpPr>
            <p:spPr>
              <a:xfrm rot="16200000">
                <a:off x="3987889" y="3478999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CB234E60-4E9D-4E5A-82B0-8D84AD739F28}"/>
                </a:ext>
              </a:extLst>
            </p:cNvPr>
            <p:cNvGrpSpPr/>
            <p:nvPr/>
          </p:nvGrpSpPr>
          <p:grpSpPr>
            <a:xfrm>
              <a:off x="13793670" y="3288665"/>
              <a:ext cx="4234316" cy="2591194"/>
              <a:chOff x="114210" y="733301"/>
              <a:chExt cx="3944918" cy="2839888"/>
            </a:xfrm>
          </p:grpSpPr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58802EB2-EB04-4D46-8AF9-19E8CDAA020B}"/>
                  </a:ext>
                </a:extLst>
              </p:cNvPr>
              <p:cNvSpPr/>
              <p:nvPr/>
            </p:nvSpPr>
            <p:spPr>
              <a:xfrm>
                <a:off x="174605" y="759122"/>
                <a:ext cx="3884522" cy="2791114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78D06866-B510-4815-9240-1EFCC7FC245E}"/>
                  </a:ext>
                </a:extLst>
              </p:cNvPr>
              <p:cNvGrpSpPr/>
              <p:nvPr/>
            </p:nvGrpSpPr>
            <p:grpSpPr>
              <a:xfrm>
                <a:off x="114210" y="733301"/>
                <a:ext cx="589329" cy="279701"/>
                <a:chOff x="1141" y="948592"/>
                <a:chExt cx="572982" cy="368817"/>
              </a:xfrm>
            </p:grpSpPr>
            <p:sp>
              <p:nvSpPr>
                <p:cNvPr id="49" name="矩形: 剪去左右顶角 48">
                  <a:extLst>
                    <a:ext uri="{FF2B5EF4-FFF2-40B4-BE49-F238E27FC236}">
                      <a16:creationId xmlns:a16="http://schemas.microsoft.com/office/drawing/2014/main" id="{2876D260-DF31-4031-AE0A-99503296FBC6}"/>
                    </a:ext>
                  </a:extLst>
                </p:cNvPr>
                <p:cNvSpPr/>
                <p:nvPr/>
              </p:nvSpPr>
              <p:spPr>
                <a:xfrm flipV="1">
                  <a:off x="28863" y="969625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50" name="矩形: 剪去左右顶角 49">
                  <a:extLst>
                    <a:ext uri="{FF2B5EF4-FFF2-40B4-BE49-F238E27FC236}">
                      <a16:creationId xmlns:a16="http://schemas.microsoft.com/office/drawing/2014/main" id="{A420B61A-332B-4008-9351-F6CCD6FB620B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5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51" name="矩形: 剪去左右顶角 50">
                  <a:extLst>
                    <a:ext uri="{FF2B5EF4-FFF2-40B4-BE49-F238E27FC236}">
                      <a16:creationId xmlns:a16="http://schemas.microsoft.com/office/drawing/2014/main" id="{109080AE-9733-4A47-B9F8-1F7F8D631A80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1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52" name="矩形: 剪去左右顶角 51">
                  <a:extLst>
                    <a:ext uri="{FF2B5EF4-FFF2-40B4-BE49-F238E27FC236}">
                      <a16:creationId xmlns:a16="http://schemas.microsoft.com/office/drawing/2014/main" id="{20E33B38-1085-49A1-8285-C70A86320A4D}"/>
                    </a:ext>
                  </a:extLst>
                </p:cNvPr>
                <p:cNvSpPr/>
                <p:nvPr/>
              </p:nvSpPr>
              <p:spPr>
                <a:xfrm rot="16200000" flipV="1">
                  <a:off x="-17778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44" name="组合 43">
                <a:extLst>
                  <a:ext uri="{FF2B5EF4-FFF2-40B4-BE49-F238E27FC236}">
                    <a16:creationId xmlns:a16="http://schemas.microsoft.com/office/drawing/2014/main" id="{7310D29F-A555-4FA4-9C88-74203033A502}"/>
                  </a:ext>
                </a:extLst>
              </p:cNvPr>
              <p:cNvGrpSpPr/>
              <p:nvPr/>
            </p:nvGrpSpPr>
            <p:grpSpPr>
              <a:xfrm>
                <a:off x="147925" y="3431435"/>
                <a:ext cx="192346" cy="141754"/>
                <a:chOff x="33921" y="3854594"/>
                <a:chExt cx="187011" cy="186918"/>
              </a:xfrm>
            </p:grpSpPr>
            <p:sp>
              <p:nvSpPr>
                <p:cNvPr id="47" name="矩形: 剪去左右顶角 46">
                  <a:extLst>
                    <a:ext uri="{FF2B5EF4-FFF2-40B4-BE49-F238E27FC236}">
                      <a16:creationId xmlns:a16="http://schemas.microsoft.com/office/drawing/2014/main" id="{785AA534-49AD-4162-BB19-186B7F9F129C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65"/>
                  <a:ext cx="156661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48" name="矩形: 剪去左右顶角 47">
                  <a:extLst>
                    <a:ext uri="{FF2B5EF4-FFF2-40B4-BE49-F238E27FC236}">
                      <a16:creationId xmlns:a16="http://schemas.microsoft.com/office/drawing/2014/main" id="{5B59CCD4-F250-4869-9361-5ED1B194E654}"/>
                    </a:ext>
                  </a:extLst>
                </p:cNvPr>
                <p:cNvSpPr/>
                <p:nvPr/>
              </p:nvSpPr>
              <p:spPr>
                <a:xfrm flipV="1">
                  <a:off x="64269" y="3995793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45" name="直角三角形 44">
                <a:extLst>
                  <a:ext uri="{FF2B5EF4-FFF2-40B4-BE49-F238E27FC236}">
                    <a16:creationId xmlns:a16="http://schemas.microsoft.com/office/drawing/2014/main" id="{BD1A05E2-092A-4673-B1F3-CB61B7803B5C}"/>
                  </a:ext>
                </a:extLst>
              </p:cNvPr>
              <p:cNvSpPr/>
              <p:nvPr/>
            </p:nvSpPr>
            <p:spPr>
              <a:xfrm rot="10800000">
                <a:off x="3977441" y="763648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46" name="直角三角形 45">
                <a:extLst>
                  <a:ext uri="{FF2B5EF4-FFF2-40B4-BE49-F238E27FC236}">
                    <a16:creationId xmlns:a16="http://schemas.microsoft.com/office/drawing/2014/main" id="{F403AE84-114C-4027-9B0B-72E729052419}"/>
                  </a:ext>
                </a:extLst>
              </p:cNvPr>
              <p:cNvSpPr/>
              <p:nvPr/>
            </p:nvSpPr>
            <p:spPr>
              <a:xfrm rot="16200000">
                <a:off x="3987889" y="3478999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02C0D6E1-1B7E-4267-9C7C-4894BAD0E7E5}"/>
                </a:ext>
              </a:extLst>
            </p:cNvPr>
            <p:cNvSpPr/>
            <p:nvPr/>
          </p:nvSpPr>
          <p:spPr>
            <a:xfrm>
              <a:off x="13920289" y="946154"/>
              <a:ext cx="1013195" cy="35980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+mn-ea"/>
                </a:rPr>
                <a:t>减时间</a:t>
              </a:r>
            </a:p>
          </p:txBody>
        </p: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D60F641E-568B-4E33-B7E4-1512EEA255ED}"/>
                </a:ext>
              </a:extLst>
            </p:cNvPr>
            <p:cNvSpPr txBox="1"/>
            <p:nvPr/>
          </p:nvSpPr>
          <p:spPr>
            <a:xfrm>
              <a:off x="15005463" y="998673"/>
              <a:ext cx="1980206" cy="2455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42875" indent="-142875">
                <a:buFont typeface="Wingdings" panose="05000000000000000000" pitchFamily="2" charset="2"/>
                <a:buChar char="n"/>
              </a:pPr>
              <a:r>
                <a:rPr lang="en-US" altLang="zh-CN" sz="1000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</a:t>
              </a:r>
              <a:r>
                <a:rPr lang="zh-CN" altLang="en-US" sz="1000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数值</a:t>
              </a:r>
              <a:r>
                <a:rPr lang="en-US" altLang="zh-CN" sz="1000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】</a:t>
              </a:r>
              <a:endParaRPr lang="zh-CN" altLang="en-US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</p:txBody>
        </p:sp>
        <p:sp>
          <p:nvSpPr>
            <p:cNvPr id="59" name="文本框 58">
              <a:extLst>
                <a:ext uri="{FF2B5EF4-FFF2-40B4-BE49-F238E27FC236}">
                  <a16:creationId xmlns:a16="http://schemas.microsoft.com/office/drawing/2014/main" id="{F7D063D8-99E1-4830-BC0C-805024F26BE9}"/>
                </a:ext>
              </a:extLst>
            </p:cNvPr>
            <p:cNvSpPr txBox="1"/>
            <p:nvPr/>
          </p:nvSpPr>
          <p:spPr>
            <a:xfrm>
              <a:off x="13942804" y="2817542"/>
              <a:ext cx="2316117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 marL="142875" indent="-142875">
                <a:buFont typeface="Wingdings" panose="05000000000000000000" pitchFamily="2" charset="2"/>
                <a:buChar char="n"/>
                <a:defRPr sz="1100" b="1">
                  <a:solidFill>
                    <a:schemeClr val="bg1">
                      <a:lumMod val="85000"/>
                    </a:schemeClr>
                  </a:solidFill>
                  <a:latin typeface="+mn-ea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</a:rPr>
                <a:t>时限压缩率</a:t>
              </a:r>
              <a:r>
                <a:rPr lang="en-US" altLang="zh-CN" dirty="0">
                  <a:solidFill>
                    <a:schemeClr val="bg1"/>
                  </a:solidFill>
                </a:rPr>
                <a:t>【</a:t>
              </a:r>
              <a:r>
                <a:rPr lang="en-US" altLang="zh-CN" dirty="0"/>
                <a:t>72%】</a:t>
              </a:r>
              <a:endParaRPr lang="zh-CN" altLang="en-US" dirty="0"/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0366EE27-C083-4930-8261-A63CD7B3B013}"/>
                </a:ext>
              </a:extLst>
            </p:cNvPr>
            <p:cNvSpPr/>
            <p:nvPr/>
          </p:nvSpPr>
          <p:spPr>
            <a:xfrm>
              <a:off x="13920289" y="3446790"/>
              <a:ext cx="1013195" cy="35980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500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+mn-ea"/>
                </a:rPr>
                <a:t>减材料</a:t>
              </a:r>
            </a:p>
          </p:txBody>
        </p:sp>
        <p:sp>
          <p:nvSpPr>
            <p:cNvPr id="64" name="文本框 63">
              <a:extLst>
                <a:ext uri="{FF2B5EF4-FFF2-40B4-BE49-F238E27FC236}">
                  <a16:creationId xmlns:a16="http://schemas.microsoft.com/office/drawing/2014/main" id="{F1BDE7FB-6BF2-453B-96F8-C1F6766EB03D}"/>
                </a:ext>
              </a:extLst>
            </p:cNvPr>
            <p:cNvSpPr txBox="1"/>
            <p:nvPr/>
          </p:nvSpPr>
          <p:spPr>
            <a:xfrm>
              <a:off x="15005464" y="3546412"/>
              <a:ext cx="1980206" cy="24553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42875" indent="-142875">
                <a:buFont typeface="Wingdings" panose="05000000000000000000" pitchFamily="2" charset="2"/>
                <a:buChar char="n"/>
              </a:pPr>
              <a:r>
                <a:rPr lang="en-US" altLang="zh-CN" sz="1000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</a:t>
              </a:r>
              <a:r>
                <a:rPr lang="zh-CN" altLang="en-US" sz="1000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数值</a:t>
              </a:r>
              <a:r>
                <a:rPr lang="en-US" altLang="zh-CN" sz="1000" b="1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】</a:t>
              </a:r>
              <a:endParaRPr lang="zh-CN" altLang="en-US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</p:txBody>
        </p:sp>
        <p:sp>
          <p:nvSpPr>
            <p:cNvPr id="65" name="流程图: 准备 64">
              <a:extLst>
                <a:ext uri="{FF2B5EF4-FFF2-40B4-BE49-F238E27FC236}">
                  <a16:creationId xmlns:a16="http://schemas.microsoft.com/office/drawing/2014/main" id="{CB9ABB6A-AC9E-4E79-81BC-9EF70CA2763F}"/>
                </a:ext>
              </a:extLst>
            </p:cNvPr>
            <p:cNvSpPr/>
            <p:nvPr/>
          </p:nvSpPr>
          <p:spPr>
            <a:xfrm>
              <a:off x="13920288" y="3851217"/>
              <a:ext cx="1082873" cy="952614"/>
            </a:xfrm>
            <a:prstGeom prst="flowChartPreparation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办事平均提交材料</a:t>
              </a:r>
              <a:endParaRPr lang="en-US" altLang="zh-CN" sz="917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17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17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数值</a:t>
              </a:r>
              <a:r>
                <a:rPr lang="en-US" altLang="zh-CN" sz="917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17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6" name="流程图: 准备 65">
              <a:extLst>
                <a:ext uri="{FF2B5EF4-FFF2-40B4-BE49-F238E27FC236}">
                  <a16:creationId xmlns:a16="http://schemas.microsoft.com/office/drawing/2014/main" id="{6675926E-D97B-4820-93E5-19C09FA154FF}"/>
                </a:ext>
              </a:extLst>
            </p:cNvPr>
            <p:cNvSpPr/>
            <p:nvPr/>
          </p:nvSpPr>
          <p:spPr>
            <a:xfrm>
              <a:off x="14909765" y="3851217"/>
              <a:ext cx="1082873" cy="952614"/>
            </a:xfrm>
            <a:prstGeom prst="flowChartPreparation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办事平均精简材料</a:t>
              </a:r>
              <a:endParaRPr lang="en-US" altLang="zh-CN" sz="917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数值</a:t>
              </a:r>
              <a:r>
                <a:rPr lang="en-US" altLang="zh-CN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17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流程图: 准备 66">
              <a:extLst>
                <a:ext uri="{FF2B5EF4-FFF2-40B4-BE49-F238E27FC236}">
                  <a16:creationId xmlns:a16="http://schemas.microsoft.com/office/drawing/2014/main" id="{71E1CE25-E3A2-443A-AAFA-30B41D24E7AE}"/>
                </a:ext>
              </a:extLst>
            </p:cNvPr>
            <p:cNvSpPr/>
            <p:nvPr/>
          </p:nvSpPr>
          <p:spPr>
            <a:xfrm>
              <a:off x="15899239" y="3851217"/>
              <a:ext cx="1086430" cy="952614"/>
            </a:xfrm>
            <a:prstGeom prst="flowChartPreparation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917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可调用</a:t>
              </a:r>
              <a:endParaRPr lang="en-US" altLang="zh-CN" sz="917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17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电子证照</a:t>
              </a:r>
              <a:endParaRPr lang="en-US" altLang="zh-CN" sz="917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17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17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数量</a:t>
              </a:r>
              <a:r>
                <a:rPr lang="en-US" altLang="zh-CN" sz="917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17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8" name="流程图: 准备 67">
              <a:extLst>
                <a:ext uri="{FF2B5EF4-FFF2-40B4-BE49-F238E27FC236}">
                  <a16:creationId xmlns:a16="http://schemas.microsoft.com/office/drawing/2014/main" id="{AA6CB923-00AF-4651-A1E5-57927CCD0C33}"/>
                </a:ext>
              </a:extLst>
            </p:cNvPr>
            <p:cNvSpPr/>
            <p:nvPr/>
          </p:nvSpPr>
          <p:spPr>
            <a:xfrm>
              <a:off x="16820643" y="3851217"/>
              <a:ext cx="1082873" cy="952614"/>
            </a:xfrm>
            <a:prstGeom prst="flowChartPreparation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可调用</a:t>
              </a:r>
              <a:endParaRPr lang="en-US" altLang="zh-CN" sz="917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电子印章</a:t>
              </a:r>
              <a:endParaRPr lang="en-US" altLang="zh-CN" sz="917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数量</a:t>
              </a:r>
              <a:r>
                <a:rPr lang="en-US" altLang="zh-CN" sz="917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17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9" name="文本框 68">
              <a:extLst>
                <a:ext uri="{FF2B5EF4-FFF2-40B4-BE49-F238E27FC236}">
                  <a16:creationId xmlns:a16="http://schemas.microsoft.com/office/drawing/2014/main" id="{2348AE31-513C-4514-9ACD-E202375C9894}"/>
                </a:ext>
              </a:extLst>
            </p:cNvPr>
            <p:cNvSpPr txBox="1"/>
            <p:nvPr/>
          </p:nvSpPr>
          <p:spPr>
            <a:xfrm>
              <a:off x="13925179" y="5113247"/>
              <a:ext cx="2143735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42875" indent="-142875">
                <a:buFont typeface="Wingdings" panose="05000000000000000000" pitchFamily="2" charset="2"/>
                <a:buChar char="n"/>
              </a:pP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年度累计精简材料数   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【166】</a:t>
              </a:r>
            </a:p>
            <a:p>
              <a:pPr marL="142875" indent="-142875">
                <a:buFont typeface="Wingdings" panose="05000000000000000000" pitchFamily="2" charset="2"/>
                <a:buChar char="n"/>
              </a:pPr>
              <a:endParaRPr lang="en-US" altLang="zh-CN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  <a:p>
              <a:pPr marL="142875" indent="-142875">
                <a:buFont typeface="Wingdings" panose="05000000000000000000" pitchFamily="2" charset="2"/>
                <a:buChar char="n"/>
              </a:pP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年度材料精简比例       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</a:t>
              </a: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数值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】</a:t>
              </a:r>
              <a:endParaRPr lang="zh-CN" altLang="en-US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</p:txBody>
        </p:sp>
        <p:sp>
          <p:nvSpPr>
            <p:cNvPr id="176" name="文本框 175">
              <a:extLst>
                <a:ext uri="{FF2B5EF4-FFF2-40B4-BE49-F238E27FC236}">
                  <a16:creationId xmlns:a16="http://schemas.microsoft.com/office/drawing/2014/main" id="{9CFE0AC2-0E9B-4D38-9126-CAB1E0C996B3}"/>
                </a:ext>
              </a:extLst>
            </p:cNvPr>
            <p:cNvSpPr txBox="1"/>
            <p:nvPr/>
          </p:nvSpPr>
          <p:spPr>
            <a:xfrm>
              <a:off x="13942804" y="2174551"/>
              <a:ext cx="2408541" cy="2711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42875" indent="-142875">
                <a:buFont typeface="Wingdings" panose="05000000000000000000" pitchFamily="2" charset="2"/>
                <a:buChar char="n"/>
              </a:pPr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即办件事项数       </a:t>
              </a:r>
              <a:r>
                <a:rPr lang="en-US" altLang="zh-CN" sz="11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【3887</a:t>
              </a:r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个</a:t>
              </a:r>
              <a:r>
                <a:rPr lang="en-US" altLang="zh-CN" sz="11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】</a:t>
              </a:r>
              <a:endParaRPr lang="zh-CN" altLang="en-US" sz="1100" b="1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</p:txBody>
        </p:sp>
        <p:sp>
          <p:nvSpPr>
            <p:cNvPr id="177" name="文本框 176">
              <a:extLst>
                <a:ext uri="{FF2B5EF4-FFF2-40B4-BE49-F238E27FC236}">
                  <a16:creationId xmlns:a16="http://schemas.microsoft.com/office/drawing/2014/main" id="{87008DAC-D5E9-459D-ADF5-893438A22187}"/>
                </a:ext>
              </a:extLst>
            </p:cNvPr>
            <p:cNvSpPr txBox="1"/>
            <p:nvPr/>
          </p:nvSpPr>
          <p:spPr>
            <a:xfrm>
              <a:off x="13942804" y="2493560"/>
              <a:ext cx="2408541" cy="27117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42875" indent="-142875">
                <a:buFont typeface="Wingdings" panose="05000000000000000000" pitchFamily="2" charset="2"/>
                <a:buChar char="n"/>
              </a:pPr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告知承诺事项数   </a:t>
              </a:r>
              <a:r>
                <a:rPr lang="en-US" altLang="zh-CN" sz="11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【3887</a:t>
              </a:r>
              <a:r>
                <a:rPr lang="zh-CN" altLang="en-US" sz="11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个</a:t>
              </a:r>
              <a:r>
                <a:rPr lang="en-US" altLang="zh-CN" sz="11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】</a:t>
              </a:r>
              <a:endParaRPr lang="zh-CN" altLang="en-US" sz="1100" b="1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</p:txBody>
        </p:sp>
        <p:sp>
          <p:nvSpPr>
            <p:cNvPr id="178" name="文本框 177">
              <a:extLst>
                <a:ext uri="{FF2B5EF4-FFF2-40B4-BE49-F238E27FC236}">
                  <a16:creationId xmlns:a16="http://schemas.microsoft.com/office/drawing/2014/main" id="{17D32332-6EF0-4DA2-9E8C-D18F61A2B233}"/>
                </a:ext>
              </a:extLst>
            </p:cNvPr>
            <p:cNvSpPr txBox="1"/>
            <p:nvPr/>
          </p:nvSpPr>
          <p:spPr>
            <a:xfrm>
              <a:off x="13838267" y="1208528"/>
              <a:ext cx="2219080" cy="3411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平均法定时间     </a:t>
              </a:r>
              <a:r>
                <a:rPr lang="en-US" altLang="zh-CN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【</a:t>
              </a:r>
              <a:r>
                <a:rPr lang="zh-CN" altLang="en-US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数字</a:t>
              </a:r>
              <a:r>
                <a:rPr lang="en-US" altLang="zh-CN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】</a:t>
              </a:r>
              <a:endParaRPr lang="zh-CN" altLang="en-US" sz="1200" b="1" dirty="0">
                <a:solidFill>
                  <a:schemeClr val="accent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79" name="文本框 178">
              <a:extLst>
                <a:ext uri="{FF2B5EF4-FFF2-40B4-BE49-F238E27FC236}">
                  <a16:creationId xmlns:a16="http://schemas.microsoft.com/office/drawing/2014/main" id="{FF1AD86A-B85F-401F-B8BD-4ECB75A29FCF}"/>
                </a:ext>
              </a:extLst>
            </p:cNvPr>
            <p:cNvSpPr txBox="1"/>
            <p:nvPr/>
          </p:nvSpPr>
          <p:spPr>
            <a:xfrm>
              <a:off x="13829896" y="1528849"/>
              <a:ext cx="2219080" cy="3411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平均承诺时间     </a:t>
              </a:r>
              <a:r>
                <a:rPr lang="en-US" altLang="zh-CN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【</a:t>
              </a:r>
              <a:r>
                <a:rPr lang="zh-CN" altLang="en-US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数字</a:t>
              </a:r>
              <a:r>
                <a:rPr lang="en-US" altLang="zh-CN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】</a:t>
              </a:r>
              <a:endParaRPr lang="zh-CN" altLang="en-US" sz="1200" b="1" dirty="0">
                <a:solidFill>
                  <a:schemeClr val="accent2">
                    <a:lumMod val="75000"/>
                  </a:schemeClr>
                </a:solidFill>
                <a:latin typeface="+mn-ea"/>
              </a:endParaRPr>
            </a:p>
          </p:txBody>
        </p:sp>
        <p:sp>
          <p:nvSpPr>
            <p:cNvPr id="185" name="文本框 184">
              <a:extLst>
                <a:ext uri="{FF2B5EF4-FFF2-40B4-BE49-F238E27FC236}">
                  <a16:creationId xmlns:a16="http://schemas.microsoft.com/office/drawing/2014/main" id="{6AB3347C-E655-4279-9EEB-6EDBEA7D850A}"/>
                </a:ext>
              </a:extLst>
            </p:cNvPr>
            <p:cNvSpPr txBox="1"/>
            <p:nvPr/>
          </p:nvSpPr>
          <p:spPr>
            <a:xfrm>
              <a:off x="16081675" y="5109361"/>
              <a:ext cx="2143735" cy="5539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142875" indent="-142875">
                <a:buFont typeface="Wingdings" panose="05000000000000000000" pitchFamily="2" charset="2"/>
                <a:buChar char="n"/>
              </a:pP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容缺受理事项数       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</a:t>
              </a: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数值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】</a:t>
              </a:r>
            </a:p>
            <a:p>
              <a:pPr marL="142875" indent="-142875">
                <a:buFont typeface="Wingdings" panose="05000000000000000000" pitchFamily="2" charset="2"/>
                <a:buChar char="n"/>
              </a:pPr>
              <a:endParaRPr lang="en-US" altLang="zh-CN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  <a:p>
              <a:pPr marL="142875" indent="-142875">
                <a:buFont typeface="Wingdings" panose="05000000000000000000" pitchFamily="2" charset="2"/>
                <a:buChar char="n"/>
              </a:pP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免提交材料数           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【</a:t>
              </a:r>
              <a:r>
                <a:rPr lang="zh-CN" altLang="en-US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数值</a:t>
              </a:r>
              <a:r>
                <a:rPr lang="en-US" altLang="zh-CN" sz="1000" b="1" dirty="0">
                  <a:solidFill>
                    <a:schemeClr val="accent6">
                      <a:lumMod val="40000"/>
                      <a:lumOff val="60000"/>
                    </a:schemeClr>
                  </a:solidFill>
                  <a:latin typeface="+mn-ea"/>
                </a:rPr>
                <a:t>】</a:t>
              </a:r>
              <a:endParaRPr lang="zh-CN" altLang="en-US" sz="10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endParaRPr>
            </a:p>
          </p:txBody>
        </p:sp>
        <p:sp>
          <p:nvSpPr>
            <p:cNvPr id="183" name="文本框 182">
              <a:extLst>
                <a:ext uri="{FF2B5EF4-FFF2-40B4-BE49-F238E27FC236}">
                  <a16:creationId xmlns:a16="http://schemas.microsoft.com/office/drawing/2014/main" id="{A9BDB6A1-3AEA-4123-A05D-AEE99B75EA95}"/>
                </a:ext>
              </a:extLst>
            </p:cNvPr>
            <p:cNvSpPr txBox="1"/>
            <p:nvPr/>
          </p:nvSpPr>
          <p:spPr>
            <a:xfrm>
              <a:off x="13838248" y="1826320"/>
              <a:ext cx="2219080" cy="34118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平均实际时间     </a:t>
              </a:r>
              <a:r>
                <a:rPr lang="en-US" altLang="zh-CN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【</a:t>
              </a:r>
              <a:r>
                <a:rPr lang="zh-CN" altLang="en-US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数字</a:t>
              </a:r>
              <a:r>
                <a:rPr lang="en-US" altLang="zh-CN" sz="1200" b="1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】</a:t>
              </a:r>
              <a:endParaRPr lang="zh-CN" altLang="en-US" sz="1200" b="1" dirty="0">
                <a:solidFill>
                  <a:schemeClr val="accent2">
                    <a:lumMod val="75000"/>
                  </a:schemeClr>
                </a:solidFill>
                <a:latin typeface="+mn-ea"/>
              </a:endParaRPr>
            </a:p>
          </p:txBody>
        </p:sp>
        <p:graphicFrame>
          <p:nvGraphicFramePr>
            <p:cNvPr id="56" name="图表 55">
              <a:extLst>
                <a:ext uri="{FF2B5EF4-FFF2-40B4-BE49-F238E27FC236}">
                  <a16:creationId xmlns:a16="http://schemas.microsoft.com/office/drawing/2014/main" id="{14E83AD1-F1E2-4511-BFEF-F9E9C0F89FD5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056799292"/>
                </p:ext>
              </p:extLst>
            </p:nvPr>
          </p:nvGraphicFramePr>
          <p:xfrm>
            <a:off x="15716877" y="1177276"/>
            <a:ext cx="2508533" cy="1975255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</p:grpSp>
      <p:sp>
        <p:nvSpPr>
          <p:cNvPr id="184" name="矩形 183">
            <a:extLst>
              <a:ext uri="{FF2B5EF4-FFF2-40B4-BE49-F238E27FC236}">
                <a16:creationId xmlns:a16="http://schemas.microsoft.com/office/drawing/2014/main" id="{E309EEF0-6B6E-43AD-A90B-4A713E8AE060}"/>
              </a:ext>
            </a:extLst>
          </p:cNvPr>
          <p:cNvSpPr/>
          <p:nvPr/>
        </p:nvSpPr>
        <p:spPr>
          <a:xfrm>
            <a:off x="6474851" y="3055500"/>
            <a:ext cx="2052000" cy="358903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zh-CN" altLang="en-US" sz="1400" b="1" dirty="0">
                <a:latin typeface="+mn-ea"/>
              </a:rPr>
              <a:t>平均审批用时         </a:t>
            </a:r>
            <a:r>
              <a:rPr lang="en-US" altLang="zh-CN" sz="1400" b="1" dirty="0">
                <a:latin typeface="+mn-ea"/>
              </a:rPr>
              <a:t>【</a:t>
            </a:r>
            <a:r>
              <a:rPr lang="zh-CN" altLang="en-US" sz="1400" b="1" dirty="0">
                <a:latin typeface="+mn-ea"/>
              </a:rPr>
              <a:t>数字</a:t>
            </a:r>
            <a:r>
              <a:rPr lang="en-US" altLang="zh-CN" sz="1400" b="1" dirty="0">
                <a:latin typeface="+mn-ea"/>
              </a:rPr>
              <a:t>】</a:t>
            </a:r>
          </a:p>
        </p:txBody>
      </p:sp>
    </p:spTree>
    <p:extLst>
      <p:ext uri="{BB962C8B-B14F-4D97-AF65-F5344CB8AC3E}">
        <p14:creationId xmlns:p14="http://schemas.microsoft.com/office/powerpoint/2010/main" val="22887903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5" name="图表 154">
            <a:extLst>
              <a:ext uri="{FF2B5EF4-FFF2-40B4-BE49-F238E27FC236}">
                <a16:creationId xmlns:a16="http://schemas.microsoft.com/office/drawing/2014/main" id="{FE594A86-EAC2-4D40-B19F-7013897E14B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050279"/>
              </p:ext>
            </p:extLst>
          </p:nvPr>
        </p:nvGraphicFramePr>
        <p:xfrm>
          <a:off x="260731" y="4048356"/>
          <a:ext cx="1859527" cy="15354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159" name="图片 158" descr="地图&#10;&#10;描述已自动生成">
            <a:extLst>
              <a:ext uri="{FF2B5EF4-FFF2-40B4-BE49-F238E27FC236}">
                <a16:creationId xmlns:a16="http://schemas.microsoft.com/office/drawing/2014/main" id="{60F0ED10-2FAD-40FF-B458-67828581BA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751" y="869300"/>
            <a:ext cx="3449448" cy="3892386"/>
          </a:xfrm>
          <a:prstGeom prst="rect">
            <a:avLst/>
          </a:prstGeom>
          <a:ln w="12700">
            <a:solidFill>
              <a:schemeClr val="accent4">
                <a:lumMod val="40000"/>
                <a:lumOff val="60000"/>
              </a:schemeClr>
            </a:solidFill>
          </a:ln>
        </p:spPr>
      </p:pic>
      <p:grpSp>
        <p:nvGrpSpPr>
          <p:cNvPr id="4" name="组合 3">
            <a:extLst>
              <a:ext uri="{FF2B5EF4-FFF2-40B4-BE49-F238E27FC236}">
                <a16:creationId xmlns:a16="http://schemas.microsoft.com/office/drawing/2014/main" id="{9CF6CAB5-03F7-46EA-A456-2FBB76B996BC}"/>
              </a:ext>
            </a:extLst>
          </p:cNvPr>
          <p:cNvGrpSpPr/>
          <p:nvPr/>
        </p:nvGrpSpPr>
        <p:grpSpPr>
          <a:xfrm>
            <a:off x="13483578" y="738657"/>
            <a:ext cx="4712013" cy="5085597"/>
            <a:chOff x="10666619" y="3336785"/>
            <a:chExt cx="7505110" cy="2479399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841DEF4-822E-4F78-A2A3-E1AD5729234D}"/>
                </a:ext>
              </a:extLst>
            </p:cNvPr>
            <p:cNvSpPr/>
            <p:nvPr/>
          </p:nvSpPr>
          <p:spPr>
            <a:xfrm>
              <a:off x="10781519" y="3359328"/>
              <a:ext cx="7390208" cy="2436815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13724532-638B-44E0-8475-09E18FF1CEFD}"/>
                </a:ext>
              </a:extLst>
            </p:cNvPr>
            <p:cNvGrpSpPr/>
            <p:nvPr/>
          </p:nvGrpSpPr>
          <p:grpSpPr>
            <a:xfrm>
              <a:off x="10666619" y="3336785"/>
              <a:ext cx="1121184" cy="244196"/>
              <a:chOff x="1141" y="948592"/>
              <a:chExt cx="572982" cy="368817"/>
            </a:xfrm>
          </p:grpSpPr>
          <p:sp>
            <p:nvSpPr>
              <p:cNvPr id="22" name="矩形: 剪去左右顶角 21">
                <a:extLst>
                  <a:ext uri="{FF2B5EF4-FFF2-40B4-BE49-F238E27FC236}">
                    <a16:creationId xmlns:a16="http://schemas.microsoft.com/office/drawing/2014/main" id="{0264FC00-4C7C-49AE-AA23-A2D5BE79201F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3" name="矩形: 剪去左右顶角 22">
                <a:extLst>
                  <a:ext uri="{FF2B5EF4-FFF2-40B4-BE49-F238E27FC236}">
                    <a16:creationId xmlns:a16="http://schemas.microsoft.com/office/drawing/2014/main" id="{A931DE65-3E14-4ADF-BC59-DE5D86BD79EE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4" name="矩形: 剪去左右顶角 23">
                <a:extLst>
                  <a:ext uri="{FF2B5EF4-FFF2-40B4-BE49-F238E27FC236}">
                    <a16:creationId xmlns:a16="http://schemas.microsoft.com/office/drawing/2014/main" id="{35E95BC1-47F0-4042-B940-D425893E5E28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5" name="矩形: 剪去左右顶角 24">
                <a:extLst>
                  <a:ext uri="{FF2B5EF4-FFF2-40B4-BE49-F238E27FC236}">
                    <a16:creationId xmlns:a16="http://schemas.microsoft.com/office/drawing/2014/main" id="{BC11E05A-4D44-4148-A1D5-82321EBC5C09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7671D072-8562-41A0-8EB0-D32E1190083D}"/>
                </a:ext>
              </a:extLst>
            </p:cNvPr>
            <p:cNvGrpSpPr/>
            <p:nvPr/>
          </p:nvGrpSpPr>
          <p:grpSpPr>
            <a:xfrm>
              <a:off x="10730763" y="5692415"/>
              <a:ext cx="365932" cy="123769"/>
              <a:chOff x="33922" y="3854582"/>
              <a:chExt cx="187010" cy="186931"/>
            </a:xfrm>
          </p:grpSpPr>
          <p:sp>
            <p:nvSpPr>
              <p:cNvPr id="20" name="矩形: 剪去左右顶角 19">
                <a:extLst>
                  <a:ext uri="{FF2B5EF4-FFF2-40B4-BE49-F238E27FC236}">
                    <a16:creationId xmlns:a16="http://schemas.microsoft.com/office/drawing/2014/main" id="{FA0EB8D2-6D62-4271-815F-A62649F2EC6F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1" name="矩形: 剪去左右顶角 20">
                <a:extLst>
                  <a:ext uri="{FF2B5EF4-FFF2-40B4-BE49-F238E27FC236}">
                    <a16:creationId xmlns:a16="http://schemas.microsoft.com/office/drawing/2014/main" id="{BF1D73A1-1B29-451F-A54D-5BB0A95753B4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8" name="直角三角形 17">
              <a:extLst>
                <a:ext uri="{FF2B5EF4-FFF2-40B4-BE49-F238E27FC236}">
                  <a16:creationId xmlns:a16="http://schemas.microsoft.com/office/drawing/2014/main" id="{F58437F3-A47E-45DA-8984-678608D1A4CF}"/>
                </a:ext>
              </a:extLst>
            </p:cNvPr>
            <p:cNvSpPr/>
            <p:nvPr/>
          </p:nvSpPr>
          <p:spPr>
            <a:xfrm rot="10800000">
              <a:off x="18016321" y="3363280"/>
              <a:ext cx="155408" cy="529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9" name="直角三角形 18">
              <a:extLst>
                <a:ext uri="{FF2B5EF4-FFF2-40B4-BE49-F238E27FC236}">
                  <a16:creationId xmlns:a16="http://schemas.microsoft.com/office/drawing/2014/main" id="{09624EF2-3AB8-4613-837A-A5CA7DBFDDCA}"/>
                </a:ext>
              </a:extLst>
            </p:cNvPr>
            <p:cNvSpPr/>
            <p:nvPr/>
          </p:nvSpPr>
          <p:spPr>
            <a:xfrm rot="16200000">
              <a:off x="18067200" y="5691616"/>
              <a:ext cx="52585" cy="156469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50" name="矩形 49">
            <a:extLst>
              <a:ext uri="{FF2B5EF4-FFF2-40B4-BE49-F238E27FC236}">
                <a16:creationId xmlns:a16="http://schemas.microsoft.com/office/drawing/2014/main" id="{9EF5D33C-619E-49C2-93FE-C04756FCECDE}"/>
              </a:ext>
            </a:extLst>
          </p:cNvPr>
          <p:cNvSpPr/>
          <p:nvPr/>
        </p:nvSpPr>
        <p:spPr>
          <a:xfrm>
            <a:off x="14630612" y="33938"/>
            <a:ext cx="3541115" cy="436587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政务标准放管服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+</a:t>
            </a:r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整体情况分布</a:t>
            </a:r>
          </a:p>
        </p:txBody>
      </p: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43AFD5DA-4605-4333-ADC2-5B3810007D18}"/>
              </a:ext>
            </a:extLst>
          </p:cNvPr>
          <p:cNvGrpSpPr/>
          <p:nvPr/>
        </p:nvGrpSpPr>
        <p:grpSpPr>
          <a:xfrm>
            <a:off x="124505" y="771399"/>
            <a:ext cx="4674151" cy="4969236"/>
            <a:chOff x="8132872" y="733301"/>
            <a:chExt cx="3944918" cy="5962926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99F68C7A-EF61-479A-9076-E675F14107D9}"/>
                </a:ext>
              </a:extLst>
            </p:cNvPr>
            <p:cNvSpPr/>
            <p:nvPr/>
          </p:nvSpPr>
          <p:spPr>
            <a:xfrm>
              <a:off x="8193267" y="759121"/>
              <a:ext cx="3884522" cy="5914151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5C75A0B6-314B-4A21-898C-1B95CA4FA6F7}"/>
                </a:ext>
              </a:extLst>
            </p:cNvPr>
            <p:cNvGrpSpPr/>
            <p:nvPr/>
          </p:nvGrpSpPr>
          <p:grpSpPr>
            <a:xfrm>
              <a:off x="8132872" y="733301"/>
              <a:ext cx="589329" cy="279701"/>
              <a:chOff x="1141" y="948592"/>
              <a:chExt cx="572982" cy="368817"/>
            </a:xfrm>
          </p:grpSpPr>
          <p:sp>
            <p:nvSpPr>
              <p:cNvPr id="59" name="矩形: 剪去左右顶角 58">
                <a:extLst>
                  <a:ext uri="{FF2B5EF4-FFF2-40B4-BE49-F238E27FC236}">
                    <a16:creationId xmlns:a16="http://schemas.microsoft.com/office/drawing/2014/main" id="{7A81F179-1205-4697-989F-5B5472001D91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60" name="矩形: 剪去左右顶角 59">
                <a:extLst>
                  <a:ext uri="{FF2B5EF4-FFF2-40B4-BE49-F238E27FC236}">
                    <a16:creationId xmlns:a16="http://schemas.microsoft.com/office/drawing/2014/main" id="{83730BDE-F284-45F9-B3AC-6EE8DEB58BCD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61" name="矩形: 剪去左右顶角 60">
                <a:extLst>
                  <a:ext uri="{FF2B5EF4-FFF2-40B4-BE49-F238E27FC236}">
                    <a16:creationId xmlns:a16="http://schemas.microsoft.com/office/drawing/2014/main" id="{1D24B47B-EC93-47BC-9B94-EA34F9ACF66F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62" name="矩形: 剪去左右顶角 61">
                <a:extLst>
                  <a:ext uri="{FF2B5EF4-FFF2-40B4-BE49-F238E27FC236}">
                    <a16:creationId xmlns:a16="http://schemas.microsoft.com/office/drawing/2014/main" id="{F26C0868-9D67-4AB8-91EC-B55753028D63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10FD9CBA-0662-430C-90C9-5858867A6E4A}"/>
                </a:ext>
              </a:extLst>
            </p:cNvPr>
            <p:cNvGrpSpPr/>
            <p:nvPr/>
          </p:nvGrpSpPr>
          <p:grpSpPr>
            <a:xfrm>
              <a:off x="8166588" y="6554463"/>
              <a:ext cx="192345" cy="141764"/>
              <a:chOff x="33922" y="3854582"/>
              <a:chExt cx="187010" cy="186931"/>
            </a:xfrm>
          </p:grpSpPr>
          <p:sp>
            <p:nvSpPr>
              <p:cNvPr id="57" name="矩形: 剪去左右顶角 56">
                <a:extLst>
                  <a:ext uri="{FF2B5EF4-FFF2-40B4-BE49-F238E27FC236}">
                    <a16:creationId xmlns:a16="http://schemas.microsoft.com/office/drawing/2014/main" id="{B4634EA7-60F1-465E-BB10-33CF9783A7F2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58" name="矩形: 剪去左右顶角 57">
                <a:extLst>
                  <a:ext uri="{FF2B5EF4-FFF2-40B4-BE49-F238E27FC236}">
                    <a16:creationId xmlns:a16="http://schemas.microsoft.com/office/drawing/2014/main" id="{4354F199-E571-43E6-B0CF-08A34D0B431F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55" name="直角三角形 54">
              <a:extLst>
                <a:ext uri="{FF2B5EF4-FFF2-40B4-BE49-F238E27FC236}">
                  <a16:creationId xmlns:a16="http://schemas.microsoft.com/office/drawing/2014/main" id="{E936FF4E-88B7-4537-9A58-7213CB883F84}"/>
                </a:ext>
              </a:extLst>
            </p:cNvPr>
            <p:cNvSpPr/>
            <p:nvPr/>
          </p:nvSpPr>
          <p:spPr>
            <a:xfrm rot="10800000">
              <a:off x="11996103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15210774-34A5-40EE-9A71-D18B5050A868}"/>
                </a:ext>
              </a:extLst>
            </p:cNvPr>
            <p:cNvSpPr/>
            <p:nvPr/>
          </p:nvSpPr>
          <p:spPr>
            <a:xfrm rot="16200000">
              <a:off x="12006551" y="660203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74" name="矩形 73">
            <a:extLst>
              <a:ext uri="{FF2B5EF4-FFF2-40B4-BE49-F238E27FC236}">
                <a16:creationId xmlns:a16="http://schemas.microsoft.com/office/drawing/2014/main" id="{2798CAB7-0B9B-4D44-8082-7B5B11C39CFA}"/>
              </a:ext>
            </a:extLst>
          </p:cNvPr>
          <p:cNvSpPr/>
          <p:nvPr/>
        </p:nvSpPr>
        <p:spPr>
          <a:xfrm>
            <a:off x="2371784" y="160315"/>
            <a:ext cx="786644" cy="19827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政务标准</a:t>
            </a:r>
          </a:p>
        </p:txBody>
      </p:sp>
      <p:sp>
        <p:nvSpPr>
          <p:cNvPr id="79" name="箭头: 右 78">
            <a:extLst>
              <a:ext uri="{FF2B5EF4-FFF2-40B4-BE49-F238E27FC236}">
                <a16:creationId xmlns:a16="http://schemas.microsoft.com/office/drawing/2014/main" id="{A6C33F30-9445-402A-A11F-309E469E84DF}"/>
              </a:ext>
            </a:extLst>
          </p:cNvPr>
          <p:cNvSpPr/>
          <p:nvPr/>
        </p:nvSpPr>
        <p:spPr>
          <a:xfrm>
            <a:off x="12507270" y="327838"/>
            <a:ext cx="218693" cy="184173"/>
          </a:xfrm>
          <a:prstGeom prst="rightArrow">
            <a:avLst/>
          </a:prstGeom>
          <a:gradFill flip="none" rotWithShape="1">
            <a:gsLst>
              <a:gs pos="0">
                <a:schemeClr val="bg1">
                  <a:lumMod val="65000"/>
                  <a:alpha val="50000"/>
                </a:schemeClr>
              </a:gs>
              <a:gs pos="15000">
                <a:srgbClr val="BFBFBF">
                  <a:alpha val="50000"/>
                </a:srgbClr>
              </a:gs>
              <a:gs pos="34000">
                <a:schemeClr val="bg1">
                  <a:alpha val="5000"/>
                </a:schemeClr>
              </a:gs>
            </a:gsLst>
            <a:lin ang="13500000" scaled="1"/>
            <a:tileRect/>
          </a:gra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0000" tIns="0" rIns="30000" bIns="0" rtlCol="0" anchor="ctr"/>
          <a:lstStyle/>
          <a:p>
            <a:pPr algn="ctr"/>
            <a:endParaRPr lang="zh-CN" altLang="en-US" sz="417" dirty="0"/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id="{6BDE9982-1EF6-4875-8EA3-A4638126BC95}"/>
              </a:ext>
            </a:extLst>
          </p:cNvPr>
          <p:cNvSpPr/>
          <p:nvPr/>
        </p:nvSpPr>
        <p:spPr>
          <a:xfrm>
            <a:off x="236871" y="1565039"/>
            <a:ext cx="2671703" cy="273104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事项分类分布</a:t>
            </a:r>
            <a:endParaRPr lang="en-US" altLang="zh-CN" sz="10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88" name="矩形 87">
            <a:extLst>
              <a:ext uri="{FF2B5EF4-FFF2-40B4-BE49-F238E27FC236}">
                <a16:creationId xmlns:a16="http://schemas.microsoft.com/office/drawing/2014/main" id="{6DCF30EB-2BF5-4EB9-BEE0-C6BEAF85D585}"/>
              </a:ext>
            </a:extLst>
          </p:cNvPr>
          <p:cNvSpPr/>
          <p:nvPr/>
        </p:nvSpPr>
        <p:spPr>
          <a:xfrm>
            <a:off x="13753229" y="958124"/>
            <a:ext cx="1575542" cy="273104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办理项部门分布</a:t>
            </a:r>
            <a:endParaRPr lang="en-US" altLang="zh-CN" sz="10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aphicFrame>
        <p:nvGraphicFramePr>
          <p:cNvPr id="89" name="图表 88">
            <a:extLst>
              <a:ext uri="{FF2B5EF4-FFF2-40B4-BE49-F238E27FC236}">
                <a16:creationId xmlns:a16="http://schemas.microsoft.com/office/drawing/2014/main" id="{C8147B50-7F12-4246-A8EB-124796EF658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79045534"/>
              </p:ext>
            </p:extLst>
          </p:nvPr>
        </p:nvGraphicFramePr>
        <p:xfrm>
          <a:off x="13691604" y="1188942"/>
          <a:ext cx="4405747" cy="213839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21" name="椭圆 120">
            <a:extLst>
              <a:ext uri="{FF2B5EF4-FFF2-40B4-BE49-F238E27FC236}">
                <a16:creationId xmlns:a16="http://schemas.microsoft.com/office/drawing/2014/main" id="{A9E490DE-26C9-4057-9F64-3A492A30E66F}"/>
              </a:ext>
            </a:extLst>
          </p:cNvPr>
          <p:cNvSpPr/>
          <p:nvPr/>
        </p:nvSpPr>
        <p:spPr>
          <a:xfrm>
            <a:off x="1977208" y="2083234"/>
            <a:ext cx="826287" cy="776177"/>
          </a:xfrm>
          <a:prstGeom prst="ellipse">
            <a:avLst/>
          </a:prstGeom>
          <a:solidFill>
            <a:srgbClr val="CF5F55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2" name="椭圆 121">
            <a:extLst>
              <a:ext uri="{FF2B5EF4-FFF2-40B4-BE49-F238E27FC236}">
                <a16:creationId xmlns:a16="http://schemas.microsoft.com/office/drawing/2014/main" id="{763E1A63-9F94-4E52-A3EB-23E45CA32CA8}"/>
              </a:ext>
            </a:extLst>
          </p:cNvPr>
          <p:cNvSpPr/>
          <p:nvPr/>
        </p:nvSpPr>
        <p:spPr>
          <a:xfrm>
            <a:off x="1130418" y="2081465"/>
            <a:ext cx="989841" cy="929812"/>
          </a:xfrm>
          <a:prstGeom prst="ellipse">
            <a:avLst/>
          </a:prstGeom>
          <a:solidFill>
            <a:srgbClr val="F2C06B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3" name="椭圆 122">
            <a:extLst>
              <a:ext uri="{FF2B5EF4-FFF2-40B4-BE49-F238E27FC236}">
                <a16:creationId xmlns:a16="http://schemas.microsoft.com/office/drawing/2014/main" id="{D1238D77-5252-48D2-9DE0-A947CDBCF838}"/>
              </a:ext>
            </a:extLst>
          </p:cNvPr>
          <p:cNvSpPr/>
          <p:nvPr/>
        </p:nvSpPr>
        <p:spPr>
          <a:xfrm>
            <a:off x="1217975" y="2794795"/>
            <a:ext cx="716639" cy="673178"/>
          </a:xfrm>
          <a:prstGeom prst="ellipse">
            <a:avLst/>
          </a:prstGeom>
          <a:solidFill>
            <a:srgbClr val="97A6AB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4" name="椭圆 123">
            <a:extLst>
              <a:ext uri="{FF2B5EF4-FFF2-40B4-BE49-F238E27FC236}">
                <a16:creationId xmlns:a16="http://schemas.microsoft.com/office/drawing/2014/main" id="{45864865-4897-44FA-80CF-CB00206D1F66}"/>
              </a:ext>
            </a:extLst>
          </p:cNvPr>
          <p:cNvSpPr/>
          <p:nvPr/>
        </p:nvSpPr>
        <p:spPr>
          <a:xfrm>
            <a:off x="2962611" y="2173312"/>
            <a:ext cx="959269" cy="901093"/>
          </a:xfrm>
          <a:prstGeom prst="ellipse">
            <a:avLst/>
          </a:prstGeom>
          <a:solidFill>
            <a:srgbClr val="97A6AB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5" name="椭圆 124">
            <a:extLst>
              <a:ext uri="{FF2B5EF4-FFF2-40B4-BE49-F238E27FC236}">
                <a16:creationId xmlns:a16="http://schemas.microsoft.com/office/drawing/2014/main" id="{BBD39FC9-BBD3-4093-9B3E-B10F8CF0D996}"/>
              </a:ext>
            </a:extLst>
          </p:cNvPr>
          <p:cNvSpPr/>
          <p:nvPr/>
        </p:nvSpPr>
        <p:spPr>
          <a:xfrm>
            <a:off x="2648507" y="1917336"/>
            <a:ext cx="605177" cy="568476"/>
          </a:xfrm>
          <a:prstGeom prst="ellipse">
            <a:avLst/>
          </a:prstGeom>
          <a:solidFill>
            <a:srgbClr val="5F9387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6" name="椭圆 125">
            <a:extLst>
              <a:ext uri="{FF2B5EF4-FFF2-40B4-BE49-F238E27FC236}">
                <a16:creationId xmlns:a16="http://schemas.microsoft.com/office/drawing/2014/main" id="{1FB8F625-310F-42DE-9110-4AB11C408D72}"/>
              </a:ext>
            </a:extLst>
          </p:cNvPr>
          <p:cNvSpPr/>
          <p:nvPr/>
        </p:nvSpPr>
        <p:spPr>
          <a:xfrm>
            <a:off x="543605" y="2720478"/>
            <a:ext cx="415902" cy="390679"/>
          </a:xfrm>
          <a:prstGeom prst="ellipse">
            <a:avLst/>
          </a:prstGeom>
          <a:solidFill>
            <a:srgbClr val="CF5F55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7" name="椭圆 126">
            <a:extLst>
              <a:ext uri="{FF2B5EF4-FFF2-40B4-BE49-F238E27FC236}">
                <a16:creationId xmlns:a16="http://schemas.microsoft.com/office/drawing/2014/main" id="{F9A01582-622F-4C3E-99E9-E2B92BAF6D67}"/>
              </a:ext>
            </a:extLst>
          </p:cNvPr>
          <p:cNvSpPr/>
          <p:nvPr/>
        </p:nvSpPr>
        <p:spPr>
          <a:xfrm>
            <a:off x="3280501" y="3231621"/>
            <a:ext cx="300956" cy="282705"/>
          </a:xfrm>
          <a:prstGeom prst="ellipse">
            <a:avLst/>
          </a:prstGeom>
          <a:solidFill>
            <a:srgbClr val="97A6AB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8" name="椭圆 127">
            <a:extLst>
              <a:ext uri="{FF2B5EF4-FFF2-40B4-BE49-F238E27FC236}">
                <a16:creationId xmlns:a16="http://schemas.microsoft.com/office/drawing/2014/main" id="{DCA0746E-4759-4FEB-AA9D-0B4283E2A015}"/>
              </a:ext>
            </a:extLst>
          </p:cNvPr>
          <p:cNvSpPr/>
          <p:nvPr/>
        </p:nvSpPr>
        <p:spPr>
          <a:xfrm>
            <a:off x="3227729" y="3170062"/>
            <a:ext cx="90309" cy="84832"/>
          </a:xfrm>
          <a:prstGeom prst="ellipse">
            <a:avLst/>
          </a:prstGeom>
          <a:solidFill>
            <a:srgbClr val="CF5F55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29" name="椭圆 128">
            <a:extLst>
              <a:ext uri="{FF2B5EF4-FFF2-40B4-BE49-F238E27FC236}">
                <a16:creationId xmlns:a16="http://schemas.microsoft.com/office/drawing/2014/main" id="{3823C73E-A7CD-4ABC-84AF-0752B1FB52E3}"/>
              </a:ext>
            </a:extLst>
          </p:cNvPr>
          <p:cNvSpPr/>
          <p:nvPr/>
        </p:nvSpPr>
        <p:spPr>
          <a:xfrm>
            <a:off x="3018089" y="3372974"/>
            <a:ext cx="90309" cy="84832"/>
          </a:xfrm>
          <a:prstGeom prst="ellipse">
            <a:avLst/>
          </a:prstGeom>
          <a:solidFill>
            <a:srgbClr val="F2C06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0" name="椭圆 129">
            <a:extLst>
              <a:ext uri="{FF2B5EF4-FFF2-40B4-BE49-F238E27FC236}">
                <a16:creationId xmlns:a16="http://schemas.microsoft.com/office/drawing/2014/main" id="{820FCE6A-145A-4B8D-A5C1-B8AF0237FBF4}"/>
              </a:ext>
            </a:extLst>
          </p:cNvPr>
          <p:cNvSpPr/>
          <p:nvPr/>
        </p:nvSpPr>
        <p:spPr>
          <a:xfrm>
            <a:off x="3794497" y="2198572"/>
            <a:ext cx="609669" cy="572695"/>
          </a:xfrm>
          <a:prstGeom prst="ellipse">
            <a:avLst/>
          </a:prstGeom>
          <a:solidFill>
            <a:srgbClr val="F2C06B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1" name="椭圆 130">
            <a:extLst>
              <a:ext uri="{FF2B5EF4-FFF2-40B4-BE49-F238E27FC236}">
                <a16:creationId xmlns:a16="http://schemas.microsoft.com/office/drawing/2014/main" id="{62F41521-BB41-4D7B-AB8B-5C6363FAB87E}"/>
              </a:ext>
            </a:extLst>
          </p:cNvPr>
          <p:cNvSpPr/>
          <p:nvPr/>
        </p:nvSpPr>
        <p:spPr>
          <a:xfrm>
            <a:off x="987865" y="2952581"/>
            <a:ext cx="180618" cy="169664"/>
          </a:xfrm>
          <a:prstGeom prst="ellipse">
            <a:avLst/>
          </a:prstGeom>
          <a:solidFill>
            <a:srgbClr val="F2C06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3" name="椭圆 132">
            <a:extLst>
              <a:ext uri="{FF2B5EF4-FFF2-40B4-BE49-F238E27FC236}">
                <a16:creationId xmlns:a16="http://schemas.microsoft.com/office/drawing/2014/main" id="{4151CCAE-156F-4D1E-BA55-D7F13F350EFD}"/>
              </a:ext>
            </a:extLst>
          </p:cNvPr>
          <p:cNvSpPr/>
          <p:nvPr/>
        </p:nvSpPr>
        <p:spPr>
          <a:xfrm>
            <a:off x="3516997" y="2258142"/>
            <a:ext cx="180618" cy="169664"/>
          </a:xfrm>
          <a:prstGeom prst="ellipse">
            <a:avLst/>
          </a:prstGeom>
          <a:solidFill>
            <a:srgbClr val="F2C06B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sp>
        <p:nvSpPr>
          <p:cNvPr id="134" name="椭圆 133">
            <a:extLst>
              <a:ext uri="{FF2B5EF4-FFF2-40B4-BE49-F238E27FC236}">
                <a16:creationId xmlns:a16="http://schemas.microsoft.com/office/drawing/2014/main" id="{AE8879DB-4AA6-4D61-B322-23C6B8DDE285}"/>
              </a:ext>
            </a:extLst>
          </p:cNvPr>
          <p:cNvSpPr/>
          <p:nvPr/>
        </p:nvSpPr>
        <p:spPr>
          <a:xfrm>
            <a:off x="2188941" y="2618588"/>
            <a:ext cx="980443" cy="920983"/>
          </a:xfrm>
          <a:prstGeom prst="ellipse">
            <a:avLst/>
          </a:prstGeom>
          <a:solidFill>
            <a:srgbClr val="5F9387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3834" b="1" kern="0" dirty="0">
              <a:solidFill>
                <a:prstClr val="white"/>
              </a:solidFill>
              <a:latin typeface="微软雅黑" panose="020B0503020204020204" pitchFamily="34" charset="-122"/>
              <a:ea typeface="宋体" panose="02010600030101010101" pitchFamily="2" charset="-122"/>
            </a:endParaRPr>
          </a:p>
        </p:txBody>
      </p:sp>
      <p:sp>
        <p:nvSpPr>
          <p:cNvPr id="137" name="文本框 136">
            <a:extLst>
              <a:ext uri="{FF2B5EF4-FFF2-40B4-BE49-F238E27FC236}">
                <a16:creationId xmlns:a16="http://schemas.microsoft.com/office/drawing/2014/main" id="{6A1FF051-FC7C-4E7C-91CB-A99EF7488F46}"/>
              </a:ext>
            </a:extLst>
          </p:cNvPr>
          <p:cNvSpPr txBox="1"/>
          <p:nvPr/>
        </p:nvSpPr>
        <p:spPr>
          <a:xfrm>
            <a:off x="904868" y="2587858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行政许可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0" name="文本框 139">
            <a:extLst>
              <a:ext uri="{FF2B5EF4-FFF2-40B4-BE49-F238E27FC236}">
                <a16:creationId xmlns:a16="http://schemas.microsoft.com/office/drawing/2014/main" id="{4BFDF817-AD6A-486D-B5AE-FE51971FBFB1}"/>
              </a:ext>
            </a:extLst>
          </p:cNvPr>
          <p:cNvSpPr txBox="1"/>
          <p:nvPr/>
        </p:nvSpPr>
        <p:spPr>
          <a:xfrm>
            <a:off x="2971371" y="2441621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行政给付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1" name="文本框 140">
            <a:extLst>
              <a:ext uri="{FF2B5EF4-FFF2-40B4-BE49-F238E27FC236}">
                <a16:creationId xmlns:a16="http://schemas.microsoft.com/office/drawing/2014/main" id="{BB056806-5490-4EBA-A4F2-84D2F40EFA05}"/>
              </a:ext>
            </a:extLst>
          </p:cNvPr>
          <p:cNvSpPr txBox="1"/>
          <p:nvPr/>
        </p:nvSpPr>
        <p:spPr>
          <a:xfrm>
            <a:off x="2302092" y="2887290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行政确认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2" name="文本框 141">
            <a:extLst>
              <a:ext uri="{FF2B5EF4-FFF2-40B4-BE49-F238E27FC236}">
                <a16:creationId xmlns:a16="http://schemas.microsoft.com/office/drawing/2014/main" id="{7A3DC3DA-4C49-48F4-833F-7348B82C5124}"/>
              </a:ext>
            </a:extLst>
          </p:cNvPr>
          <p:cNvSpPr txBox="1"/>
          <p:nvPr/>
        </p:nvSpPr>
        <p:spPr>
          <a:xfrm>
            <a:off x="3656494" y="2292691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行政奖励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3" name="文本框 142">
            <a:extLst>
              <a:ext uri="{FF2B5EF4-FFF2-40B4-BE49-F238E27FC236}">
                <a16:creationId xmlns:a16="http://schemas.microsoft.com/office/drawing/2014/main" id="{CAE7CFFD-5D52-4D0D-B44F-20C4BC1DBD1F}"/>
              </a:ext>
            </a:extLst>
          </p:cNvPr>
          <p:cNvSpPr txBox="1"/>
          <p:nvPr/>
        </p:nvSpPr>
        <p:spPr>
          <a:xfrm>
            <a:off x="3158894" y="3281456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行政征收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4" name="文本框 143">
            <a:extLst>
              <a:ext uri="{FF2B5EF4-FFF2-40B4-BE49-F238E27FC236}">
                <a16:creationId xmlns:a16="http://schemas.microsoft.com/office/drawing/2014/main" id="{B4DCA992-0F7A-4937-926E-46AF21842A67}"/>
              </a:ext>
            </a:extLst>
          </p:cNvPr>
          <p:cNvSpPr txBox="1"/>
          <p:nvPr/>
        </p:nvSpPr>
        <p:spPr>
          <a:xfrm>
            <a:off x="1082886" y="3049317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行政裁决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5" name="文本框 144">
            <a:extLst>
              <a:ext uri="{FF2B5EF4-FFF2-40B4-BE49-F238E27FC236}">
                <a16:creationId xmlns:a16="http://schemas.microsoft.com/office/drawing/2014/main" id="{3333AF80-1FE2-40EE-AE29-9DF88AA09F71}"/>
              </a:ext>
            </a:extLst>
          </p:cNvPr>
          <p:cNvSpPr txBox="1"/>
          <p:nvPr/>
        </p:nvSpPr>
        <p:spPr>
          <a:xfrm>
            <a:off x="1079864" y="2088498"/>
            <a:ext cx="114649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公共服务事项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6" name="文本框 145">
            <a:extLst>
              <a:ext uri="{FF2B5EF4-FFF2-40B4-BE49-F238E27FC236}">
                <a16:creationId xmlns:a16="http://schemas.microsoft.com/office/drawing/2014/main" id="{749AE7F3-32F7-48E8-B024-993F0E8FF548}"/>
              </a:ext>
            </a:extLst>
          </p:cNvPr>
          <p:cNvSpPr txBox="1"/>
          <p:nvPr/>
        </p:nvSpPr>
        <p:spPr>
          <a:xfrm>
            <a:off x="1672285" y="3023863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行政强制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7" name="文本框 146">
            <a:extLst>
              <a:ext uri="{FF2B5EF4-FFF2-40B4-BE49-F238E27FC236}">
                <a16:creationId xmlns:a16="http://schemas.microsoft.com/office/drawing/2014/main" id="{8F8A0379-6F36-4352-8007-D24B2DBF14FD}"/>
              </a:ext>
            </a:extLst>
          </p:cNvPr>
          <p:cNvSpPr txBox="1"/>
          <p:nvPr/>
        </p:nvSpPr>
        <p:spPr>
          <a:xfrm>
            <a:off x="3486784" y="2852165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行政检查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8" name="文本框 147">
            <a:extLst>
              <a:ext uri="{FF2B5EF4-FFF2-40B4-BE49-F238E27FC236}">
                <a16:creationId xmlns:a16="http://schemas.microsoft.com/office/drawing/2014/main" id="{5184C8BD-7135-4384-AF3F-81622134ED0A}"/>
              </a:ext>
            </a:extLst>
          </p:cNvPr>
          <p:cNvSpPr txBox="1"/>
          <p:nvPr/>
        </p:nvSpPr>
        <p:spPr>
          <a:xfrm>
            <a:off x="379310" y="2750663"/>
            <a:ext cx="730431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其他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49" name="文本框 148">
            <a:extLst>
              <a:ext uri="{FF2B5EF4-FFF2-40B4-BE49-F238E27FC236}">
                <a16:creationId xmlns:a16="http://schemas.microsoft.com/office/drawing/2014/main" id="{8ED93B14-7F62-4C04-BE40-812961655652}"/>
              </a:ext>
            </a:extLst>
          </p:cNvPr>
          <p:cNvSpPr txBox="1"/>
          <p:nvPr/>
        </p:nvSpPr>
        <p:spPr>
          <a:xfrm>
            <a:off x="1975518" y="2251026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行政处罚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50" name="文本框 149">
            <a:extLst>
              <a:ext uri="{FF2B5EF4-FFF2-40B4-BE49-F238E27FC236}">
                <a16:creationId xmlns:a16="http://schemas.microsoft.com/office/drawing/2014/main" id="{0E44375D-1B99-423E-A017-AD58FE772007}"/>
              </a:ext>
            </a:extLst>
          </p:cNvPr>
          <p:cNvSpPr txBox="1"/>
          <p:nvPr/>
        </p:nvSpPr>
        <p:spPr>
          <a:xfrm>
            <a:off x="2627075" y="2045194"/>
            <a:ext cx="952470" cy="3738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行政裁决</a:t>
            </a:r>
            <a:endParaRPr lang="en-US" altLang="zh-CN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  <a:p>
            <a:pPr algn="ctr"/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【</a:t>
            </a:r>
            <a:r>
              <a:rPr lang="zh-CN" altLang="en-US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数字</a:t>
            </a:r>
            <a:r>
              <a:rPr lang="en-US" altLang="zh-CN" sz="917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+mn-ea"/>
              </a:rPr>
              <a:t>】</a:t>
            </a:r>
            <a:endParaRPr lang="zh-CN" altLang="en-US" sz="917" b="1" dirty="0">
              <a:solidFill>
                <a:schemeClr val="accent6">
                  <a:lumMod val="40000"/>
                  <a:lumOff val="60000"/>
                </a:schemeClr>
              </a:solidFill>
              <a:latin typeface="+mn-ea"/>
            </a:endParaRPr>
          </a:p>
        </p:txBody>
      </p:sp>
      <p:sp>
        <p:nvSpPr>
          <p:cNvPr id="154" name="矩形 153">
            <a:extLst>
              <a:ext uri="{FF2B5EF4-FFF2-40B4-BE49-F238E27FC236}">
                <a16:creationId xmlns:a16="http://schemas.microsoft.com/office/drawing/2014/main" id="{9AD72066-7506-4943-8288-4DAC797DB419}"/>
              </a:ext>
            </a:extLst>
          </p:cNvPr>
          <p:cNvSpPr/>
          <p:nvPr/>
        </p:nvSpPr>
        <p:spPr>
          <a:xfrm>
            <a:off x="260732" y="3693885"/>
            <a:ext cx="2671703" cy="273104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多渠道主事项分布</a:t>
            </a:r>
            <a:endParaRPr lang="en-US" altLang="zh-CN" sz="10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157" name="文本框 156">
            <a:extLst>
              <a:ext uri="{FF2B5EF4-FFF2-40B4-BE49-F238E27FC236}">
                <a16:creationId xmlns:a16="http://schemas.microsoft.com/office/drawing/2014/main" id="{E1845A83-B9D6-4260-AB39-B9538616AE10}"/>
              </a:ext>
            </a:extLst>
          </p:cNvPr>
          <p:cNvSpPr txBox="1"/>
          <p:nvPr/>
        </p:nvSpPr>
        <p:spPr>
          <a:xfrm>
            <a:off x="5064339" y="4992548"/>
            <a:ext cx="3449448" cy="86889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167" dirty="0"/>
              <a:t>点入此页面，展示地图</a:t>
            </a:r>
            <a:r>
              <a:rPr lang="en-US" altLang="zh-CN" sz="1167" dirty="0"/>
              <a:t>【</a:t>
            </a:r>
            <a:r>
              <a:rPr lang="zh-CN" altLang="en-US" sz="1167" dirty="0"/>
              <a:t>首页黄色</a:t>
            </a:r>
            <a:r>
              <a:rPr lang="en-US" altLang="zh-CN" sz="1167" dirty="0"/>
              <a:t>-</a:t>
            </a:r>
            <a:r>
              <a:rPr lang="zh-CN" altLang="en-US" sz="1167" dirty="0"/>
              <a:t>第二涨</a:t>
            </a:r>
            <a:r>
              <a:rPr lang="en-US" altLang="zh-CN" sz="1167" dirty="0"/>
              <a:t>】</a:t>
            </a:r>
            <a:r>
              <a:rPr lang="zh-CN" altLang="en-US" sz="1167" dirty="0"/>
              <a:t>分五区，展示各区有多少主项、多少子项，多少办理项，图底为纯地图；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AB7FCB6-1F71-4C78-9565-97A5B949AF9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49480" y="1666690"/>
            <a:ext cx="445163" cy="455249"/>
          </a:xfrm>
          <a:prstGeom prst="rect">
            <a:avLst/>
          </a:prstGeom>
          <a:effectLst>
            <a:softEdge rad="63500"/>
          </a:effectLst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54B9EA42-AD98-425C-B88E-9A548ABC8F0F}"/>
              </a:ext>
            </a:extLst>
          </p:cNvPr>
          <p:cNvGrpSpPr/>
          <p:nvPr/>
        </p:nvGrpSpPr>
        <p:grpSpPr>
          <a:xfrm>
            <a:off x="378002" y="950750"/>
            <a:ext cx="4323205" cy="497409"/>
            <a:chOff x="378002" y="950750"/>
            <a:chExt cx="3457275" cy="497409"/>
          </a:xfrm>
        </p:grpSpPr>
        <p:sp>
          <p:nvSpPr>
            <p:cNvPr id="80" name="矩形 79">
              <a:extLst>
                <a:ext uri="{FF2B5EF4-FFF2-40B4-BE49-F238E27FC236}">
                  <a16:creationId xmlns:a16="http://schemas.microsoft.com/office/drawing/2014/main" id="{50031E59-05BB-4782-8A4B-1C36D2A1C548}"/>
                </a:ext>
              </a:extLst>
            </p:cNvPr>
            <p:cNvSpPr/>
            <p:nvPr/>
          </p:nvSpPr>
          <p:spPr>
            <a:xfrm>
              <a:off x="378002" y="950750"/>
              <a:ext cx="561407" cy="49199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latin typeface="+mn-ea"/>
                </a:rPr>
                <a:t>省级事项</a:t>
              </a:r>
              <a:r>
                <a:rPr lang="en-US" altLang="zh-CN" sz="1000" dirty="0">
                  <a:latin typeface="+mn-ea"/>
                </a:rPr>
                <a:t>【</a:t>
              </a:r>
              <a:r>
                <a:rPr lang="zh-CN" altLang="en-US" sz="1000" dirty="0">
                  <a:latin typeface="+mn-ea"/>
                </a:rPr>
                <a:t>数字</a:t>
              </a:r>
              <a:r>
                <a:rPr lang="en-US" altLang="zh-CN" sz="1000" dirty="0">
                  <a:latin typeface="+mn-ea"/>
                </a:rPr>
                <a:t>】</a:t>
              </a:r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32E152F2-6383-4B09-902C-1DFC010975CC}"/>
                </a:ext>
              </a:extLst>
            </p:cNvPr>
            <p:cNvSpPr/>
            <p:nvPr/>
          </p:nvSpPr>
          <p:spPr>
            <a:xfrm>
              <a:off x="1089563" y="955045"/>
              <a:ext cx="561407" cy="49199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latin typeface="+mn-ea"/>
                </a:rPr>
                <a:t>市级事项</a:t>
              </a:r>
              <a:endParaRPr lang="en-US" altLang="zh-CN" sz="1000" dirty="0"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000" dirty="0">
                  <a:latin typeface="+mn-ea"/>
                </a:rPr>
                <a:t>【</a:t>
              </a:r>
              <a:r>
                <a:rPr lang="zh-CN" altLang="en-US" sz="1000" dirty="0">
                  <a:latin typeface="+mn-ea"/>
                </a:rPr>
                <a:t>数字</a:t>
              </a:r>
              <a:r>
                <a:rPr lang="en-US" altLang="zh-CN" sz="1000" dirty="0">
                  <a:latin typeface="+mn-ea"/>
                </a:rPr>
                <a:t>】</a:t>
              </a:r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C4AF179D-8CC8-488A-84D2-B16439D1CD7A}"/>
                </a:ext>
              </a:extLst>
            </p:cNvPr>
            <p:cNvSpPr/>
            <p:nvPr/>
          </p:nvSpPr>
          <p:spPr>
            <a:xfrm>
              <a:off x="1825163" y="956163"/>
              <a:ext cx="561407" cy="49199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latin typeface="+mn-ea"/>
                </a:rPr>
                <a:t>主项事项</a:t>
              </a:r>
              <a:endParaRPr lang="en-US" altLang="zh-CN" sz="1000" dirty="0"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000" dirty="0">
                  <a:latin typeface="+mn-ea"/>
                </a:rPr>
                <a:t>【</a:t>
              </a:r>
              <a:r>
                <a:rPr lang="zh-CN" altLang="en-US" sz="1000" dirty="0">
                  <a:latin typeface="+mn-ea"/>
                </a:rPr>
                <a:t>数字</a:t>
              </a:r>
              <a:r>
                <a:rPr lang="en-US" altLang="zh-CN" sz="1000" dirty="0">
                  <a:latin typeface="+mn-ea"/>
                </a:rPr>
                <a:t>】</a:t>
              </a:r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5DB0A18B-D801-434C-B7E5-B0D132012E72}"/>
                </a:ext>
              </a:extLst>
            </p:cNvPr>
            <p:cNvSpPr/>
            <p:nvPr/>
          </p:nvSpPr>
          <p:spPr>
            <a:xfrm>
              <a:off x="2559366" y="956163"/>
              <a:ext cx="561407" cy="49199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latin typeface="+mn-ea"/>
                </a:rPr>
                <a:t>子项事项</a:t>
              </a:r>
              <a:endParaRPr lang="en-US" altLang="zh-CN" sz="1000" dirty="0"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000" dirty="0">
                  <a:latin typeface="+mn-ea"/>
                </a:rPr>
                <a:t>【</a:t>
              </a:r>
              <a:r>
                <a:rPr lang="zh-CN" altLang="en-US" sz="1000" dirty="0">
                  <a:latin typeface="+mn-ea"/>
                </a:rPr>
                <a:t>数字</a:t>
              </a:r>
              <a:r>
                <a:rPr lang="en-US" altLang="zh-CN" sz="1000" dirty="0">
                  <a:latin typeface="+mn-ea"/>
                </a:rPr>
                <a:t>】</a:t>
              </a:r>
            </a:p>
          </p:txBody>
        </p:sp>
        <p:sp>
          <p:nvSpPr>
            <p:cNvPr id="167" name="矩形 166">
              <a:extLst>
                <a:ext uri="{FF2B5EF4-FFF2-40B4-BE49-F238E27FC236}">
                  <a16:creationId xmlns:a16="http://schemas.microsoft.com/office/drawing/2014/main" id="{9EF098A2-687A-49DE-BBA1-786CFAE5CA8E}"/>
                </a:ext>
              </a:extLst>
            </p:cNvPr>
            <p:cNvSpPr/>
            <p:nvPr/>
          </p:nvSpPr>
          <p:spPr>
            <a:xfrm>
              <a:off x="3273870" y="952886"/>
              <a:ext cx="561407" cy="49199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1000" dirty="0">
                  <a:latin typeface="+mn-ea"/>
                </a:rPr>
                <a:t>办理项</a:t>
              </a:r>
              <a:endParaRPr lang="en-US" altLang="zh-CN" sz="1000" dirty="0">
                <a:latin typeface="+mn-ea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1000" dirty="0">
                  <a:latin typeface="+mn-ea"/>
                </a:rPr>
                <a:t>【</a:t>
              </a:r>
              <a:r>
                <a:rPr lang="zh-CN" altLang="en-US" sz="1000" dirty="0">
                  <a:latin typeface="+mn-ea"/>
                </a:rPr>
                <a:t>数字</a:t>
              </a:r>
              <a:r>
                <a:rPr lang="en-US" altLang="zh-CN" sz="1000" dirty="0">
                  <a:latin typeface="+mn-ea"/>
                </a:rPr>
                <a:t>】</a:t>
              </a:r>
            </a:p>
          </p:txBody>
        </p:sp>
      </p:grpSp>
      <p:sp>
        <p:nvSpPr>
          <p:cNvPr id="171" name="椭圆 170">
            <a:extLst>
              <a:ext uri="{FF2B5EF4-FFF2-40B4-BE49-F238E27FC236}">
                <a16:creationId xmlns:a16="http://schemas.microsoft.com/office/drawing/2014/main" id="{195AB855-9E53-4B9C-9734-529358B60B63}"/>
              </a:ext>
            </a:extLst>
          </p:cNvPr>
          <p:cNvSpPr/>
          <p:nvPr/>
        </p:nvSpPr>
        <p:spPr>
          <a:xfrm>
            <a:off x="1851579" y="2846648"/>
            <a:ext cx="415902" cy="390679"/>
          </a:xfrm>
          <a:prstGeom prst="ellipse">
            <a:avLst/>
          </a:prstGeom>
          <a:solidFill>
            <a:srgbClr val="CF5F55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  <p:graphicFrame>
        <p:nvGraphicFramePr>
          <p:cNvPr id="174" name="图表 173">
            <a:extLst>
              <a:ext uri="{FF2B5EF4-FFF2-40B4-BE49-F238E27FC236}">
                <a16:creationId xmlns:a16="http://schemas.microsoft.com/office/drawing/2014/main" id="{1A43FBB5-0693-40DB-97F2-DB55EA35DC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8291614"/>
              </p:ext>
            </p:extLst>
          </p:nvPr>
        </p:nvGraphicFramePr>
        <p:xfrm>
          <a:off x="1740219" y="4056580"/>
          <a:ext cx="1838632" cy="15354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175" name="图表 174">
            <a:extLst>
              <a:ext uri="{FF2B5EF4-FFF2-40B4-BE49-F238E27FC236}">
                <a16:creationId xmlns:a16="http://schemas.microsoft.com/office/drawing/2014/main" id="{EC4186BE-EE49-4856-AC58-9B67EA00D53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89117612"/>
              </p:ext>
            </p:extLst>
          </p:nvPr>
        </p:nvGraphicFramePr>
        <p:xfrm>
          <a:off x="3216353" y="4089658"/>
          <a:ext cx="1913791" cy="15354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sp>
        <p:nvSpPr>
          <p:cNvPr id="180" name="文本框 179">
            <a:extLst>
              <a:ext uri="{FF2B5EF4-FFF2-40B4-BE49-F238E27FC236}">
                <a16:creationId xmlns:a16="http://schemas.microsoft.com/office/drawing/2014/main" id="{9B3CAE21-E38C-4F02-BF5F-A8003D8F22CD}"/>
              </a:ext>
            </a:extLst>
          </p:cNvPr>
          <p:cNvSpPr txBox="1"/>
          <p:nvPr/>
        </p:nvSpPr>
        <p:spPr>
          <a:xfrm>
            <a:off x="575658" y="3920398"/>
            <a:ext cx="748847" cy="33002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1167" dirty="0"/>
              <a:t>主项</a:t>
            </a:r>
          </a:p>
        </p:txBody>
      </p:sp>
      <p:sp>
        <p:nvSpPr>
          <p:cNvPr id="185" name="文本框 184">
            <a:extLst>
              <a:ext uri="{FF2B5EF4-FFF2-40B4-BE49-F238E27FC236}">
                <a16:creationId xmlns:a16="http://schemas.microsoft.com/office/drawing/2014/main" id="{3A718E5A-A9B5-44A8-BF43-5D5907DCD505}"/>
              </a:ext>
            </a:extLst>
          </p:cNvPr>
          <p:cNvSpPr txBox="1"/>
          <p:nvPr/>
        </p:nvSpPr>
        <p:spPr>
          <a:xfrm>
            <a:off x="2061033" y="3914744"/>
            <a:ext cx="748847" cy="33002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1167" dirty="0"/>
              <a:t>子项</a:t>
            </a:r>
          </a:p>
        </p:txBody>
      </p:sp>
      <p:sp>
        <p:nvSpPr>
          <p:cNvPr id="186" name="文本框 185">
            <a:extLst>
              <a:ext uri="{FF2B5EF4-FFF2-40B4-BE49-F238E27FC236}">
                <a16:creationId xmlns:a16="http://schemas.microsoft.com/office/drawing/2014/main" id="{7E3F2259-6818-4CC7-8038-69A00020E8A0}"/>
              </a:ext>
            </a:extLst>
          </p:cNvPr>
          <p:cNvSpPr txBox="1"/>
          <p:nvPr/>
        </p:nvSpPr>
        <p:spPr>
          <a:xfrm>
            <a:off x="3513111" y="3908561"/>
            <a:ext cx="748847" cy="33002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1167" dirty="0"/>
              <a:t>办理项</a:t>
            </a:r>
          </a:p>
        </p:txBody>
      </p:sp>
      <p:sp>
        <p:nvSpPr>
          <p:cNvPr id="187" name="矩形 186">
            <a:extLst>
              <a:ext uri="{FF2B5EF4-FFF2-40B4-BE49-F238E27FC236}">
                <a16:creationId xmlns:a16="http://schemas.microsoft.com/office/drawing/2014/main" id="{6048159F-C51F-4D32-ADA6-163A42A47216}"/>
              </a:ext>
            </a:extLst>
          </p:cNvPr>
          <p:cNvSpPr/>
          <p:nvPr/>
        </p:nvSpPr>
        <p:spPr>
          <a:xfrm>
            <a:off x="13783428" y="3450742"/>
            <a:ext cx="1575542" cy="273104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办理项部门事项清单</a:t>
            </a:r>
            <a:endParaRPr lang="en-US" altLang="zh-CN" sz="10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aphicFrame>
        <p:nvGraphicFramePr>
          <p:cNvPr id="188" name="表格 5">
            <a:extLst>
              <a:ext uri="{FF2B5EF4-FFF2-40B4-BE49-F238E27FC236}">
                <a16:creationId xmlns:a16="http://schemas.microsoft.com/office/drawing/2014/main" id="{F33F880C-99A3-45C7-B68B-6135BE33F3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9687044"/>
              </p:ext>
            </p:extLst>
          </p:nvPr>
        </p:nvGraphicFramePr>
        <p:xfrm>
          <a:off x="13850984" y="3923804"/>
          <a:ext cx="4148127" cy="1600214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963449">
                  <a:extLst>
                    <a:ext uri="{9D8B030D-6E8A-4147-A177-3AD203B41FA5}">
                      <a16:colId xmlns:a16="http://schemas.microsoft.com/office/drawing/2014/main" val="1605646343"/>
                    </a:ext>
                  </a:extLst>
                </a:gridCol>
                <a:gridCol w="895047">
                  <a:extLst>
                    <a:ext uri="{9D8B030D-6E8A-4147-A177-3AD203B41FA5}">
                      <a16:colId xmlns:a16="http://schemas.microsoft.com/office/drawing/2014/main" val="34804130"/>
                    </a:ext>
                  </a:extLst>
                </a:gridCol>
                <a:gridCol w="1008703">
                  <a:extLst>
                    <a:ext uri="{9D8B030D-6E8A-4147-A177-3AD203B41FA5}">
                      <a16:colId xmlns:a16="http://schemas.microsoft.com/office/drawing/2014/main" val="1421475979"/>
                    </a:ext>
                  </a:extLst>
                </a:gridCol>
                <a:gridCol w="1280928">
                  <a:extLst>
                    <a:ext uri="{9D8B030D-6E8A-4147-A177-3AD203B41FA5}">
                      <a16:colId xmlns:a16="http://schemas.microsoft.com/office/drawing/2014/main" val="579748929"/>
                    </a:ext>
                  </a:extLst>
                </a:gridCol>
              </a:tblGrid>
              <a:tr h="2162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主项数量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子项数量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清单详情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262805372"/>
                  </a:ext>
                </a:extLst>
              </a:tr>
              <a:tr h="2162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清单列表链接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98907728"/>
                  </a:ext>
                </a:extLst>
              </a:tr>
              <a:tr h="2162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清单列表链接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33093614"/>
                  </a:ext>
                </a:extLst>
              </a:tr>
              <a:tr h="2162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清单列表链接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4135524907"/>
                  </a:ext>
                </a:extLst>
              </a:tr>
              <a:tr h="2162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清单列表链接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92763843"/>
                  </a:ext>
                </a:extLst>
              </a:tr>
              <a:tr h="2162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清单列表链接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54340552"/>
                  </a:ext>
                </a:extLst>
              </a:tr>
              <a:tr h="216258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数量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清单列表链接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633646423"/>
                  </a:ext>
                </a:extLst>
              </a:tr>
            </a:tbl>
          </a:graphicData>
        </a:graphic>
      </p:graphicFrame>
      <p:grpSp>
        <p:nvGrpSpPr>
          <p:cNvPr id="179" name="组合 178">
            <a:extLst>
              <a:ext uri="{FF2B5EF4-FFF2-40B4-BE49-F238E27FC236}">
                <a16:creationId xmlns:a16="http://schemas.microsoft.com/office/drawing/2014/main" id="{6359DB62-C223-40EC-B9DA-E3CBCEB97500}"/>
              </a:ext>
            </a:extLst>
          </p:cNvPr>
          <p:cNvGrpSpPr/>
          <p:nvPr/>
        </p:nvGrpSpPr>
        <p:grpSpPr>
          <a:xfrm>
            <a:off x="8291202" y="942174"/>
            <a:ext cx="5462026" cy="2781671"/>
            <a:chOff x="10699547" y="1178895"/>
            <a:chExt cx="3553842" cy="1916138"/>
          </a:xfrm>
        </p:grpSpPr>
        <p:sp>
          <p:nvSpPr>
            <p:cNvPr id="189" name="流程图: 准备 188">
              <a:extLst>
                <a:ext uri="{FF2B5EF4-FFF2-40B4-BE49-F238E27FC236}">
                  <a16:creationId xmlns:a16="http://schemas.microsoft.com/office/drawing/2014/main" id="{F9A2288F-E2E2-4624-B86E-8EA79A0D806C}"/>
                </a:ext>
              </a:extLst>
            </p:cNvPr>
            <p:cNvSpPr/>
            <p:nvPr/>
          </p:nvSpPr>
          <p:spPr>
            <a:xfrm>
              <a:off x="10878232" y="1178895"/>
              <a:ext cx="753002" cy="466309"/>
            </a:xfrm>
            <a:prstGeom prst="flowChartPreparation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一网通办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事项比例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0" name="流程图: 准备 189">
              <a:extLst>
                <a:ext uri="{FF2B5EF4-FFF2-40B4-BE49-F238E27FC236}">
                  <a16:creationId xmlns:a16="http://schemas.microsoft.com/office/drawing/2014/main" id="{938FBB99-A534-4D26-9456-2D5C6F7B282E}"/>
                </a:ext>
              </a:extLst>
            </p:cNvPr>
            <p:cNvSpPr/>
            <p:nvPr/>
          </p:nvSpPr>
          <p:spPr>
            <a:xfrm>
              <a:off x="11490019" y="1343146"/>
              <a:ext cx="753002" cy="466309"/>
            </a:xfrm>
            <a:prstGeom prst="flowChartPreparation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跨层联办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事项比例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3" name="流程图: 准备 192">
              <a:extLst>
                <a:ext uri="{FF2B5EF4-FFF2-40B4-BE49-F238E27FC236}">
                  <a16:creationId xmlns:a16="http://schemas.microsoft.com/office/drawing/2014/main" id="{1D156DB9-7F03-4BAE-AE64-CF9F8C33A77E}"/>
                </a:ext>
              </a:extLst>
            </p:cNvPr>
            <p:cNvSpPr/>
            <p:nvPr/>
          </p:nvSpPr>
          <p:spPr>
            <a:xfrm>
              <a:off x="12099798" y="1178895"/>
              <a:ext cx="755475" cy="466309"/>
            </a:xfrm>
            <a:prstGeom prst="flowChartPreparation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异地可办</a:t>
              </a:r>
              <a:endParaRPr lang="en-US" altLang="zh-CN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事项比例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5" name="流程图: 准备 194">
              <a:extLst>
                <a:ext uri="{FF2B5EF4-FFF2-40B4-BE49-F238E27FC236}">
                  <a16:creationId xmlns:a16="http://schemas.microsoft.com/office/drawing/2014/main" id="{FED147F5-6089-42EC-8A59-9C3368D26BC1}"/>
                </a:ext>
              </a:extLst>
            </p:cNvPr>
            <p:cNvSpPr/>
            <p:nvPr/>
          </p:nvSpPr>
          <p:spPr>
            <a:xfrm>
              <a:off x="12695067" y="1343146"/>
              <a:ext cx="753002" cy="466309"/>
            </a:xfrm>
            <a:prstGeom prst="flowChartPreparation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掌上可办</a:t>
              </a:r>
              <a:endParaRPr lang="en-US" altLang="zh-CN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事项比例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6" name="流程图: 准备 195">
              <a:extLst>
                <a:ext uri="{FF2B5EF4-FFF2-40B4-BE49-F238E27FC236}">
                  <a16:creationId xmlns:a16="http://schemas.microsoft.com/office/drawing/2014/main" id="{51AECA66-841D-41A2-8473-31EE959EAB17}"/>
                </a:ext>
              </a:extLst>
            </p:cNvPr>
            <p:cNvSpPr/>
            <p:nvPr/>
          </p:nvSpPr>
          <p:spPr>
            <a:xfrm>
              <a:off x="13282096" y="1178895"/>
              <a:ext cx="755475" cy="466309"/>
            </a:xfrm>
            <a:prstGeom prst="flowChartPreparation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一窗通办</a:t>
              </a:r>
              <a:endParaRPr lang="en-US" altLang="zh-CN" sz="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9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事项比例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</a:p>
            <a:p>
              <a:pPr algn="ctr">
                <a:lnSpc>
                  <a:spcPct val="150000"/>
                </a:lnSpc>
              </a:pP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业务比例</a:t>
              </a:r>
              <a:r>
                <a: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99" name="组合 198">
              <a:extLst>
                <a:ext uri="{FF2B5EF4-FFF2-40B4-BE49-F238E27FC236}">
                  <a16:creationId xmlns:a16="http://schemas.microsoft.com/office/drawing/2014/main" id="{A7A085BA-1AE5-4FB9-BA98-E8CB8AD1DE57}"/>
                </a:ext>
              </a:extLst>
            </p:cNvPr>
            <p:cNvGrpSpPr/>
            <p:nvPr/>
          </p:nvGrpSpPr>
          <p:grpSpPr>
            <a:xfrm>
              <a:off x="10883050" y="1933495"/>
              <a:ext cx="3043412" cy="247430"/>
              <a:chOff x="8076542" y="2202238"/>
              <a:chExt cx="3651998" cy="296908"/>
            </a:xfrm>
          </p:grpSpPr>
          <p:sp>
            <p:nvSpPr>
              <p:cNvPr id="378" name="矩形 377">
                <a:extLst>
                  <a:ext uri="{FF2B5EF4-FFF2-40B4-BE49-F238E27FC236}">
                    <a16:creationId xmlns:a16="http://schemas.microsoft.com/office/drawing/2014/main" id="{D0BEB386-69AA-4792-9BAF-0F6E32D92441}"/>
                  </a:ext>
                </a:extLst>
              </p:cNvPr>
              <p:cNvSpPr/>
              <p:nvPr/>
            </p:nvSpPr>
            <p:spPr>
              <a:xfrm>
                <a:off x="9235439" y="2202238"/>
                <a:ext cx="1355976" cy="296908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简政放权</a:t>
                </a:r>
              </a:p>
            </p:txBody>
          </p:sp>
          <p:cxnSp>
            <p:nvCxnSpPr>
              <p:cNvPr id="379" name="直接连接符 378">
                <a:extLst>
                  <a:ext uri="{FF2B5EF4-FFF2-40B4-BE49-F238E27FC236}">
                    <a16:creationId xmlns:a16="http://schemas.microsoft.com/office/drawing/2014/main" id="{B6CD29C1-2DD2-4788-95B2-5747B9F987CB}"/>
                  </a:ext>
                </a:extLst>
              </p:cNvPr>
              <p:cNvCxnSpPr>
                <a:cxnSpLocks/>
                <a:endCxn id="378" idx="1"/>
              </p:cNvCxnSpPr>
              <p:nvPr/>
            </p:nvCxnSpPr>
            <p:spPr>
              <a:xfrm flipV="1">
                <a:off x="8076542" y="2350695"/>
                <a:ext cx="1158897" cy="17076"/>
              </a:xfrm>
              <a:prstGeom prst="line">
                <a:avLst/>
              </a:prstGeom>
              <a:ln w="12700">
                <a:solidFill>
                  <a:srgbClr val="1D335A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0" name="直接连接符 379">
                <a:extLst>
                  <a:ext uri="{FF2B5EF4-FFF2-40B4-BE49-F238E27FC236}">
                    <a16:creationId xmlns:a16="http://schemas.microsoft.com/office/drawing/2014/main" id="{181985F1-DED8-4905-80EB-04401E881C16}"/>
                  </a:ext>
                </a:extLst>
              </p:cNvPr>
              <p:cNvCxnSpPr>
                <a:cxnSpLocks/>
                <a:stCxn id="378" idx="3"/>
              </p:cNvCxnSpPr>
              <p:nvPr/>
            </p:nvCxnSpPr>
            <p:spPr>
              <a:xfrm>
                <a:off x="10591415" y="2350693"/>
                <a:ext cx="1137125" cy="0"/>
              </a:xfrm>
              <a:prstGeom prst="line">
                <a:avLst/>
              </a:prstGeom>
              <a:ln w="12700">
                <a:solidFill>
                  <a:srgbClr val="1D335A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5" name="组合 204">
              <a:extLst>
                <a:ext uri="{FF2B5EF4-FFF2-40B4-BE49-F238E27FC236}">
                  <a16:creationId xmlns:a16="http://schemas.microsoft.com/office/drawing/2014/main" id="{D583A7EA-6975-4296-901D-6F707A26532E}"/>
                </a:ext>
              </a:extLst>
            </p:cNvPr>
            <p:cNvGrpSpPr/>
            <p:nvPr/>
          </p:nvGrpSpPr>
          <p:grpSpPr>
            <a:xfrm rot="871189">
              <a:off x="10699547" y="2440893"/>
              <a:ext cx="240007" cy="150004"/>
              <a:chOff x="8831564" y="2679917"/>
              <a:chExt cx="327180" cy="241598"/>
            </a:xfrm>
          </p:grpSpPr>
          <p:sp>
            <p:nvSpPr>
              <p:cNvPr id="376" name="流程图: 合并 375">
                <a:extLst>
                  <a:ext uri="{FF2B5EF4-FFF2-40B4-BE49-F238E27FC236}">
                    <a16:creationId xmlns:a16="http://schemas.microsoft.com/office/drawing/2014/main" id="{811ACEDC-C5FE-4BA2-B1E6-869557326AAE}"/>
                  </a:ext>
                </a:extLst>
              </p:cNvPr>
              <p:cNvSpPr/>
              <p:nvPr/>
            </p:nvSpPr>
            <p:spPr>
              <a:xfrm rot="5400000">
                <a:off x="8798711" y="2712770"/>
                <a:ext cx="240486" cy="174780"/>
              </a:xfrm>
              <a:prstGeom prst="flowChartMerg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endParaRPr lang="zh-CN" altLang="en-US" sz="7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7" name="流程图: 合并 376">
                <a:extLst>
                  <a:ext uri="{FF2B5EF4-FFF2-40B4-BE49-F238E27FC236}">
                    <a16:creationId xmlns:a16="http://schemas.microsoft.com/office/drawing/2014/main" id="{3F8D521B-715D-42ED-8B7A-71AEDCBB6A6C}"/>
                  </a:ext>
                </a:extLst>
              </p:cNvPr>
              <p:cNvSpPr/>
              <p:nvPr/>
            </p:nvSpPr>
            <p:spPr>
              <a:xfrm rot="5400000">
                <a:off x="8951111" y="2713882"/>
                <a:ext cx="240486" cy="174780"/>
              </a:xfrm>
              <a:prstGeom prst="flowChartMerg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endParaRPr lang="zh-CN" altLang="en-US" sz="7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06" name="组合 205">
              <a:extLst>
                <a:ext uri="{FF2B5EF4-FFF2-40B4-BE49-F238E27FC236}">
                  <a16:creationId xmlns:a16="http://schemas.microsoft.com/office/drawing/2014/main" id="{15BFF532-9A5C-4989-A573-2D42C08BE398}"/>
                </a:ext>
              </a:extLst>
            </p:cNvPr>
            <p:cNvGrpSpPr/>
            <p:nvPr/>
          </p:nvGrpSpPr>
          <p:grpSpPr>
            <a:xfrm rot="9308313">
              <a:off x="14013382" y="2435677"/>
              <a:ext cx="240007" cy="150004"/>
              <a:chOff x="8831564" y="2679917"/>
              <a:chExt cx="327180" cy="241598"/>
            </a:xfrm>
          </p:grpSpPr>
          <p:sp>
            <p:nvSpPr>
              <p:cNvPr id="374" name="流程图: 合并 373">
                <a:extLst>
                  <a:ext uri="{FF2B5EF4-FFF2-40B4-BE49-F238E27FC236}">
                    <a16:creationId xmlns:a16="http://schemas.microsoft.com/office/drawing/2014/main" id="{C6B9ADD3-426C-4E5E-9C27-6D38676BA6D0}"/>
                  </a:ext>
                </a:extLst>
              </p:cNvPr>
              <p:cNvSpPr/>
              <p:nvPr/>
            </p:nvSpPr>
            <p:spPr>
              <a:xfrm rot="5400000">
                <a:off x="8798711" y="2712770"/>
                <a:ext cx="240486" cy="174780"/>
              </a:xfrm>
              <a:prstGeom prst="flowChartMerg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endParaRPr lang="zh-CN" altLang="en-US" sz="7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75" name="流程图: 合并 374">
                <a:extLst>
                  <a:ext uri="{FF2B5EF4-FFF2-40B4-BE49-F238E27FC236}">
                    <a16:creationId xmlns:a16="http://schemas.microsoft.com/office/drawing/2014/main" id="{3319C317-09E7-4C21-AD28-196FE9696D62}"/>
                  </a:ext>
                </a:extLst>
              </p:cNvPr>
              <p:cNvSpPr/>
              <p:nvPr/>
            </p:nvSpPr>
            <p:spPr>
              <a:xfrm rot="5400000">
                <a:off x="8951111" y="2713882"/>
                <a:ext cx="240486" cy="174780"/>
              </a:xfrm>
              <a:prstGeom prst="flowChartMerg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endParaRPr lang="zh-CN" altLang="en-US" sz="7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07" name="组合 206">
              <a:extLst>
                <a:ext uri="{FF2B5EF4-FFF2-40B4-BE49-F238E27FC236}">
                  <a16:creationId xmlns:a16="http://schemas.microsoft.com/office/drawing/2014/main" id="{8A43348F-CA89-4AEC-B5C9-A1DE63CA07CB}"/>
                </a:ext>
              </a:extLst>
            </p:cNvPr>
            <p:cNvGrpSpPr/>
            <p:nvPr/>
          </p:nvGrpSpPr>
          <p:grpSpPr>
            <a:xfrm>
              <a:off x="10997494" y="2252839"/>
              <a:ext cx="433808" cy="653538"/>
              <a:chOff x="8849274" y="2647626"/>
              <a:chExt cx="590156" cy="862844"/>
            </a:xfrm>
          </p:grpSpPr>
          <p:sp>
            <p:nvSpPr>
              <p:cNvPr id="361" name="矩形 360">
                <a:extLst>
                  <a:ext uri="{FF2B5EF4-FFF2-40B4-BE49-F238E27FC236}">
                    <a16:creationId xmlns:a16="http://schemas.microsoft.com/office/drawing/2014/main" id="{8182C1B3-AAEA-4BEB-9783-041872E73EE8}"/>
                  </a:ext>
                </a:extLst>
              </p:cNvPr>
              <p:cNvSpPr/>
              <p:nvPr/>
            </p:nvSpPr>
            <p:spPr>
              <a:xfrm>
                <a:off x="8851958" y="26476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跨省通办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事项比例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业务比例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62" name="组合 361">
                <a:extLst>
                  <a:ext uri="{FF2B5EF4-FFF2-40B4-BE49-F238E27FC236}">
                    <a16:creationId xmlns:a16="http://schemas.microsoft.com/office/drawing/2014/main" id="{E56C37C8-ADC1-4C56-B2E5-88E134C6A8FA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72" name="直接连接符 371">
                  <a:extLst>
                    <a:ext uri="{FF2B5EF4-FFF2-40B4-BE49-F238E27FC236}">
                      <a16:creationId xmlns:a16="http://schemas.microsoft.com/office/drawing/2014/main" id="{541912A6-DF79-46E6-90DA-0542C51A6CDC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3" name="直接连接符 372">
                  <a:extLst>
                    <a:ext uri="{FF2B5EF4-FFF2-40B4-BE49-F238E27FC236}">
                      <a16:creationId xmlns:a16="http://schemas.microsoft.com/office/drawing/2014/main" id="{7E558CD2-F083-4E0B-820F-AE23D9EB2D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3" name="组合 362">
                <a:extLst>
                  <a:ext uri="{FF2B5EF4-FFF2-40B4-BE49-F238E27FC236}">
                    <a16:creationId xmlns:a16="http://schemas.microsoft.com/office/drawing/2014/main" id="{17601D22-3A21-41A0-9E03-F20DB394CB55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70" name="直接连接符 369">
                  <a:extLst>
                    <a:ext uri="{FF2B5EF4-FFF2-40B4-BE49-F238E27FC236}">
                      <a16:creationId xmlns:a16="http://schemas.microsoft.com/office/drawing/2014/main" id="{49AACC65-591A-4594-A85C-728A4577C1DE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1" name="直接连接符 370">
                  <a:extLst>
                    <a:ext uri="{FF2B5EF4-FFF2-40B4-BE49-F238E27FC236}">
                      <a16:creationId xmlns:a16="http://schemas.microsoft.com/office/drawing/2014/main" id="{AB41DE9C-3A7D-4657-B440-76704102B8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4" name="组合 363">
                <a:extLst>
                  <a:ext uri="{FF2B5EF4-FFF2-40B4-BE49-F238E27FC236}">
                    <a16:creationId xmlns:a16="http://schemas.microsoft.com/office/drawing/2014/main" id="{A51D2BB3-BF35-4F0E-9BB7-EF7EC5823C10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68" name="直接连接符 367">
                  <a:extLst>
                    <a:ext uri="{FF2B5EF4-FFF2-40B4-BE49-F238E27FC236}">
                      <a16:creationId xmlns:a16="http://schemas.microsoft.com/office/drawing/2014/main" id="{4C775F29-E245-4D7E-8058-76BA355A846C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9" name="直接连接符 368">
                  <a:extLst>
                    <a:ext uri="{FF2B5EF4-FFF2-40B4-BE49-F238E27FC236}">
                      <a16:creationId xmlns:a16="http://schemas.microsoft.com/office/drawing/2014/main" id="{FB121764-6AA4-42D1-8EFC-1335362973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65" name="组合 364">
                <a:extLst>
                  <a:ext uri="{FF2B5EF4-FFF2-40B4-BE49-F238E27FC236}">
                    <a16:creationId xmlns:a16="http://schemas.microsoft.com/office/drawing/2014/main" id="{4A816ED0-25E6-46B4-8BAD-FCA1FB4EC2FA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66" name="直接连接符 365">
                  <a:extLst>
                    <a:ext uri="{FF2B5EF4-FFF2-40B4-BE49-F238E27FC236}">
                      <a16:creationId xmlns:a16="http://schemas.microsoft.com/office/drawing/2014/main" id="{FB8BB46D-14C7-487A-BD6E-E25FE0126705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7" name="直接连接符 366">
                  <a:extLst>
                    <a:ext uri="{FF2B5EF4-FFF2-40B4-BE49-F238E27FC236}">
                      <a16:creationId xmlns:a16="http://schemas.microsoft.com/office/drawing/2014/main" id="{26C7865F-8EDC-48CB-8A9A-B0FF259AF77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8" name="组合 207">
              <a:extLst>
                <a:ext uri="{FF2B5EF4-FFF2-40B4-BE49-F238E27FC236}">
                  <a16:creationId xmlns:a16="http://schemas.microsoft.com/office/drawing/2014/main" id="{3F470FB2-AEAC-43F6-8A07-5B3EEA4C93BD}"/>
                </a:ext>
              </a:extLst>
            </p:cNvPr>
            <p:cNvGrpSpPr/>
            <p:nvPr/>
          </p:nvGrpSpPr>
          <p:grpSpPr>
            <a:xfrm>
              <a:off x="11492777" y="2362277"/>
              <a:ext cx="433808" cy="653538"/>
              <a:chOff x="8849274" y="2647626"/>
              <a:chExt cx="590156" cy="862844"/>
            </a:xfrm>
          </p:grpSpPr>
          <p:sp>
            <p:nvSpPr>
              <p:cNvPr id="348" name="矩形 347">
                <a:extLst>
                  <a:ext uri="{FF2B5EF4-FFF2-40B4-BE49-F238E27FC236}">
                    <a16:creationId xmlns:a16="http://schemas.microsoft.com/office/drawing/2014/main" id="{FC66C4F1-F3DA-400E-AE79-E1A6C66713B6}"/>
                  </a:ext>
                </a:extLst>
              </p:cNvPr>
              <p:cNvSpPr/>
              <p:nvPr/>
            </p:nvSpPr>
            <p:spPr>
              <a:xfrm>
                <a:off x="8851958" y="26476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秒批智办</a:t>
                </a:r>
                <a:endPara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事项比例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业务比例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49" name="组合 348">
                <a:extLst>
                  <a:ext uri="{FF2B5EF4-FFF2-40B4-BE49-F238E27FC236}">
                    <a16:creationId xmlns:a16="http://schemas.microsoft.com/office/drawing/2014/main" id="{AA5708E7-B797-433E-983F-9D49936A6D13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59" name="直接连接符 358">
                  <a:extLst>
                    <a:ext uri="{FF2B5EF4-FFF2-40B4-BE49-F238E27FC236}">
                      <a16:creationId xmlns:a16="http://schemas.microsoft.com/office/drawing/2014/main" id="{D4B949B0-18FE-404F-9C5C-1D923E36C75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0" name="直接连接符 359">
                  <a:extLst>
                    <a:ext uri="{FF2B5EF4-FFF2-40B4-BE49-F238E27FC236}">
                      <a16:creationId xmlns:a16="http://schemas.microsoft.com/office/drawing/2014/main" id="{2F525A70-CD98-4177-9DD9-E3885D4778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0" name="组合 349">
                <a:extLst>
                  <a:ext uri="{FF2B5EF4-FFF2-40B4-BE49-F238E27FC236}">
                    <a16:creationId xmlns:a16="http://schemas.microsoft.com/office/drawing/2014/main" id="{6FF2E69A-5F6B-4F24-9351-94DDB0B39580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57" name="直接连接符 356">
                  <a:extLst>
                    <a:ext uri="{FF2B5EF4-FFF2-40B4-BE49-F238E27FC236}">
                      <a16:creationId xmlns:a16="http://schemas.microsoft.com/office/drawing/2014/main" id="{89CA17F2-3E7E-4924-A5F3-DFE120273979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8" name="直接连接符 357">
                  <a:extLst>
                    <a:ext uri="{FF2B5EF4-FFF2-40B4-BE49-F238E27FC236}">
                      <a16:creationId xmlns:a16="http://schemas.microsoft.com/office/drawing/2014/main" id="{92FC3510-9C9C-4D5D-BECD-6579C5EEFB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1" name="组合 350">
                <a:extLst>
                  <a:ext uri="{FF2B5EF4-FFF2-40B4-BE49-F238E27FC236}">
                    <a16:creationId xmlns:a16="http://schemas.microsoft.com/office/drawing/2014/main" id="{6E72E73B-2363-4539-A425-7B636CA2A372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55" name="直接连接符 354">
                  <a:extLst>
                    <a:ext uri="{FF2B5EF4-FFF2-40B4-BE49-F238E27FC236}">
                      <a16:creationId xmlns:a16="http://schemas.microsoft.com/office/drawing/2014/main" id="{474DC198-3FC3-483D-82F7-0B489729360F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6" name="直接连接符 355">
                  <a:extLst>
                    <a:ext uri="{FF2B5EF4-FFF2-40B4-BE49-F238E27FC236}">
                      <a16:creationId xmlns:a16="http://schemas.microsoft.com/office/drawing/2014/main" id="{CA564162-7918-488F-91A4-21BD9EE8C7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2" name="组合 351">
                <a:extLst>
                  <a:ext uri="{FF2B5EF4-FFF2-40B4-BE49-F238E27FC236}">
                    <a16:creationId xmlns:a16="http://schemas.microsoft.com/office/drawing/2014/main" id="{40DFC051-4013-4D9B-A390-584B5DDD4482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53" name="直接连接符 352">
                  <a:extLst>
                    <a:ext uri="{FF2B5EF4-FFF2-40B4-BE49-F238E27FC236}">
                      <a16:creationId xmlns:a16="http://schemas.microsoft.com/office/drawing/2014/main" id="{EAE7BF3A-BE91-4EA8-A381-FDAA12D998F8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直接连接符 353">
                  <a:extLst>
                    <a:ext uri="{FF2B5EF4-FFF2-40B4-BE49-F238E27FC236}">
                      <a16:creationId xmlns:a16="http://schemas.microsoft.com/office/drawing/2014/main" id="{816F1926-BDD4-4664-B0C5-925D94A4F9E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9" name="组合 208">
              <a:extLst>
                <a:ext uri="{FF2B5EF4-FFF2-40B4-BE49-F238E27FC236}">
                  <a16:creationId xmlns:a16="http://schemas.microsoft.com/office/drawing/2014/main" id="{06C60AF1-8713-48ED-891A-D93391DEF9ED}"/>
                </a:ext>
              </a:extLst>
            </p:cNvPr>
            <p:cNvGrpSpPr/>
            <p:nvPr/>
          </p:nvGrpSpPr>
          <p:grpSpPr>
            <a:xfrm>
              <a:off x="12014180" y="2439451"/>
              <a:ext cx="433808" cy="653538"/>
              <a:chOff x="8849274" y="2647626"/>
              <a:chExt cx="590156" cy="862844"/>
            </a:xfrm>
          </p:grpSpPr>
          <p:sp>
            <p:nvSpPr>
              <p:cNvPr id="335" name="矩形 334">
                <a:extLst>
                  <a:ext uri="{FF2B5EF4-FFF2-40B4-BE49-F238E27FC236}">
                    <a16:creationId xmlns:a16="http://schemas.microsoft.com/office/drawing/2014/main" id="{56BDC7FE-2DD1-4CD5-BB1C-19379215C4EB}"/>
                  </a:ext>
                </a:extLst>
              </p:cNvPr>
              <p:cNvSpPr/>
              <p:nvPr/>
            </p:nvSpPr>
            <p:spPr>
              <a:xfrm>
                <a:off x="8851958" y="26476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帮办代办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事项比例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业务比例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36" name="组合 335">
                <a:extLst>
                  <a:ext uri="{FF2B5EF4-FFF2-40B4-BE49-F238E27FC236}">
                    <a16:creationId xmlns:a16="http://schemas.microsoft.com/office/drawing/2014/main" id="{461817A8-B89E-4A9C-BBE1-B5414103F93F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46" name="直接连接符 345">
                  <a:extLst>
                    <a:ext uri="{FF2B5EF4-FFF2-40B4-BE49-F238E27FC236}">
                      <a16:creationId xmlns:a16="http://schemas.microsoft.com/office/drawing/2014/main" id="{F18B2DF2-7B92-4B3C-8B96-C220B0AD7B8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7" name="直接连接符 346">
                  <a:extLst>
                    <a:ext uri="{FF2B5EF4-FFF2-40B4-BE49-F238E27FC236}">
                      <a16:creationId xmlns:a16="http://schemas.microsoft.com/office/drawing/2014/main" id="{C449AA6A-15B8-4F78-B5C1-FA39BE1682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7" name="组合 336">
                <a:extLst>
                  <a:ext uri="{FF2B5EF4-FFF2-40B4-BE49-F238E27FC236}">
                    <a16:creationId xmlns:a16="http://schemas.microsoft.com/office/drawing/2014/main" id="{3F517867-421B-4E59-8250-000F0EEB7AA4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44" name="直接连接符 343">
                  <a:extLst>
                    <a:ext uri="{FF2B5EF4-FFF2-40B4-BE49-F238E27FC236}">
                      <a16:creationId xmlns:a16="http://schemas.microsoft.com/office/drawing/2014/main" id="{F24115A4-6865-421A-9FD8-B3E288262202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5" name="直接连接符 344">
                  <a:extLst>
                    <a:ext uri="{FF2B5EF4-FFF2-40B4-BE49-F238E27FC236}">
                      <a16:creationId xmlns:a16="http://schemas.microsoft.com/office/drawing/2014/main" id="{AAFB95A5-9695-4E40-BA87-50095B1B784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8" name="组合 337">
                <a:extLst>
                  <a:ext uri="{FF2B5EF4-FFF2-40B4-BE49-F238E27FC236}">
                    <a16:creationId xmlns:a16="http://schemas.microsoft.com/office/drawing/2014/main" id="{2BD53A34-C95C-41CE-90D4-DCEAF95E7C5C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42" name="直接连接符 341">
                  <a:extLst>
                    <a:ext uri="{FF2B5EF4-FFF2-40B4-BE49-F238E27FC236}">
                      <a16:creationId xmlns:a16="http://schemas.microsoft.com/office/drawing/2014/main" id="{C8F42908-DC8D-4E28-A3ED-F708E10E7DB4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3" name="直接连接符 342">
                  <a:extLst>
                    <a:ext uri="{FF2B5EF4-FFF2-40B4-BE49-F238E27FC236}">
                      <a16:creationId xmlns:a16="http://schemas.microsoft.com/office/drawing/2014/main" id="{1861172A-F891-4519-ADFC-BE5E0BBDCA3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9" name="组合 338">
                <a:extLst>
                  <a:ext uri="{FF2B5EF4-FFF2-40B4-BE49-F238E27FC236}">
                    <a16:creationId xmlns:a16="http://schemas.microsoft.com/office/drawing/2014/main" id="{81C74E97-23D5-4FA2-87A8-B7FB8030D501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40" name="直接连接符 339">
                  <a:extLst>
                    <a:ext uri="{FF2B5EF4-FFF2-40B4-BE49-F238E27FC236}">
                      <a16:creationId xmlns:a16="http://schemas.microsoft.com/office/drawing/2014/main" id="{8D38F5D7-145B-4592-B036-F7AC015997F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直接连接符 340">
                  <a:extLst>
                    <a:ext uri="{FF2B5EF4-FFF2-40B4-BE49-F238E27FC236}">
                      <a16:creationId xmlns:a16="http://schemas.microsoft.com/office/drawing/2014/main" id="{2FCB210E-6456-4876-ADFC-88CE1AA60EB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0" name="组合 209">
              <a:extLst>
                <a:ext uri="{FF2B5EF4-FFF2-40B4-BE49-F238E27FC236}">
                  <a16:creationId xmlns:a16="http://schemas.microsoft.com/office/drawing/2014/main" id="{775B7D14-0D9D-4065-A37E-572C85C14AE0}"/>
                </a:ext>
              </a:extLst>
            </p:cNvPr>
            <p:cNvGrpSpPr/>
            <p:nvPr/>
          </p:nvGrpSpPr>
          <p:grpSpPr>
            <a:xfrm>
              <a:off x="12531064" y="2441495"/>
              <a:ext cx="433808" cy="653538"/>
              <a:chOff x="8849274" y="2647626"/>
              <a:chExt cx="590156" cy="862844"/>
            </a:xfrm>
          </p:grpSpPr>
          <p:sp>
            <p:nvSpPr>
              <p:cNvPr id="322" name="矩形 321">
                <a:extLst>
                  <a:ext uri="{FF2B5EF4-FFF2-40B4-BE49-F238E27FC236}">
                    <a16:creationId xmlns:a16="http://schemas.microsoft.com/office/drawing/2014/main" id="{7946B752-7C1B-4AE6-BEA4-B65C32CAE585}"/>
                  </a:ext>
                </a:extLst>
              </p:cNvPr>
              <p:cNvSpPr/>
              <p:nvPr/>
            </p:nvSpPr>
            <p:spPr>
              <a:xfrm>
                <a:off x="8851958" y="26476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容缺受理</a:t>
                </a:r>
                <a:endParaRPr lang="en-US" altLang="zh-CN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事项比例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业务比例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23" name="组合 322">
                <a:extLst>
                  <a:ext uri="{FF2B5EF4-FFF2-40B4-BE49-F238E27FC236}">
                    <a16:creationId xmlns:a16="http://schemas.microsoft.com/office/drawing/2014/main" id="{811DB7CF-7261-4CB0-833E-BCED1B6289D4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33" name="直接连接符 332">
                  <a:extLst>
                    <a:ext uri="{FF2B5EF4-FFF2-40B4-BE49-F238E27FC236}">
                      <a16:creationId xmlns:a16="http://schemas.microsoft.com/office/drawing/2014/main" id="{66E5B09A-56D3-4319-80C3-5B7331A99CEF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直接连接符 333">
                  <a:extLst>
                    <a:ext uri="{FF2B5EF4-FFF2-40B4-BE49-F238E27FC236}">
                      <a16:creationId xmlns:a16="http://schemas.microsoft.com/office/drawing/2014/main" id="{AA9A2F23-D8A7-43FC-87DC-D0EC2A1FBE5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4" name="组合 323">
                <a:extLst>
                  <a:ext uri="{FF2B5EF4-FFF2-40B4-BE49-F238E27FC236}">
                    <a16:creationId xmlns:a16="http://schemas.microsoft.com/office/drawing/2014/main" id="{37710346-3013-4835-A053-09915F338931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31" name="直接连接符 330">
                  <a:extLst>
                    <a:ext uri="{FF2B5EF4-FFF2-40B4-BE49-F238E27FC236}">
                      <a16:creationId xmlns:a16="http://schemas.microsoft.com/office/drawing/2014/main" id="{19878902-5EB5-4F1D-9B46-FEC96B2309E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直接连接符 331">
                  <a:extLst>
                    <a:ext uri="{FF2B5EF4-FFF2-40B4-BE49-F238E27FC236}">
                      <a16:creationId xmlns:a16="http://schemas.microsoft.com/office/drawing/2014/main" id="{6A31C289-0010-4068-BDEB-DC5DA23CACC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5" name="组合 324">
                <a:extLst>
                  <a:ext uri="{FF2B5EF4-FFF2-40B4-BE49-F238E27FC236}">
                    <a16:creationId xmlns:a16="http://schemas.microsoft.com/office/drawing/2014/main" id="{81D841CC-4436-4CFC-964F-48C63F6763C4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29" name="直接连接符 328">
                  <a:extLst>
                    <a:ext uri="{FF2B5EF4-FFF2-40B4-BE49-F238E27FC236}">
                      <a16:creationId xmlns:a16="http://schemas.microsoft.com/office/drawing/2014/main" id="{1117D96F-AF1E-4417-A653-7503AFA535A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直接连接符 329">
                  <a:extLst>
                    <a:ext uri="{FF2B5EF4-FFF2-40B4-BE49-F238E27FC236}">
                      <a16:creationId xmlns:a16="http://schemas.microsoft.com/office/drawing/2014/main" id="{B6D3EBB4-979D-47DD-B0A7-C8C73820EF4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6" name="组合 325">
                <a:extLst>
                  <a:ext uri="{FF2B5EF4-FFF2-40B4-BE49-F238E27FC236}">
                    <a16:creationId xmlns:a16="http://schemas.microsoft.com/office/drawing/2014/main" id="{4CF2A004-8D87-4339-A640-07A9AAB96928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27" name="直接连接符 326">
                  <a:extLst>
                    <a:ext uri="{FF2B5EF4-FFF2-40B4-BE49-F238E27FC236}">
                      <a16:creationId xmlns:a16="http://schemas.microsoft.com/office/drawing/2014/main" id="{6E6F2BC4-C58E-4845-90CD-C71468CEFE2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直接连接符 327">
                  <a:extLst>
                    <a:ext uri="{FF2B5EF4-FFF2-40B4-BE49-F238E27FC236}">
                      <a16:creationId xmlns:a16="http://schemas.microsoft.com/office/drawing/2014/main" id="{E8232E07-C77C-4CF9-86B8-BA1B9B02903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1" name="组合 210">
              <a:extLst>
                <a:ext uri="{FF2B5EF4-FFF2-40B4-BE49-F238E27FC236}">
                  <a16:creationId xmlns:a16="http://schemas.microsoft.com/office/drawing/2014/main" id="{8DAB7F77-50D0-49E7-BF3B-F51B17A5879A}"/>
                </a:ext>
              </a:extLst>
            </p:cNvPr>
            <p:cNvGrpSpPr/>
            <p:nvPr/>
          </p:nvGrpSpPr>
          <p:grpSpPr>
            <a:xfrm>
              <a:off x="13050602" y="2368419"/>
              <a:ext cx="433808" cy="653538"/>
              <a:chOff x="8849274" y="2647626"/>
              <a:chExt cx="590156" cy="862844"/>
            </a:xfrm>
          </p:grpSpPr>
          <p:sp>
            <p:nvSpPr>
              <p:cNvPr id="309" name="矩形 308">
                <a:extLst>
                  <a:ext uri="{FF2B5EF4-FFF2-40B4-BE49-F238E27FC236}">
                    <a16:creationId xmlns:a16="http://schemas.microsoft.com/office/drawing/2014/main" id="{4536C1D6-9AE4-4A1B-8449-DD9778D0851A}"/>
                  </a:ext>
                </a:extLst>
              </p:cNvPr>
              <p:cNvSpPr/>
              <p:nvPr/>
            </p:nvSpPr>
            <p:spPr>
              <a:xfrm>
                <a:off x="8851958" y="26476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告知承诺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事项比例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业务比例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10" name="组合 309">
                <a:extLst>
                  <a:ext uri="{FF2B5EF4-FFF2-40B4-BE49-F238E27FC236}">
                    <a16:creationId xmlns:a16="http://schemas.microsoft.com/office/drawing/2014/main" id="{BBA828CC-156F-49F2-9249-3F1067BDB5B8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20" name="直接连接符 319">
                  <a:extLst>
                    <a:ext uri="{FF2B5EF4-FFF2-40B4-BE49-F238E27FC236}">
                      <a16:creationId xmlns:a16="http://schemas.microsoft.com/office/drawing/2014/main" id="{C933AC14-8C57-4FA2-94DE-8DE2F473CB5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1" name="直接连接符 320">
                  <a:extLst>
                    <a:ext uri="{FF2B5EF4-FFF2-40B4-BE49-F238E27FC236}">
                      <a16:creationId xmlns:a16="http://schemas.microsoft.com/office/drawing/2014/main" id="{AE40C4D1-72AC-4107-8E9C-7BE0C0860E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1" name="组合 310">
                <a:extLst>
                  <a:ext uri="{FF2B5EF4-FFF2-40B4-BE49-F238E27FC236}">
                    <a16:creationId xmlns:a16="http://schemas.microsoft.com/office/drawing/2014/main" id="{61E1AFC4-6CBE-4417-9979-B306D8C86F56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18" name="直接连接符 317">
                  <a:extLst>
                    <a:ext uri="{FF2B5EF4-FFF2-40B4-BE49-F238E27FC236}">
                      <a16:creationId xmlns:a16="http://schemas.microsoft.com/office/drawing/2014/main" id="{E9AEAF18-526F-442F-B77F-BEBD3B7F92E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9" name="直接连接符 318">
                  <a:extLst>
                    <a:ext uri="{FF2B5EF4-FFF2-40B4-BE49-F238E27FC236}">
                      <a16:creationId xmlns:a16="http://schemas.microsoft.com/office/drawing/2014/main" id="{96769B20-D768-43DA-AFDC-770E4B8D89F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2" name="组合 311">
                <a:extLst>
                  <a:ext uri="{FF2B5EF4-FFF2-40B4-BE49-F238E27FC236}">
                    <a16:creationId xmlns:a16="http://schemas.microsoft.com/office/drawing/2014/main" id="{8BBBC675-611E-444C-AA5B-F36D53B5A225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16" name="直接连接符 315">
                  <a:extLst>
                    <a:ext uri="{FF2B5EF4-FFF2-40B4-BE49-F238E27FC236}">
                      <a16:creationId xmlns:a16="http://schemas.microsoft.com/office/drawing/2014/main" id="{4782AC8C-52DE-454B-8781-279642E87E4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7" name="直接连接符 316">
                  <a:extLst>
                    <a:ext uri="{FF2B5EF4-FFF2-40B4-BE49-F238E27FC236}">
                      <a16:creationId xmlns:a16="http://schemas.microsoft.com/office/drawing/2014/main" id="{126E1834-B7F5-41D8-959D-E26313158E0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3" name="组合 312">
                <a:extLst>
                  <a:ext uri="{FF2B5EF4-FFF2-40B4-BE49-F238E27FC236}">
                    <a16:creationId xmlns:a16="http://schemas.microsoft.com/office/drawing/2014/main" id="{BEB500F2-E70D-4462-996D-CBCD8078FE6E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14" name="直接连接符 313">
                  <a:extLst>
                    <a:ext uri="{FF2B5EF4-FFF2-40B4-BE49-F238E27FC236}">
                      <a16:creationId xmlns:a16="http://schemas.microsoft.com/office/drawing/2014/main" id="{D9BE880C-547B-4D5E-A72E-61069A61304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5" name="直接连接符 314">
                  <a:extLst>
                    <a:ext uri="{FF2B5EF4-FFF2-40B4-BE49-F238E27FC236}">
                      <a16:creationId xmlns:a16="http://schemas.microsoft.com/office/drawing/2014/main" id="{31391AEF-3C9B-4F17-9809-C2F1DB364EF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12" name="组合 211">
              <a:extLst>
                <a:ext uri="{FF2B5EF4-FFF2-40B4-BE49-F238E27FC236}">
                  <a16:creationId xmlns:a16="http://schemas.microsoft.com/office/drawing/2014/main" id="{450DDD8B-2A3C-4556-934E-4184C3AFF73E}"/>
                </a:ext>
              </a:extLst>
            </p:cNvPr>
            <p:cNvGrpSpPr/>
            <p:nvPr/>
          </p:nvGrpSpPr>
          <p:grpSpPr>
            <a:xfrm>
              <a:off x="13546561" y="2252839"/>
              <a:ext cx="433808" cy="653538"/>
              <a:chOff x="8849274" y="2647626"/>
              <a:chExt cx="590156" cy="862844"/>
            </a:xfrm>
          </p:grpSpPr>
          <p:sp>
            <p:nvSpPr>
              <p:cNvPr id="213" name="矩形 212">
                <a:extLst>
                  <a:ext uri="{FF2B5EF4-FFF2-40B4-BE49-F238E27FC236}">
                    <a16:creationId xmlns:a16="http://schemas.microsoft.com/office/drawing/2014/main" id="{7CC4AC58-BB3F-4FE1-847C-FB47881B66FD}"/>
                  </a:ext>
                </a:extLst>
              </p:cNvPr>
              <p:cNvSpPr/>
              <p:nvPr/>
            </p:nvSpPr>
            <p:spPr>
              <a:xfrm>
                <a:off x="8851958" y="26476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信任审批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事项比例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</a:p>
              <a:p>
                <a:pPr algn="ctr">
                  <a:lnSpc>
                    <a:spcPct val="150000"/>
                  </a:lnSpc>
                </a:pP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【</a:t>
                </a:r>
                <a:r>
                  <a:rPr lang="zh-CN" altLang="en-US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业务比例</a:t>
                </a:r>
                <a:r>
                  <a:rPr lang="en-US" altLang="zh-CN" sz="9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9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14" name="组合 213">
                <a:extLst>
                  <a:ext uri="{FF2B5EF4-FFF2-40B4-BE49-F238E27FC236}">
                    <a16:creationId xmlns:a16="http://schemas.microsoft.com/office/drawing/2014/main" id="{28A04922-3856-48A0-ADBA-436B142671B5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07" name="直接连接符 306">
                  <a:extLst>
                    <a:ext uri="{FF2B5EF4-FFF2-40B4-BE49-F238E27FC236}">
                      <a16:creationId xmlns:a16="http://schemas.microsoft.com/office/drawing/2014/main" id="{768176A5-DE3D-41D5-85AF-6468990ABBA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" name="直接连接符 307">
                  <a:extLst>
                    <a:ext uri="{FF2B5EF4-FFF2-40B4-BE49-F238E27FC236}">
                      <a16:creationId xmlns:a16="http://schemas.microsoft.com/office/drawing/2014/main" id="{0B59F40B-5A20-4208-9F1B-36AB0DE406E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5" name="组合 214">
                <a:extLst>
                  <a:ext uri="{FF2B5EF4-FFF2-40B4-BE49-F238E27FC236}">
                    <a16:creationId xmlns:a16="http://schemas.microsoft.com/office/drawing/2014/main" id="{13300811-B03E-4B3F-8AF1-5D08602D558D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05" name="直接连接符 304">
                  <a:extLst>
                    <a:ext uri="{FF2B5EF4-FFF2-40B4-BE49-F238E27FC236}">
                      <a16:creationId xmlns:a16="http://schemas.microsoft.com/office/drawing/2014/main" id="{D2C04250-7FFE-42CD-AE86-D8AD08E3BB6E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6" name="直接连接符 305">
                  <a:extLst>
                    <a:ext uri="{FF2B5EF4-FFF2-40B4-BE49-F238E27FC236}">
                      <a16:creationId xmlns:a16="http://schemas.microsoft.com/office/drawing/2014/main" id="{14D10DD3-F6B4-4D11-8E0B-348BFD581F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6" name="组合 215">
                <a:extLst>
                  <a:ext uri="{FF2B5EF4-FFF2-40B4-BE49-F238E27FC236}">
                    <a16:creationId xmlns:a16="http://schemas.microsoft.com/office/drawing/2014/main" id="{F054A765-6B3A-41E7-BC72-9AB458F7F073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03" name="直接连接符 302">
                  <a:extLst>
                    <a:ext uri="{FF2B5EF4-FFF2-40B4-BE49-F238E27FC236}">
                      <a16:creationId xmlns:a16="http://schemas.microsoft.com/office/drawing/2014/main" id="{58355B2E-0A7D-4667-8362-7642012058A3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直接连接符 303">
                  <a:extLst>
                    <a:ext uri="{FF2B5EF4-FFF2-40B4-BE49-F238E27FC236}">
                      <a16:creationId xmlns:a16="http://schemas.microsoft.com/office/drawing/2014/main" id="{8CE5E725-4B00-40AA-B36B-0DE180798C2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7" name="组合 216">
                <a:extLst>
                  <a:ext uri="{FF2B5EF4-FFF2-40B4-BE49-F238E27FC236}">
                    <a16:creationId xmlns:a16="http://schemas.microsoft.com/office/drawing/2014/main" id="{F0BB1FD5-4293-44E5-B76E-9EFED96915DE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20" name="直接连接符 219">
                  <a:extLst>
                    <a:ext uri="{FF2B5EF4-FFF2-40B4-BE49-F238E27FC236}">
                      <a16:creationId xmlns:a16="http://schemas.microsoft.com/office/drawing/2014/main" id="{AFC98EA6-FD29-46F6-85CC-1DCABFB548F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2" name="直接连接符 301">
                  <a:extLst>
                    <a:ext uri="{FF2B5EF4-FFF2-40B4-BE49-F238E27FC236}">
                      <a16:creationId xmlns:a16="http://schemas.microsoft.com/office/drawing/2014/main" id="{A61E08E1-1A00-47EE-8CD6-59E51C7A00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81" name="文本框 380">
            <a:extLst>
              <a:ext uri="{FF2B5EF4-FFF2-40B4-BE49-F238E27FC236}">
                <a16:creationId xmlns:a16="http://schemas.microsoft.com/office/drawing/2014/main" id="{F3344082-FC03-4D97-8F1B-D419B08CEE49}"/>
              </a:ext>
            </a:extLst>
          </p:cNvPr>
          <p:cNvSpPr txBox="1"/>
          <p:nvPr/>
        </p:nvSpPr>
        <p:spPr>
          <a:xfrm>
            <a:off x="8960106" y="3971360"/>
            <a:ext cx="2186828" cy="16700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省下放    </a:t>
            </a:r>
            <a:r>
              <a:rPr lang="en-US" altLang="zh-CN" dirty="0"/>
              <a:t>【</a:t>
            </a:r>
            <a:r>
              <a:rPr lang="zh-CN" altLang="en-US" dirty="0"/>
              <a:t>数字</a:t>
            </a:r>
            <a:r>
              <a:rPr lang="en-US" altLang="zh-CN" dirty="0"/>
              <a:t>】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市下放    </a:t>
            </a:r>
            <a:r>
              <a:rPr lang="en-US" altLang="zh-CN" dirty="0"/>
              <a:t>【</a:t>
            </a:r>
            <a:r>
              <a:rPr lang="zh-CN" altLang="en-US" dirty="0"/>
              <a:t>数字</a:t>
            </a:r>
            <a:r>
              <a:rPr lang="en-US" altLang="zh-CN" dirty="0"/>
              <a:t>】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区下放    </a:t>
            </a:r>
            <a:r>
              <a:rPr lang="en-US" altLang="zh-CN" dirty="0"/>
              <a:t>【</a:t>
            </a:r>
            <a:r>
              <a:rPr lang="zh-CN" altLang="en-US" dirty="0"/>
              <a:t>数字</a:t>
            </a:r>
            <a:r>
              <a:rPr lang="en-US" altLang="zh-CN" dirty="0"/>
              <a:t>】</a:t>
            </a:r>
            <a:endParaRPr lang="zh-CN" altLang="en-US" dirty="0"/>
          </a:p>
        </p:txBody>
      </p:sp>
      <p:sp>
        <p:nvSpPr>
          <p:cNvPr id="383" name="文本框 382">
            <a:extLst>
              <a:ext uri="{FF2B5EF4-FFF2-40B4-BE49-F238E27FC236}">
                <a16:creationId xmlns:a16="http://schemas.microsoft.com/office/drawing/2014/main" id="{D4C2E8B5-C476-4750-A9A8-AD8F53001E74}"/>
              </a:ext>
            </a:extLst>
          </p:cNvPr>
          <p:cNvSpPr txBox="1"/>
          <p:nvPr/>
        </p:nvSpPr>
        <p:spPr>
          <a:xfrm>
            <a:off x="11094078" y="3947293"/>
            <a:ext cx="2186828" cy="1670073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省委托   </a:t>
            </a:r>
            <a:r>
              <a:rPr lang="en-US" altLang="zh-CN" dirty="0"/>
              <a:t>【</a:t>
            </a:r>
            <a:r>
              <a:rPr lang="zh-CN" altLang="en-US" dirty="0"/>
              <a:t>数字</a:t>
            </a:r>
            <a:r>
              <a:rPr lang="en-US" altLang="zh-CN" dirty="0"/>
              <a:t>】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市委托    </a:t>
            </a:r>
            <a:r>
              <a:rPr lang="en-US" altLang="zh-CN" dirty="0"/>
              <a:t>【</a:t>
            </a:r>
            <a:r>
              <a:rPr lang="zh-CN" altLang="en-US" dirty="0"/>
              <a:t>数字</a:t>
            </a:r>
            <a:r>
              <a:rPr lang="en-US" altLang="zh-CN" dirty="0"/>
              <a:t>】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zh-CN" altLang="en-US" dirty="0"/>
              <a:t>区委托    </a:t>
            </a:r>
            <a:r>
              <a:rPr lang="en-US" altLang="zh-CN" dirty="0"/>
              <a:t>【</a:t>
            </a:r>
            <a:r>
              <a:rPr lang="zh-CN" altLang="en-US" dirty="0"/>
              <a:t>数字</a:t>
            </a:r>
            <a:r>
              <a:rPr lang="en-US" altLang="zh-CN" dirty="0"/>
              <a:t>】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90061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36C199C3-0BC8-446A-914C-EB699AF4920A}"/>
              </a:ext>
            </a:extLst>
          </p:cNvPr>
          <p:cNvGrpSpPr/>
          <p:nvPr/>
        </p:nvGrpSpPr>
        <p:grpSpPr>
          <a:xfrm>
            <a:off x="225621" y="689000"/>
            <a:ext cx="6494836" cy="4902925"/>
            <a:chOff x="28620" y="785662"/>
            <a:chExt cx="7793598" cy="5883355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40EF364-EF62-464F-ADB9-9D3D8C39DB8F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5F9D5401-4F4D-490C-A4BA-54A5E7130ECA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10" name="矩形: 剪去左右顶角 9">
                <a:extLst>
                  <a:ext uri="{FF2B5EF4-FFF2-40B4-BE49-F238E27FC236}">
                    <a16:creationId xmlns:a16="http://schemas.microsoft.com/office/drawing/2014/main" id="{63CD06F3-5297-473E-BE62-1F39FB35EB34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" name="矩形: 剪去左右顶角 10">
                <a:extLst>
                  <a:ext uri="{FF2B5EF4-FFF2-40B4-BE49-F238E27FC236}">
                    <a16:creationId xmlns:a16="http://schemas.microsoft.com/office/drawing/2014/main" id="{800FC886-4DAE-4F57-85CA-3518E88BB984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" name="矩形: 剪去左右顶角 11">
                <a:extLst>
                  <a:ext uri="{FF2B5EF4-FFF2-40B4-BE49-F238E27FC236}">
                    <a16:creationId xmlns:a16="http://schemas.microsoft.com/office/drawing/2014/main" id="{E2961137-5190-4C71-B2EB-4A908B24852A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3" name="矩形: 剪去左右顶角 12">
                <a:extLst>
                  <a:ext uri="{FF2B5EF4-FFF2-40B4-BE49-F238E27FC236}">
                    <a16:creationId xmlns:a16="http://schemas.microsoft.com/office/drawing/2014/main" id="{6FB3B896-09C9-48FD-980B-CA00D83EB3C0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7809C584-0BDC-4276-B6AE-0EBEBFBD6651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8" name="矩形: 剪去左右顶角 7">
                <a:extLst>
                  <a:ext uri="{FF2B5EF4-FFF2-40B4-BE49-F238E27FC236}">
                    <a16:creationId xmlns:a16="http://schemas.microsoft.com/office/drawing/2014/main" id="{136EFC97-7236-4486-8704-35B171DFFBF3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9" name="矩形: 剪去左右顶角 8">
                <a:extLst>
                  <a:ext uri="{FF2B5EF4-FFF2-40B4-BE49-F238E27FC236}">
                    <a16:creationId xmlns:a16="http://schemas.microsoft.com/office/drawing/2014/main" id="{F4563AFC-5308-452B-BE85-5A4B95FABC94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6" name="直角三角形 5">
              <a:extLst>
                <a:ext uri="{FF2B5EF4-FFF2-40B4-BE49-F238E27FC236}">
                  <a16:creationId xmlns:a16="http://schemas.microsoft.com/office/drawing/2014/main" id="{714351F7-9E0C-463C-A0F9-06A4D56F254B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7" name="直角三角形 6">
              <a:extLst>
                <a:ext uri="{FF2B5EF4-FFF2-40B4-BE49-F238E27FC236}">
                  <a16:creationId xmlns:a16="http://schemas.microsoft.com/office/drawing/2014/main" id="{9EBFE06C-60DF-40D6-BDE4-25DB1A68310D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38" name="矩形 37">
            <a:extLst>
              <a:ext uri="{FF2B5EF4-FFF2-40B4-BE49-F238E27FC236}">
                <a16:creationId xmlns:a16="http://schemas.microsoft.com/office/drawing/2014/main" id="{38DCB472-D352-4A2D-BC2D-4541F0CC38AB}"/>
              </a:ext>
            </a:extLst>
          </p:cNvPr>
          <p:cNvSpPr/>
          <p:nvPr/>
        </p:nvSpPr>
        <p:spPr>
          <a:xfrm>
            <a:off x="13007377" y="320556"/>
            <a:ext cx="1159540" cy="11798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政务标准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2-</a:t>
            </a:r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生命周联动一件事</a:t>
            </a:r>
          </a:p>
        </p:txBody>
      </p:sp>
      <p:sp>
        <p:nvSpPr>
          <p:cNvPr id="307" name="文本框 306">
            <a:extLst>
              <a:ext uri="{FF2B5EF4-FFF2-40B4-BE49-F238E27FC236}">
                <a16:creationId xmlns:a16="http://schemas.microsoft.com/office/drawing/2014/main" id="{BD6641A3-448B-4A57-B1D0-63C5BF64B9D4}"/>
              </a:ext>
            </a:extLst>
          </p:cNvPr>
          <p:cNvSpPr txBox="1"/>
          <p:nvPr/>
        </p:nvSpPr>
        <p:spPr>
          <a:xfrm>
            <a:off x="3760719" y="1647661"/>
            <a:ext cx="2621856" cy="1406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地图联动一件事分布</a:t>
            </a:r>
            <a:endParaRPr lang="en-US" altLang="zh-CN" sz="1167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进入页面后，调取首页</a:t>
            </a:r>
            <a:r>
              <a:rPr lang="en-US" altLang="zh-CN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蓝色</a:t>
            </a:r>
            <a:r>
              <a:rPr lang="en-US" altLang="zh-CN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第三张</a:t>
            </a:r>
            <a:r>
              <a:rPr lang="en-US" altLang="zh-CN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分五区，展示各区各有多少一件事主题事项</a:t>
            </a:r>
            <a:r>
              <a:rPr lang="en-US" altLang="zh-CN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展示各区一件事的年度累计办件量；</a:t>
            </a:r>
            <a:endParaRPr lang="zh-CN" altLang="en-US" sz="1334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9" name="矩形 308">
            <a:extLst>
              <a:ext uri="{FF2B5EF4-FFF2-40B4-BE49-F238E27FC236}">
                <a16:creationId xmlns:a16="http://schemas.microsoft.com/office/drawing/2014/main" id="{0C1BFCC0-E540-4AAB-B377-0E46C0EC53D9}"/>
              </a:ext>
            </a:extLst>
          </p:cNvPr>
          <p:cNvSpPr/>
          <p:nvPr/>
        </p:nvSpPr>
        <p:spPr>
          <a:xfrm>
            <a:off x="414873" y="867471"/>
            <a:ext cx="851499" cy="401383"/>
          </a:xfrm>
          <a:prstGeom prst="rec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一</a:t>
            </a:r>
            <a:r>
              <a:rPr lang="zh-CN" altLang="en-US" sz="1000">
                <a:solidFill>
                  <a:schemeClr val="accent2">
                    <a:lumMod val="75000"/>
                  </a:schemeClr>
                </a:solidFill>
                <a:latin typeface="+mn-ea"/>
              </a:rPr>
              <a:t>件事</a:t>
            </a:r>
            <a:endParaRPr lang="en-US" altLang="zh-CN" sz="10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分布</a:t>
            </a: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DA9E93B-1723-4BCB-BFEC-EEFE93416780}"/>
              </a:ext>
            </a:extLst>
          </p:cNvPr>
          <p:cNvGrpSpPr/>
          <p:nvPr/>
        </p:nvGrpSpPr>
        <p:grpSpPr>
          <a:xfrm>
            <a:off x="7086208" y="726804"/>
            <a:ext cx="3818028" cy="659977"/>
            <a:chOff x="7086208" y="726804"/>
            <a:chExt cx="2953963" cy="659977"/>
          </a:xfrm>
        </p:grpSpPr>
        <p:sp>
          <p:nvSpPr>
            <p:cNvPr id="323" name="矩形 322">
              <a:extLst>
                <a:ext uri="{FF2B5EF4-FFF2-40B4-BE49-F238E27FC236}">
                  <a16:creationId xmlns:a16="http://schemas.microsoft.com/office/drawing/2014/main" id="{25838F88-955A-44FE-8E40-E4DAC8427CB1}"/>
                </a:ext>
              </a:extLst>
            </p:cNvPr>
            <p:cNvSpPr/>
            <p:nvPr/>
          </p:nvSpPr>
          <p:spPr>
            <a:xfrm>
              <a:off x="7669967" y="726804"/>
              <a:ext cx="1685081" cy="182929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 dirty="0">
                  <a:solidFill>
                    <a:schemeClr val="accent2">
                      <a:lumMod val="75000"/>
                    </a:schemeClr>
                  </a:solidFill>
                  <a:latin typeface="+mn-ea"/>
                </a:rPr>
                <a:t>“一件事”主题专区</a:t>
              </a:r>
            </a:p>
          </p:txBody>
        </p:sp>
        <p:sp>
          <p:nvSpPr>
            <p:cNvPr id="338" name="矩形 337">
              <a:extLst>
                <a:ext uri="{FF2B5EF4-FFF2-40B4-BE49-F238E27FC236}">
                  <a16:creationId xmlns:a16="http://schemas.microsoft.com/office/drawing/2014/main" id="{26AE47AE-031A-4BDA-B285-FD05FD9D4B03}"/>
                </a:ext>
              </a:extLst>
            </p:cNvPr>
            <p:cNvSpPr/>
            <p:nvPr/>
          </p:nvSpPr>
          <p:spPr>
            <a:xfrm>
              <a:off x="7086208" y="1000463"/>
              <a:ext cx="583759" cy="386318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50" b="1" dirty="0">
                  <a:latin typeface="+mn-ea"/>
                </a:rPr>
                <a:t>一件事</a:t>
              </a:r>
              <a:endParaRPr lang="en-US" altLang="zh-CN" sz="750" b="1" dirty="0">
                <a:latin typeface="+mn-ea"/>
              </a:endParaRPr>
            </a:p>
            <a:p>
              <a:pPr algn="ctr"/>
              <a:endParaRPr lang="en-US" altLang="zh-CN" sz="750" b="1" dirty="0">
                <a:latin typeface="+mn-ea"/>
              </a:endParaRPr>
            </a:p>
            <a:p>
              <a:pPr algn="ctr"/>
              <a:r>
                <a:rPr lang="en-US" altLang="zh-CN" sz="750" b="1" dirty="0">
                  <a:latin typeface="+mn-ea"/>
                </a:rPr>
                <a:t>【</a:t>
              </a:r>
              <a:r>
                <a:rPr lang="zh-CN" altLang="en-US" sz="750" b="1" dirty="0">
                  <a:latin typeface="+mn-ea"/>
                </a:rPr>
                <a:t>数字</a:t>
              </a:r>
              <a:r>
                <a:rPr lang="en-US" altLang="zh-CN" sz="750" b="1" dirty="0">
                  <a:latin typeface="+mn-ea"/>
                </a:rPr>
                <a:t>】</a:t>
              </a:r>
            </a:p>
          </p:txBody>
        </p:sp>
        <p:sp>
          <p:nvSpPr>
            <p:cNvPr id="339" name="矩形 338">
              <a:extLst>
                <a:ext uri="{FF2B5EF4-FFF2-40B4-BE49-F238E27FC236}">
                  <a16:creationId xmlns:a16="http://schemas.microsoft.com/office/drawing/2014/main" id="{1F0B7EF6-AF0A-4828-8162-82C69A2442A7}"/>
                </a:ext>
              </a:extLst>
            </p:cNvPr>
            <p:cNvSpPr/>
            <p:nvPr/>
          </p:nvSpPr>
          <p:spPr>
            <a:xfrm>
              <a:off x="8477825" y="1000463"/>
              <a:ext cx="740413" cy="386318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50" b="1" dirty="0">
                  <a:latin typeface="+mn-ea"/>
                </a:rPr>
                <a:t>自然人一件事</a:t>
              </a:r>
              <a:endParaRPr lang="en-US" altLang="zh-CN" sz="750" b="1" dirty="0">
                <a:latin typeface="+mn-ea"/>
              </a:endParaRPr>
            </a:p>
            <a:p>
              <a:pPr algn="ctr"/>
              <a:r>
                <a:rPr lang="en-US" altLang="zh-CN" sz="750" b="1" dirty="0">
                  <a:latin typeface="+mn-ea"/>
                </a:rPr>
                <a:t>【</a:t>
              </a:r>
              <a:r>
                <a:rPr lang="zh-CN" altLang="en-US" sz="750" b="1" dirty="0">
                  <a:latin typeface="+mn-ea"/>
                </a:rPr>
                <a:t>数量</a:t>
              </a:r>
              <a:r>
                <a:rPr lang="en-US" altLang="zh-CN" sz="750" b="1" dirty="0">
                  <a:latin typeface="+mn-ea"/>
                </a:rPr>
                <a:t>】</a:t>
              </a:r>
            </a:p>
          </p:txBody>
        </p:sp>
        <p:sp>
          <p:nvSpPr>
            <p:cNvPr id="340" name="矩形 339">
              <a:extLst>
                <a:ext uri="{FF2B5EF4-FFF2-40B4-BE49-F238E27FC236}">
                  <a16:creationId xmlns:a16="http://schemas.microsoft.com/office/drawing/2014/main" id="{5663C72C-D288-4D54-B922-3630FA10EE7A}"/>
                </a:ext>
              </a:extLst>
            </p:cNvPr>
            <p:cNvSpPr/>
            <p:nvPr/>
          </p:nvSpPr>
          <p:spPr>
            <a:xfrm>
              <a:off x="9355048" y="1000463"/>
              <a:ext cx="685123" cy="386318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50" b="1" dirty="0">
                  <a:latin typeface="+mn-ea"/>
                </a:rPr>
                <a:t>企业一件事</a:t>
              </a:r>
              <a:endParaRPr lang="en-US" altLang="zh-CN" sz="750" b="1" dirty="0">
                <a:latin typeface="+mn-ea"/>
              </a:endParaRPr>
            </a:p>
            <a:p>
              <a:pPr algn="ctr"/>
              <a:endParaRPr lang="en-US" altLang="zh-CN" sz="750" b="1" dirty="0">
                <a:latin typeface="+mn-ea"/>
              </a:endParaRPr>
            </a:p>
            <a:p>
              <a:pPr algn="ctr"/>
              <a:r>
                <a:rPr lang="en-US" altLang="zh-CN" sz="750" b="1" dirty="0">
                  <a:latin typeface="+mn-ea"/>
                </a:rPr>
                <a:t>【</a:t>
              </a:r>
              <a:r>
                <a:rPr lang="zh-CN" altLang="en-US" sz="750" b="1" dirty="0">
                  <a:latin typeface="+mn-ea"/>
                </a:rPr>
                <a:t>数量</a:t>
              </a:r>
              <a:r>
                <a:rPr lang="en-US" altLang="zh-CN" sz="750" b="1" dirty="0">
                  <a:latin typeface="+mn-ea"/>
                </a:rPr>
                <a:t>】</a:t>
              </a:r>
            </a:p>
          </p:txBody>
        </p:sp>
        <p:sp>
          <p:nvSpPr>
            <p:cNvPr id="341" name="矩形 340">
              <a:extLst>
                <a:ext uri="{FF2B5EF4-FFF2-40B4-BE49-F238E27FC236}">
                  <a16:creationId xmlns:a16="http://schemas.microsoft.com/office/drawing/2014/main" id="{54F2979F-9F52-4653-8EFD-7A32FF78E796}"/>
                </a:ext>
              </a:extLst>
            </p:cNvPr>
            <p:cNvSpPr/>
            <p:nvPr/>
          </p:nvSpPr>
          <p:spPr>
            <a:xfrm>
              <a:off x="7775418" y="1000463"/>
              <a:ext cx="583759" cy="386318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750" b="1" dirty="0">
                  <a:latin typeface="+mn-ea"/>
                </a:rPr>
                <a:t>一件事</a:t>
              </a:r>
              <a:endParaRPr lang="en-US" altLang="zh-CN" sz="750" b="1" dirty="0">
                <a:latin typeface="+mn-ea"/>
              </a:endParaRPr>
            </a:p>
            <a:p>
              <a:pPr algn="ctr"/>
              <a:endParaRPr lang="en-US" altLang="zh-CN" sz="750" b="1" dirty="0">
                <a:latin typeface="+mn-ea"/>
              </a:endParaRPr>
            </a:p>
            <a:p>
              <a:pPr algn="ctr"/>
              <a:r>
                <a:rPr lang="en-US" altLang="zh-CN" sz="750" b="1" dirty="0">
                  <a:latin typeface="+mn-ea"/>
                </a:rPr>
                <a:t>【</a:t>
              </a:r>
              <a:r>
                <a:rPr lang="zh-CN" altLang="en-US" sz="750" b="1" dirty="0">
                  <a:latin typeface="+mn-ea"/>
                </a:rPr>
                <a:t>占比</a:t>
              </a:r>
              <a:r>
                <a:rPr lang="en-US" altLang="zh-CN" sz="750" b="1" dirty="0">
                  <a:latin typeface="+mn-ea"/>
                </a:rPr>
                <a:t>】</a:t>
              </a:r>
            </a:p>
          </p:txBody>
        </p:sp>
      </p:grpSp>
      <p:pic>
        <p:nvPicPr>
          <p:cNvPr id="342" name="图片 341" descr="地图&#10;&#10;描述已自动生成">
            <a:extLst>
              <a:ext uri="{FF2B5EF4-FFF2-40B4-BE49-F238E27FC236}">
                <a16:creationId xmlns:a16="http://schemas.microsoft.com/office/drawing/2014/main" id="{B6E75447-8BE1-4A3D-92D3-0C8617EBB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44" y="1594365"/>
            <a:ext cx="2959736" cy="3892386"/>
          </a:xfrm>
          <a:prstGeom prst="rect">
            <a:avLst/>
          </a:prstGeom>
          <a:ln w="12700">
            <a:solidFill>
              <a:schemeClr val="accent5">
                <a:lumMod val="40000"/>
                <a:lumOff val="60000"/>
              </a:schemeClr>
            </a:solidFill>
          </a:ln>
        </p:spPr>
      </p:pic>
      <p:sp>
        <p:nvSpPr>
          <p:cNvPr id="19" name="思想气泡: 云 18">
            <a:extLst>
              <a:ext uri="{FF2B5EF4-FFF2-40B4-BE49-F238E27FC236}">
                <a16:creationId xmlns:a16="http://schemas.microsoft.com/office/drawing/2014/main" id="{A748DF48-9D72-44A5-8B46-53383929D2F8}"/>
              </a:ext>
            </a:extLst>
          </p:cNvPr>
          <p:cNvSpPr/>
          <p:nvPr/>
        </p:nvSpPr>
        <p:spPr>
          <a:xfrm>
            <a:off x="5135316" y="3797528"/>
            <a:ext cx="1247259" cy="566474"/>
          </a:xfrm>
          <a:prstGeom prst="cloudCallout">
            <a:avLst>
              <a:gd name="adj1" fmla="val -12626"/>
              <a:gd name="adj2" fmla="val 78562"/>
            </a:avLst>
          </a:prstGeom>
          <a:gradFill flip="none" rotWithShape="1">
            <a:gsLst>
              <a:gs pos="0">
                <a:schemeClr val="bg1">
                  <a:lumMod val="65000"/>
                  <a:alpha val="50000"/>
                </a:schemeClr>
              </a:gs>
              <a:gs pos="15000">
                <a:srgbClr val="BFBFBF">
                  <a:alpha val="50000"/>
                </a:srgbClr>
              </a:gs>
              <a:gs pos="34000">
                <a:schemeClr val="bg1">
                  <a:alpha val="5000"/>
                </a:schemeClr>
              </a:gs>
            </a:gsLst>
            <a:lin ang="13500000" scaled="1"/>
            <a:tileRect/>
          </a:gra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0000" tIns="0" rIns="30000" bIns="0" rtlCol="0" anchor="ctr"/>
          <a:lstStyle/>
          <a:p>
            <a:pPr algn="ctr"/>
            <a:r>
              <a:rPr lang="zh-CN" altLang="en-US" sz="875" dirty="0"/>
              <a:t>五区的定点，我想要这样的效果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5079FE15-7102-443E-A9EB-803B8BD77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575" y="4389442"/>
            <a:ext cx="1936801" cy="793771"/>
          </a:xfrm>
          <a:prstGeom prst="rect">
            <a:avLst/>
          </a:prstGeom>
        </p:spPr>
      </p:pic>
      <p:grpSp>
        <p:nvGrpSpPr>
          <p:cNvPr id="15" name="组合 14">
            <a:extLst>
              <a:ext uri="{FF2B5EF4-FFF2-40B4-BE49-F238E27FC236}">
                <a16:creationId xmlns:a16="http://schemas.microsoft.com/office/drawing/2014/main" id="{B317ADC2-D76F-43B5-A80D-D500AB57D9F9}"/>
              </a:ext>
            </a:extLst>
          </p:cNvPr>
          <p:cNvGrpSpPr/>
          <p:nvPr/>
        </p:nvGrpSpPr>
        <p:grpSpPr>
          <a:xfrm>
            <a:off x="6853081" y="1558851"/>
            <a:ext cx="4140727" cy="4023557"/>
            <a:chOff x="6853081" y="1558851"/>
            <a:chExt cx="3287519" cy="4023557"/>
          </a:xfrm>
        </p:grpSpPr>
        <p:grpSp>
          <p:nvGrpSpPr>
            <p:cNvPr id="311" name="组合 310">
              <a:extLst>
                <a:ext uri="{FF2B5EF4-FFF2-40B4-BE49-F238E27FC236}">
                  <a16:creationId xmlns:a16="http://schemas.microsoft.com/office/drawing/2014/main" id="{39AE3002-7C2B-4B8B-8A86-DC38B6AECDB3}"/>
                </a:ext>
              </a:extLst>
            </p:cNvPr>
            <p:cNvGrpSpPr/>
            <p:nvPr/>
          </p:nvGrpSpPr>
          <p:grpSpPr>
            <a:xfrm>
              <a:off x="6853081" y="1558851"/>
              <a:ext cx="3287519" cy="4023557"/>
              <a:chOff x="8132872" y="733301"/>
              <a:chExt cx="3944918" cy="5962926"/>
            </a:xfrm>
          </p:grpSpPr>
          <p:sp>
            <p:nvSpPr>
              <p:cNvPr id="312" name="矩形 311">
                <a:extLst>
                  <a:ext uri="{FF2B5EF4-FFF2-40B4-BE49-F238E27FC236}">
                    <a16:creationId xmlns:a16="http://schemas.microsoft.com/office/drawing/2014/main" id="{053ED0E6-7578-40C8-94F2-2F805D812EF7}"/>
                  </a:ext>
                </a:extLst>
              </p:cNvPr>
              <p:cNvSpPr/>
              <p:nvPr/>
            </p:nvSpPr>
            <p:spPr>
              <a:xfrm>
                <a:off x="8193267" y="759121"/>
                <a:ext cx="3884522" cy="5914151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313" name="组合 312">
                <a:extLst>
                  <a:ext uri="{FF2B5EF4-FFF2-40B4-BE49-F238E27FC236}">
                    <a16:creationId xmlns:a16="http://schemas.microsoft.com/office/drawing/2014/main" id="{D9F543B5-5CD7-455A-9BC3-D6DF13D58F42}"/>
                  </a:ext>
                </a:extLst>
              </p:cNvPr>
              <p:cNvGrpSpPr/>
              <p:nvPr/>
            </p:nvGrpSpPr>
            <p:grpSpPr>
              <a:xfrm>
                <a:off x="8132872" y="733301"/>
                <a:ext cx="589329" cy="279701"/>
                <a:chOff x="1141" y="948592"/>
                <a:chExt cx="572982" cy="368817"/>
              </a:xfrm>
            </p:grpSpPr>
            <p:sp>
              <p:nvSpPr>
                <p:cNvPr id="319" name="矩形: 剪去左右顶角 318">
                  <a:extLst>
                    <a:ext uri="{FF2B5EF4-FFF2-40B4-BE49-F238E27FC236}">
                      <a16:creationId xmlns:a16="http://schemas.microsoft.com/office/drawing/2014/main" id="{C0FB0450-0DA5-414A-80FE-732A2C4C36E2}"/>
                    </a:ext>
                  </a:extLst>
                </p:cNvPr>
                <p:cNvSpPr/>
                <p:nvPr/>
              </p:nvSpPr>
              <p:spPr>
                <a:xfrm flipV="1">
                  <a:off x="28863" y="969626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320" name="矩形: 剪去左右顶角 319">
                  <a:extLst>
                    <a:ext uri="{FF2B5EF4-FFF2-40B4-BE49-F238E27FC236}">
                      <a16:creationId xmlns:a16="http://schemas.microsoft.com/office/drawing/2014/main" id="{2CC49F64-205F-4EE1-9F94-4F3112687E21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60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321" name="矩形: 剪去左右顶角 320">
                  <a:extLst>
                    <a:ext uri="{FF2B5EF4-FFF2-40B4-BE49-F238E27FC236}">
                      <a16:creationId xmlns:a16="http://schemas.microsoft.com/office/drawing/2014/main" id="{B31E1CB7-B8B1-42D1-BC3E-44761D4ECAF3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0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322" name="矩形: 剪去左右顶角 321">
                  <a:extLst>
                    <a:ext uri="{FF2B5EF4-FFF2-40B4-BE49-F238E27FC236}">
                      <a16:creationId xmlns:a16="http://schemas.microsoft.com/office/drawing/2014/main" id="{FE4CBCAB-2E0D-4D4F-BD72-51293E785944}"/>
                    </a:ext>
                  </a:extLst>
                </p:cNvPr>
                <p:cNvSpPr/>
                <p:nvPr/>
              </p:nvSpPr>
              <p:spPr>
                <a:xfrm rot="16200000" flipV="1">
                  <a:off x="-17779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314" name="组合 313">
                <a:extLst>
                  <a:ext uri="{FF2B5EF4-FFF2-40B4-BE49-F238E27FC236}">
                    <a16:creationId xmlns:a16="http://schemas.microsoft.com/office/drawing/2014/main" id="{981D9CA6-BEFB-4E23-BAA6-16E134EAFD12}"/>
                  </a:ext>
                </a:extLst>
              </p:cNvPr>
              <p:cNvGrpSpPr/>
              <p:nvPr/>
            </p:nvGrpSpPr>
            <p:grpSpPr>
              <a:xfrm>
                <a:off x="8166588" y="6554463"/>
                <a:ext cx="192345" cy="141764"/>
                <a:chOff x="33922" y="3854582"/>
                <a:chExt cx="187010" cy="186931"/>
              </a:xfrm>
            </p:grpSpPr>
            <p:sp>
              <p:nvSpPr>
                <p:cNvPr id="317" name="矩形: 剪去左右顶角 316">
                  <a:extLst>
                    <a:ext uri="{FF2B5EF4-FFF2-40B4-BE49-F238E27FC236}">
                      <a16:creationId xmlns:a16="http://schemas.microsoft.com/office/drawing/2014/main" id="{8C97AE22-8DAB-437F-8AEB-86741DE74898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5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318" name="矩形: 剪去左右顶角 317">
                  <a:extLst>
                    <a:ext uri="{FF2B5EF4-FFF2-40B4-BE49-F238E27FC236}">
                      <a16:creationId xmlns:a16="http://schemas.microsoft.com/office/drawing/2014/main" id="{4EBDB27C-3030-4217-B426-6A7273F20C2F}"/>
                    </a:ext>
                  </a:extLst>
                </p:cNvPr>
                <p:cNvSpPr/>
                <p:nvPr/>
              </p:nvSpPr>
              <p:spPr>
                <a:xfrm flipV="1">
                  <a:off x="64269" y="399579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315" name="直角三角形 314">
                <a:extLst>
                  <a:ext uri="{FF2B5EF4-FFF2-40B4-BE49-F238E27FC236}">
                    <a16:creationId xmlns:a16="http://schemas.microsoft.com/office/drawing/2014/main" id="{C65642B0-824A-40E5-A5DF-BB937280B32A}"/>
                  </a:ext>
                </a:extLst>
              </p:cNvPr>
              <p:cNvSpPr/>
              <p:nvPr/>
            </p:nvSpPr>
            <p:spPr>
              <a:xfrm rot="10800000">
                <a:off x="11996103" y="763648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16" name="直角三角形 315">
                <a:extLst>
                  <a:ext uri="{FF2B5EF4-FFF2-40B4-BE49-F238E27FC236}">
                    <a16:creationId xmlns:a16="http://schemas.microsoft.com/office/drawing/2014/main" id="{22F8E0E4-C5EA-4B79-9240-A44134F7E2C6}"/>
                  </a:ext>
                </a:extLst>
              </p:cNvPr>
              <p:cNvSpPr/>
              <p:nvPr/>
            </p:nvSpPr>
            <p:spPr>
              <a:xfrm rot="16200000">
                <a:off x="12006551" y="6602034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327" name="矩形 326">
              <a:extLst>
                <a:ext uri="{FF2B5EF4-FFF2-40B4-BE49-F238E27FC236}">
                  <a16:creationId xmlns:a16="http://schemas.microsoft.com/office/drawing/2014/main" id="{02EAEE64-FBAF-4D15-B2E5-70FF26B94CE4}"/>
                </a:ext>
              </a:extLst>
            </p:cNvPr>
            <p:cNvSpPr/>
            <p:nvPr/>
          </p:nvSpPr>
          <p:spPr>
            <a:xfrm>
              <a:off x="6974329" y="1574531"/>
              <a:ext cx="1575542" cy="273104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一件事主题办理量</a:t>
              </a: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top10</a:t>
              </a:r>
            </a:p>
          </p:txBody>
        </p:sp>
        <p:graphicFrame>
          <p:nvGraphicFramePr>
            <p:cNvPr id="328" name="图表 327">
              <a:extLst>
                <a:ext uri="{FF2B5EF4-FFF2-40B4-BE49-F238E27FC236}">
                  <a16:creationId xmlns:a16="http://schemas.microsoft.com/office/drawing/2014/main" id="{8F393AA1-C021-496E-919D-344AE01836FE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188445955"/>
                </p:ext>
              </p:extLst>
            </p:nvPr>
          </p:nvGraphicFramePr>
          <p:xfrm>
            <a:off x="6883593" y="1567505"/>
            <a:ext cx="3188465" cy="12781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graphicFrame>
          <p:nvGraphicFramePr>
            <p:cNvPr id="330" name="图表 329">
              <a:extLst>
                <a:ext uri="{FF2B5EF4-FFF2-40B4-BE49-F238E27FC236}">
                  <a16:creationId xmlns:a16="http://schemas.microsoft.com/office/drawing/2014/main" id="{889E21CC-744D-440C-A557-C9530DFAA8D2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94707955"/>
                </p:ext>
              </p:extLst>
            </p:nvPr>
          </p:nvGraphicFramePr>
          <p:xfrm>
            <a:off x="6918275" y="2935015"/>
            <a:ext cx="3188465" cy="127816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331" name="矩形 330">
              <a:extLst>
                <a:ext uri="{FF2B5EF4-FFF2-40B4-BE49-F238E27FC236}">
                  <a16:creationId xmlns:a16="http://schemas.microsoft.com/office/drawing/2014/main" id="{559FC7EF-E25B-48F5-BB56-3AE280A334A0}"/>
                </a:ext>
              </a:extLst>
            </p:cNvPr>
            <p:cNvSpPr/>
            <p:nvPr/>
          </p:nvSpPr>
          <p:spPr>
            <a:xfrm>
              <a:off x="6976051" y="4227450"/>
              <a:ext cx="1575542" cy="273104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“一件事”部门</a:t>
              </a: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TOP5</a:t>
              </a:r>
            </a:p>
          </p:txBody>
        </p:sp>
        <p:sp>
          <p:nvSpPr>
            <p:cNvPr id="333" name="文本框 332">
              <a:extLst>
                <a:ext uri="{FF2B5EF4-FFF2-40B4-BE49-F238E27FC236}">
                  <a16:creationId xmlns:a16="http://schemas.microsoft.com/office/drawing/2014/main" id="{CB198CEA-92ED-449E-B359-EEBAAA5FA778}"/>
                </a:ext>
              </a:extLst>
            </p:cNvPr>
            <p:cNvSpPr txBox="1"/>
            <p:nvPr/>
          </p:nvSpPr>
          <p:spPr>
            <a:xfrm>
              <a:off x="7261061" y="4580196"/>
              <a:ext cx="1141576" cy="350279"/>
            </a:xfrm>
            <a:prstGeom prst="cloudCallout">
              <a:avLst>
                <a:gd name="adj1" fmla="val 48907"/>
                <a:gd name="adj2" fmla="val 57727"/>
              </a:avLst>
            </a:prstGeom>
            <a:noFill/>
            <a:ln w="15875">
              <a:solidFill>
                <a:srgbClr val="002060"/>
              </a:solidFill>
            </a:ln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0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zh-CN" altLang="zh-CN" sz="834" dirty="0"/>
                <a:t>市场监督管理局</a:t>
              </a:r>
              <a:endParaRPr lang="zh-CN" altLang="en-US" sz="834" dirty="0"/>
            </a:p>
          </p:txBody>
        </p:sp>
        <p:sp>
          <p:nvSpPr>
            <p:cNvPr id="334" name="文本框 333">
              <a:extLst>
                <a:ext uri="{FF2B5EF4-FFF2-40B4-BE49-F238E27FC236}">
                  <a16:creationId xmlns:a16="http://schemas.microsoft.com/office/drawing/2014/main" id="{C637821A-91CE-4E92-9919-3A85ED40EF32}"/>
                </a:ext>
              </a:extLst>
            </p:cNvPr>
            <p:cNvSpPr txBox="1"/>
            <p:nvPr/>
          </p:nvSpPr>
          <p:spPr>
            <a:xfrm>
              <a:off x="7279426" y="5114328"/>
              <a:ext cx="1198400" cy="415883"/>
            </a:xfrm>
            <a:prstGeom prst="cloudCallout">
              <a:avLst>
                <a:gd name="adj1" fmla="val 37059"/>
                <a:gd name="adj2" fmla="val -91711"/>
              </a:avLst>
            </a:prstGeom>
            <a:noFill/>
            <a:ln w="15875">
              <a:solidFill>
                <a:srgbClr val="002060"/>
              </a:solidFill>
            </a:ln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0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zh-CN" altLang="zh-CN" sz="834" dirty="0"/>
                <a:t>人力资源和社会保障局</a:t>
              </a:r>
              <a:endParaRPr lang="zh-CN" altLang="en-US" sz="834" dirty="0"/>
            </a:p>
          </p:txBody>
        </p:sp>
        <p:sp>
          <p:nvSpPr>
            <p:cNvPr id="335" name="文本框 334">
              <a:extLst>
                <a:ext uri="{FF2B5EF4-FFF2-40B4-BE49-F238E27FC236}">
                  <a16:creationId xmlns:a16="http://schemas.microsoft.com/office/drawing/2014/main" id="{622B6082-0CDB-4E28-8F48-156FDD1180EC}"/>
                </a:ext>
              </a:extLst>
            </p:cNvPr>
            <p:cNvSpPr txBox="1"/>
            <p:nvPr/>
          </p:nvSpPr>
          <p:spPr>
            <a:xfrm>
              <a:off x="8489171" y="4666121"/>
              <a:ext cx="583878" cy="353690"/>
            </a:xfrm>
            <a:prstGeom prst="cloudCallout">
              <a:avLst>
                <a:gd name="adj1" fmla="val -65635"/>
                <a:gd name="adj2" fmla="val 30343"/>
              </a:avLst>
            </a:prstGeom>
            <a:noFill/>
            <a:ln w="15875">
              <a:solidFill>
                <a:srgbClr val="002060"/>
              </a:solidFill>
            </a:ln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0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zh-CN" altLang="zh-CN" sz="834" dirty="0"/>
                <a:t>民政局</a:t>
              </a:r>
              <a:endParaRPr lang="zh-CN" altLang="en-US" sz="834" dirty="0"/>
            </a:p>
          </p:txBody>
        </p:sp>
        <p:sp>
          <p:nvSpPr>
            <p:cNvPr id="336" name="文本框 335">
              <a:extLst>
                <a:ext uri="{FF2B5EF4-FFF2-40B4-BE49-F238E27FC236}">
                  <a16:creationId xmlns:a16="http://schemas.microsoft.com/office/drawing/2014/main" id="{1BE82672-8726-4F0C-B7E9-76903C059929}"/>
                </a:ext>
              </a:extLst>
            </p:cNvPr>
            <p:cNvSpPr txBox="1"/>
            <p:nvPr/>
          </p:nvSpPr>
          <p:spPr>
            <a:xfrm>
              <a:off x="9141442" y="4536099"/>
              <a:ext cx="846953" cy="334394"/>
            </a:xfrm>
            <a:prstGeom prst="cloudCallout">
              <a:avLst>
                <a:gd name="adj1" fmla="val -64313"/>
                <a:gd name="adj2" fmla="val 55698"/>
              </a:avLst>
            </a:prstGeom>
            <a:noFill/>
            <a:ln w="15875">
              <a:solidFill>
                <a:srgbClr val="002060"/>
              </a:solidFill>
            </a:ln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0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zh-CN" altLang="zh-CN" sz="834" dirty="0"/>
                <a:t>自然资源局</a:t>
              </a:r>
              <a:endParaRPr lang="zh-CN" altLang="en-US" sz="834" dirty="0"/>
            </a:p>
          </p:txBody>
        </p:sp>
        <p:sp>
          <p:nvSpPr>
            <p:cNvPr id="337" name="文本框 336">
              <a:extLst>
                <a:ext uri="{FF2B5EF4-FFF2-40B4-BE49-F238E27FC236}">
                  <a16:creationId xmlns:a16="http://schemas.microsoft.com/office/drawing/2014/main" id="{B6E8880A-F35A-4F43-8296-1BEA2B706803}"/>
                </a:ext>
              </a:extLst>
            </p:cNvPr>
            <p:cNvSpPr txBox="1"/>
            <p:nvPr/>
          </p:nvSpPr>
          <p:spPr>
            <a:xfrm>
              <a:off x="8983866" y="4958976"/>
              <a:ext cx="942319" cy="445276"/>
            </a:xfrm>
            <a:prstGeom prst="cloudCallout">
              <a:avLst>
                <a:gd name="adj1" fmla="val -82777"/>
                <a:gd name="adj2" fmla="val -1356"/>
              </a:avLst>
            </a:prstGeom>
            <a:noFill/>
            <a:ln w="15875">
              <a:solidFill>
                <a:srgbClr val="002060"/>
              </a:solidFill>
            </a:ln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0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defRPr>
              </a:lvl1pPr>
              <a:lvl2pPr>
                <a:defRPr>
                  <a:solidFill>
                    <a:schemeClr val="tx1"/>
                  </a:solidFill>
                </a:defRPr>
              </a:lvl2pPr>
              <a:lvl3pPr>
                <a:defRPr>
                  <a:solidFill>
                    <a:schemeClr val="tx1"/>
                  </a:solidFill>
                </a:defRPr>
              </a:lvl3pPr>
              <a:lvl4pPr>
                <a:defRPr>
                  <a:solidFill>
                    <a:schemeClr val="tx1"/>
                  </a:solidFill>
                </a:defRPr>
              </a:lvl4pPr>
              <a:lvl5pPr>
                <a:defRPr>
                  <a:solidFill>
                    <a:schemeClr val="tx1"/>
                  </a:solidFill>
                </a:defRPr>
              </a:lvl5pPr>
              <a:lvl6pPr>
                <a:defRPr>
                  <a:solidFill>
                    <a:schemeClr val="tx1"/>
                  </a:solidFill>
                </a:defRPr>
              </a:lvl6pPr>
              <a:lvl7pPr>
                <a:defRPr>
                  <a:solidFill>
                    <a:schemeClr val="tx1"/>
                  </a:solidFill>
                </a:defRPr>
              </a:lvl7pPr>
              <a:lvl8pPr>
                <a:defRPr>
                  <a:solidFill>
                    <a:schemeClr val="tx1"/>
                  </a:solidFill>
                </a:defRPr>
              </a:lvl8pPr>
              <a:lvl9pPr>
                <a:defRPr>
                  <a:solidFill>
                    <a:schemeClr val="tx1"/>
                  </a:solidFill>
                </a:defRPr>
              </a:lvl9pPr>
            </a:lstStyle>
            <a:p>
              <a:r>
                <a:rPr lang="zh-CN" altLang="zh-CN" sz="834" dirty="0"/>
                <a:t>住房城乡建设和水利局</a:t>
              </a:r>
              <a:endParaRPr lang="zh-CN" altLang="en-US" sz="834" dirty="0"/>
            </a:p>
          </p:txBody>
        </p:sp>
        <p:sp>
          <p:nvSpPr>
            <p:cNvPr id="329" name="矩形 328">
              <a:extLst>
                <a:ext uri="{FF2B5EF4-FFF2-40B4-BE49-F238E27FC236}">
                  <a16:creationId xmlns:a16="http://schemas.microsoft.com/office/drawing/2014/main" id="{654481C4-E6AE-4179-A740-B7FAB39219F8}"/>
                </a:ext>
              </a:extLst>
            </p:cNvPr>
            <p:cNvSpPr/>
            <p:nvPr/>
          </p:nvSpPr>
          <p:spPr>
            <a:xfrm>
              <a:off x="6987649" y="2804349"/>
              <a:ext cx="2367399" cy="334171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各渠道一件事办理量总览</a:t>
              </a:r>
              <a:endParaRPr lang="en-US" altLang="zh-CN" sz="1000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</p:txBody>
        </p:sp>
        <p:sp>
          <p:nvSpPr>
            <p:cNvPr id="50" name="矩形: 剪去对角 49">
              <a:extLst>
                <a:ext uri="{FF2B5EF4-FFF2-40B4-BE49-F238E27FC236}">
                  <a16:creationId xmlns:a16="http://schemas.microsoft.com/office/drawing/2014/main" id="{2ED7D027-53EC-433A-8C50-FD64177B49DD}"/>
                </a:ext>
              </a:extLst>
            </p:cNvPr>
            <p:cNvSpPr/>
            <p:nvPr/>
          </p:nvSpPr>
          <p:spPr>
            <a:xfrm>
              <a:off x="8416541" y="4258531"/>
              <a:ext cx="415384" cy="243791"/>
            </a:xfrm>
            <a:prstGeom prst="snip2DiagRect">
              <a:avLst>
                <a:gd name="adj1" fmla="val 0"/>
                <a:gd name="adj2" fmla="val 31976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834" dirty="0">
                  <a:latin typeface="+mn-ea"/>
                </a:rPr>
                <a:t>主题数</a:t>
              </a:r>
              <a:endParaRPr lang="en-US" altLang="zh-CN" sz="834" dirty="0">
                <a:latin typeface="+mn-ea"/>
              </a:endParaRPr>
            </a:p>
          </p:txBody>
        </p:sp>
        <p:sp>
          <p:nvSpPr>
            <p:cNvPr id="51" name="矩形: 剪去对角 50">
              <a:extLst>
                <a:ext uri="{FF2B5EF4-FFF2-40B4-BE49-F238E27FC236}">
                  <a16:creationId xmlns:a16="http://schemas.microsoft.com/office/drawing/2014/main" id="{7803BFEC-92B7-4529-BEA9-BA9286050C32}"/>
                </a:ext>
              </a:extLst>
            </p:cNvPr>
            <p:cNvSpPr/>
            <p:nvPr/>
          </p:nvSpPr>
          <p:spPr>
            <a:xfrm>
              <a:off x="8897278" y="4246309"/>
              <a:ext cx="415384" cy="243791"/>
            </a:xfrm>
            <a:prstGeom prst="snip2DiagRect">
              <a:avLst>
                <a:gd name="adj1" fmla="val 0"/>
                <a:gd name="adj2" fmla="val 31976"/>
              </a:avLst>
            </a:prstGeom>
            <a:noFill/>
            <a:ln>
              <a:solidFill>
                <a:schemeClr val="bg1">
                  <a:lumMod val="50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834" dirty="0">
                  <a:latin typeface="+mn-ea"/>
                </a:rPr>
                <a:t>事项数</a:t>
              </a:r>
              <a:endParaRPr lang="en-US" altLang="zh-CN" sz="834" dirty="0">
                <a:latin typeface="+mn-ea"/>
              </a:endParaRP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C6EB3310-4F6D-49C3-9E46-778C54602CFB}"/>
              </a:ext>
            </a:extLst>
          </p:cNvPr>
          <p:cNvGrpSpPr/>
          <p:nvPr/>
        </p:nvGrpSpPr>
        <p:grpSpPr>
          <a:xfrm>
            <a:off x="11153503" y="726804"/>
            <a:ext cx="6640025" cy="4902925"/>
            <a:chOff x="28620" y="785662"/>
            <a:chExt cx="7793598" cy="5883355"/>
          </a:xfrm>
        </p:grpSpPr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190D87C1-F7F0-4957-972D-C3012B1DA274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54" name="组合 53">
              <a:extLst>
                <a:ext uri="{FF2B5EF4-FFF2-40B4-BE49-F238E27FC236}">
                  <a16:creationId xmlns:a16="http://schemas.microsoft.com/office/drawing/2014/main" id="{F0D6B2AD-C971-43EB-95EB-7CA19954D41E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60" name="矩形: 剪去左右顶角 59">
                <a:extLst>
                  <a:ext uri="{FF2B5EF4-FFF2-40B4-BE49-F238E27FC236}">
                    <a16:creationId xmlns:a16="http://schemas.microsoft.com/office/drawing/2014/main" id="{F95C72A2-F2D9-4BF9-9105-1A5B34ADA872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61" name="矩形: 剪去左右顶角 60">
                <a:extLst>
                  <a:ext uri="{FF2B5EF4-FFF2-40B4-BE49-F238E27FC236}">
                    <a16:creationId xmlns:a16="http://schemas.microsoft.com/office/drawing/2014/main" id="{CEC50B03-8315-4A77-A0DF-66282A93467E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62" name="矩形: 剪去左右顶角 61">
                <a:extLst>
                  <a:ext uri="{FF2B5EF4-FFF2-40B4-BE49-F238E27FC236}">
                    <a16:creationId xmlns:a16="http://schemas.microsoft.com/office/drawing/2014/main" id="{D7DEB8C0-B8F2-455E-A1E9-EA972700CEF3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63" name="矩形: 剪去左右顶角 62">
                <a:extLst>
                  <a:ext uri="{FF2B5EF4-FFF2-40B4-BE49-F238E27FC236}">
                    <a16:creationId xmlns:a16="http://schemas.microsoft.com/office/drawing/2014/main" id="{D84035A7-49EB-4387-8481-B80356013A10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55" name="组合 54">
              <a:extLst>
                <a:ext uri="{FF2B5EF4-FFF2-40B4-BE49-F238E27FC236}">
                  <a16:creationId xmlns:a16="http://schemas.microsoft.com/office/drawing/2014/main" id="{200251B3-4B91-4049-BABA-573071877533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58" name="矩形: 剪去左右顶角 57">
                <a:extLst>
                  <a:ext uri="{FF2B5EF4-FFF2-40B4-BE49-F238E27FC236}">
                    <a16:creationId xmlns:a16="http://schemas.microsoft.com/office/drawing/2014/main" id="{4B49514E-DE04-4105-8C49-3BAA7A86BD5B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59" name="矩形: 剪去左右顶角 58">
                <a:extLst>
                  <a:ext uri="{FF2B5EF4-FFF2-40B4-BE49-F238E27FC236}">
                    <a16:creationId xmlns:a16="http://schemas.microsoft.com/office/drawing/2014/main" id="{F1BD0AEF-183D-4D98-9C17-97E5815D3449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56" name="直角三角形 55">
              <a:extLst>
                <a:ext uri="{FF2B5EF4-FFF2-40B4-BE49-F238E27FC236}">
                  <a16:creationId xmlns:a16="http://schemas.microsoft.com/office/drawing/2014/main" id="{D767D2E4-04A9-41DB-83E4-D7BB0607A281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57" name="直角三角形 56">
              <a:extLst>
                <a:ext uri="{FF2B5EF4-FFF2-40B4-BE49-F238E27FC236}">
                  <a16:creationId xmlns:a16="http://schemas.microsoft.com/office/drawing/2014/main" id="{73E026EC-2A42-42BC-A68E-435E9ACE4714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64" name="矩形 63">
            <a:extLst>
              <a:ext uri="{FF2B5EF4-FFF2-40B4-BE49-F238E27FC236}">
                <a16:creationId xmlns:a16="http://schemas.microsoft.com/office/drawing/2014/main" id="{79058551-2CD6-49FB-ADCE-7D6E081F774C}"/>
              </a:ext>
            </a:extLst>
          </p:cNvPr>
          <p:cNvSpPr/>
          <p:nvPr/>
        </p:nvSpPr>
        <p:spPr>
          <a:xfrm>
            <a:off x="12479818" y="931608"/>
            <a:ext cx="851499" cy="401383"/>
          </a:xfrm>
          <a:prstGeom prst="rec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企业事项生命周期</a:t>
            </a:r>
          </a:p>
        </p:txBody>
      </p: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6C044958-65FA-4D2D-AB5F-4151809956C4}"/>
              </a:ext>
            </a:extLst>
          </p:cNvPr>
          <p:cNvGrpSpPr/>
          <p:nvPr/>
        </p:nvGrpSpPr>
        <p:grpSpPr>
          <a:xfrm>
            <a:off x="11239146" y="1583334"/>
            <a:ext cx="6359012" cy="3906553"/>
            <a:chOff x="-70130" y="1390388"/>
            <a:chExt cx="7630613" cy="4687740"/>
          </a:xfrm>
        </p:grpSpPr>
        <p:grpSp>
          <p:nvGrpSpPr>
            <p:cNvPr id="66" name="Group 3">
              <a:extLst>
                <a:ext uri="{FF2B5EF4-FFF2-40B4-BE49-F238E27FC236}">
                  <a16:creationId xmlns:a16="http://schemas.microsoft.com/office/drawing/2014/main" id="{30773545-4968-4FCF-A157-0BB3BEDD8CA4}"/>
                </a:ext>
              </a:extLst>
            </p:cNvPr>
            <p:cNvGrpSpPr/>
            <p:nvPr/>
          </p:nvGrpSpPr>
          <p:grpSpPr>
            <a:xfrm rot="19385170">
              <a:off x="3866449" y="2964348"/>
              <a:ext cx="139204" cy="205461"/>
              <a:chOff x="18561758" y="2385889"/>
              <a:chExt cx="2160750" cy="3102509"/>
            </a:xfrm>
          </p:grpSpPr>
          <p:sp>
            <p:nvSpPr>
              <p:cNvPr id="241" name="Freeform: Shape 4">
                <a:extLst>
                  <a:ext uri="{FF2B5EF4-FFF2-40B4-BE49-F238E27FC236}">
                    <a16:creationId xmlns:a16="http://schemas.microsoft.com/office/drawing/2014/main" id="{5208808B-EBA3-45D2-86E1-466CAFEA25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1758" y="2385889"/>
                <a:ext cx="2160750" cy="3102509"/>
              </a:xfrm>
              <a:custGeom>
                <a:avLst/>
                <a:gdLst>
                  <a:gd name="T0" fmla="*/ 0 w 366"/>
                  <a:gd name="T1" fmla="*/ 494 h 527"/>
                  <a:gd name="T2" fmla="*/ 34 w 366"/>
                  <a:gd name="T3" fmla="*/ 527 h 527"/>
                  <a:gd name="T4" fmla="*/ 333 w 366"/>
                  <a:gd name="T5" fmla="*/ 527 h 527"/>
                  <a:gd name="T6" fmla="*/ 366 w 366"/>
                  <a:gd name="T7" fmla="*/ 494 h 527"/>
                  <a:gd name="T8" fmla="*/ 366 w 366"/>
                  <a:gd name="T9" fmla="*/ 34 h 527"/>
                  <a:gd name="T10" fmla="*/ 333 w 366"/>
                  <a:gd name="T11" fmla="*/ 0 h 527"/>
                  <a:gd name="T12" fmla="*/ 34 w 366"/>
                  <a:gd name="T13" fmla="*/ 0 h 527"/>
                  <a:gd name="T14" fmla="*/ 0 w 366"/>
                  <a:gd name="T15" fmla="*/ 34 h 527"/>
                  <a:gd name="T16" fmla="*/ 0 w 366"/>
                  <a:gd name="T17" fmla="*/ 494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6" h="527">
                    <a:moveTo>
                      <a:pt x="0" y="494"/>
                    </a:moveTo>
                    <a:cubicBezTo>
                      <a:pt x="0" y="512"/>
                      <a:pt x="15" y="527"/>
                      <a:pt x="34" y="527"/>
                    </a:cubicBezTo>
                    <a:cubicBezTo>
                      <a:pt x="333" y="527"/>
                      <a:pt x="333" y="527"/>
                      <a:pt x="333" y="527"/>
                    </a:cubicBezTo>
                    <a:cubicBezTo>
                      <a:pt x="351" y="527"/>
                      <a:pt x="366" y="512"/>
                      <a:pt x="366" y="494"/>
                    </a:cubicBezTo>
                    <a:cubicBezTo>
                      <a:pt x="366" y="34"/>
                      <a:pt x="366" y="34"/>
                      <a:pt x="366" y="34"/>
                    </a:cubicBezTo>
                    <a:cubicBezTo>
                      <a:pt x="366" y="15"/>
                      <a:pt x="351" y="0"/>
                      <a:pt x="333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5" y="0"/>
                      <a:pt x="0" y="15"/>
                      <a:pt x="0" y="34"/>
                    </a:cubicBezTo>
                    <a:lnTo>
                      <a:pt x="0" y="494"/>
                    </a:lnTo>
                    <a:close/>
                  </a:path>
                </a:pathLst>
              </a:custGeom>
              <a:solidFill>
                <a:srgbClr val="2D35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42" name="Rectangle 5">
                <a:extLst>
                  <a:ext uri="{FF2B5EF4-FFF2-40B4-BE49-F238E27FC236}">
                    <a16:creationId xmlns:a16="http://schemas.microsoft.com/office/drawing/2014/main" id="{AF9BA5F5-03E1-4F4A-A580-CD3CCE59B5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1666" y="2532620"/>
                <a:ext cx="1842254" cy="272047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43" name="Freeform: Shape 6">
                <a:extLst>
                  <a:ext uri="{FF2B5EF4-FFF2-40B4-BE49-F238E27FC236}">
                    <a16:creationId xmlns:a16="http://schemas.microsoft.com/office/drawing/2014/main" id="{453DFAD1-4C47-4040-A60D-CDCE5ECC9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15497" y="3457953"/>
                <a:ext cx="1671773" cy="1718475"/>
              </a:xfrm>
              <a:custGeom>
                <a:avLst/>
                <a:gdLst>
                  <a:gd name="T0" fmla="*/ 278 w 283"/>
                  <a:gd name="T1" fmla="*/ 292 h 292"/>
                  <a:gd name="T2" fmla="*/ 5 w 283"/>
                  <a:gd name="T3" fmla="*/ 292 h 292"/>
                  <a:gd name="T4" fmla="*/ 0 w 283"/>
                  <a:gd name="T5" fmla="*/ 287 h 292"/>
                  <a:gd name="T6" fmla="*/ 5 w 283"/>
                  <a:gd name="T7" fmla="*/ 283 h 292"/>
                  <a:gd name="T8" fmla="*/ 274 w 283"/>
                  <a:gd name="T9" fmla="*/ 283 h 292"/>
                  <a:gd name="T10" fmla="*/ 274 w 283"/>
                  <a:gd name="T11" fmla="*/ 5 h 292"/>
                  <a:gd name="T12" fmla="*/ 278 w 283"/>
                  <a:gd name="T13" fmla="*/ 0 h 292"/>
                  <a:gd name="T14" fmla="*/ 283 w 283"/>
                  <a:gd name="T15" fmla="*/ 5 h 292"/>
                  <a:gd name="T16" fmla="*/ 283 w 283"/>
                  <a:gd name="T17" fmla="*/ 287 h 292"/>
                  <a:gd name="T18" fmla="*/ 278 w 283"/>
                  <a:gd name="T19" fmla="*/ 29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3" h="292">
                    <a:moveTo>
                      <a:pt x="278" y="292"/>
                    </a:moveTo>
                    <a:cubicBezTo>
                      <a:pt x="5" y="292"/>
                      <a:pt x="5" y="292"/>
                      <a:pt x="5" y="292"/>
                    </a:cubicBezTo>
                    <a:cubicBezTo>
                      <a:pt x="2" y="292"/>
                      <a:pt x="0" y="290"/>
                      <a:pt x="0" y="287"/>
                    </a:cubicBezTo>
                    <a:cubicBezTo>
                      <a:pt x="0" y="285"/>
                      <a:pt x="2" y="283"/>
                      <a:pt x="5" y="283"/>
                    </a:cubicBezTo>
                    <a:cubicBezTo>
                      <a:pt x="274" y="283"/>
                      <a:pt x="274" y="283"/>
                      <a:pt x="274" y="283"/>
                    </a:cubicBezTo>
                    <a:cubicBezTo>
                      <a:pt x="274" y="5"/>
                      <a:pt x="274" y="5"/>
                      <a:pt x="274" y="5"/>
                    </a:cubicBezTo>
                    <a:cubicBezTo>
                      <a:pt x="274" y="2"/>
                      <a:pt x="276" y="0"/>
                      <a:pt x="278" y="0"/>
                    </a:cubicBezTo>
                    <a:cubicBezTo>
                      <a:pt x="281" y="0"/>
                      <a:pt x="283" y="2"/>
                      <a:pt x="283" y="5"/>
                    </a:cubicBezTo>
                    <a:cubicBezTo>
                      <a:pt x="283" y="287"/>
                      <a:pt x="283" y="287"/>
                      <a:pt x="283" y="287"/>
                    </a:cubicBezTo>
                    <a:cubicBezTo>
                      <a:pt x="283" y="290"/>
                      <a:pt x="281" y="292"/>
                      <a:pt x="278" y="292"/>
                    </a:cubicBezTo>
                    <a:close/>
                  </a:path>
                </a:pathLst>
              </a:custGeom>
              <a:solidFill>
                <a:srgbClr val="BCB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44" name="Freeform: Shape 7">
                <a:extLst>
                  <a:ext uri="{FF2B5EF4-FFF2-40B4-BE49-F238E27FC236}">
                    <a16:creationId xmlns:a16="http://schemas.microsoft.com/office/drawing/2014/main" id="{609FAE3D-EA55-490D-A3D8-703A77EF64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2822118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10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10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45" name="Freeform: Shape 8">
                <a:extLst>
                  <a:ext uri="{FF2B5EF4-FFF2-40B4-BE49-F238E27FC236}">
                    <a16:creationId xmlns:a16="http://schemas.microsoft.com/office/drawing/2014/main" id="{1DEF5E63-C347-42D1-B966-2C0BECF94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1179" y="2939767"/>
                <a:ext cx="796900" cy="70061"/>
              </a:xfrm>
              <a:custGeom>
                <a:avLst/>
                <a:gdLst>
                  <a:gd name="T0" fmla="*/ 129 w 135"/>
                  <a:gd name="T1" fmla="*/ 0 h 12"/>
                  <a:gd name="T2" fmla="*/ 6 w 135"/>
                  <a:gd name="T3" fmla="*/ 0 h 12"/>
                  <a:gd name="T4" fmla="*/ 0 w 135"/>
                  <a:gd name="T5" fmla="*/ 6 h 12"/>
                  <a:gd name="T6" fmla="*/ 6 w 135"/>
                  <a:gd name="T7" fmla="*/ 12 h 12"/>
                  <a:gd name="T8" fmla="*/ 129 w 135"/>
                  <a:gd name="T9" fmla="*/ 12 h 12"/>
                  <a:gd name="T10" fmla="*/ 135 w 135"/>
                  <a:gd name="T11" fmla="*/ 6 h 12"/>
                  <a:gd name="T12" fmla="*/ 129 w 135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2">
                    <a:moveTo>
                      <a:pt x="12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129" y="12"/>
                      <a:pt x="129" y="12"/>
                      <a:pt x="129" y="12"/>
                    </a:cubicBezTo>
                    <a:cubicBezTo>
                      <a:pt x="132" y="12"/>
                      <a:pt x="135" y="9"/>
                      <a:pt x="135" y="6"/>
                    </a:cubicBezTo>
                    <a:cubicBezTo>
                      <a:pt x="135" y="3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46" name="Freeform: Shape 9">
                <a:extLst>
                  <a:ext uri="{FF2B5EF4-FFF2-40B4-BE49-F238E27FC236}">
                    <a16:creationId xmlns:a16="http://schemas.microsoft.com/office/drawing/2014/main" id="{1E099B0D-6BA2-434A-AA34-E1A83476C5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12836" y="2945054"/>
                <a:ext cx="377966" cy="64773"/>
              </a:xfrm>
              <a:custGeom>
                <a:avLst/>
                <a:gdLst>
                  <a:gd name="T0" fmla="*/ 59 w 64"/>
                  <a:gd name="T1" fmla="*/ 0 h 11"/>
                  <a:gd name="T2" fmla="*/ 6 w 64"/>
                  <a:gd name="T3" fmla="*/ 0 h 11"/>
                  <a:gd name="T4" fmla="*/ 0 w 64"/>
                  <a:gd name="T5" fmla="*/ 5 h 11"/>
                  <a:gd name="T6" fmla="*/ 6 w 64"/>
                  <a:gd name="T7" fmla="*/ 11 h 11"/>
                  <a:gd name="T8" fmla="*/ 59 w 64"/>
                  <a:gd name="T9" fmla="*/ 11 h 11"/>
                  <a:gd name="T10" fmla="*/ 64 w 64"/>
                  <a:gd name="T11" fmla="*/ 5 h 11"/>
                  <a:gd name="T12" fmla="*/ 59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8"/>
                      <a:pt x="3" y="11"/>
                      <a:pt x="6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2" y="11"/>
                      <a:pt x="64" y="8"/>
                      <a:pt x="64" y="5"/>
                    </a:cubicBezTo>
                    <a:cubicBezTo>
                      <a:pt x="64" y="2"/>
                      <a:pt x="62" y="0"/>
                      <a:pt x="5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47" name="Freeform: Shape 10">
                <a:extLst>
                  <a:ext uri="{FF2B5EF4-FFF2-40B4-BE49-F238E27FC236}">
                    <a16:creationId xmlns:a16="http://schemas.microsoft.com/office/drawing/2014/main" id="{D7180522-654E-44E3-A3C5-E5E31B8B7F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3057417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10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10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48" name="Freeform: Shape 11">
                <a:extLst>
                  <a:ext uri="{FF2B5EF4-FFF2-40B4-BE49-F238E27FC236}">
                    <a16:creationId xmlns:a16="http://schemas.microsoft.com/office/drawing/2014/main" id="{7D513BB6-B324-429D-942E-D80A6AD30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82008" y="3192251"/>
                <a:ext cx="377966" cy="59485"/>
              </a:xfrm>
              <a:custGeom>
                <a:avLst/>
                <a:gdLst>
                  <a:gd name="T0" fmla="*/ 64 w 64"/>
                  <a:gd name="T1" fmla="*/ 5 h 10"/>
                  <a:gd name="T2" fmla="*/ 58 w 64"/>
                  <a:gd name="T3" fmla="*/ 10 h 10"/>
                  <a:gd name="T4" fmla="*/ 6 w 64"/>
                  <a:gd name="T5" fmla="*/ 10 h 10"/>
                  <a:gd name="T6" fmla="*/ 0 w 64"/>
                  <a:gd name="T7" fmla="*/ 5 h 10"/>
                  <a:gd name="T8" fmla="*/ 0 w 64"/>
                  <a:gd name="T9" fmla="*/ 5 h 10"/>
                  <a:gd name="T10" fmla="*/ 6 w 64"/>
                  <a:gd name="T11" fmla="*/ 0 h 10"/>
                  <a:gd name="T12" fmla="*/ 58 w 64"/>
                  <a:gd name="T13" fmla="*/ 0 h 10"/>
                  <a:gd name="T14" fmla="*/ 64 w 64"/>
                  <a:gd name="T1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0">
                    <a:moveTo>
                      <a:pt x="64" y="5"/>
                    </a:moveTo>
                    <a:cubicBezTo>
                      <a:pt x="64" y="8"/>
                      <a:pt x="61" y="10"/>
                      <a:pt x="58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3" y="10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4" y="2"/>
                      <a:pt x="64" y="5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49" name="Freeform: Shape 12">
                <a:extLst>
                  <a:ext uri="{FF2B5EF4-FFF2-40B4-BE49-F238E27FC236}">
                    <a16:creationId xmlns:a16="http://schemas.microsoft.com/office/drawing/2014/main" id="{3342E40C-6087-4E01-983D-763A908155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3192251"/>
                <a:ext cx="371358" cy="59485"/>
              </a:xfrm>
              <a:custGeom>
                <a:avLst/>
                <a:gdLst>
                  <a:gd name="T0" fmla="*/ 58 w 63"/>
                  <a:gd name="T1" fmla="*/ 0 h 10"/>
                  <a:gd name="T2" fmla="*/ 5 w 63"/>
                  <a:gd name="T3" fmla="*/ 0 h 10"/>
                  <a:gd name="T4" fmla="*/ 0 w 63"/>
                  <a:gd name="T5" fmla="*/ 5 h 10"/>
                  <a:gd name="T6" fmla="*/ 5 w 63"/>
                  <a:gd name="T7" fmla="*/ 10 h 10"/>
                  <a:gd name="T8" fmla="*/ 58 w 63"/>
                  <a:gd name="T9" fmla="*/ 10 h 10"/>
                  <a:gd name="T10" fmla="*/ 63 w 63"/>
                  <a:gd name="T11" fmla="*/ 5 h 10"/>
                  <a:gd name="T12" fmla="*/ 58 w 63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0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61" y="10"/>
                      <a:pt x="63" y="8"/>
                      <a:pt x="63" y="5"/>
                    </a:cubicBezTo>
                    <a:cubicBezTo>
                      <a:pt x="63" y="2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0" name="Freeform: Shape 13">
                <a:extLst>
                  <a:ext uri="{FF2B5EF4-FFF2-40B4-BE49-F238E27FC236}">
                    <a16:creationId xmlns:a16="http://schemas.microsoft.com/office/drawing/2014/main" id="{C268B79D-F332-4AEE-9AB1-ABD2013795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5893" y="3357488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1" name="Freeform: Shape 14">
                <a:extLst>
                  <a:ext uri="{FF2B5EF4-FFF2-40B4-BE49-F238E27FC236}">
                    <a16:creationId xmlns:a16="http://schemas.microsoft.com/office/drawing/2014/main" id="{1C4B4ECE-C09C-4A83-A70C-FBA892B7B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3475138"/>
                <a:ext cx="796900" cy="64773"/>
              </a:xfrm>
              <a:custGeom>
                <a:avLst/>
                <a:gdLst>
                  <a:gd name="T0" fmla="*/ 130 w 135"/>
                  <a:gd name="T1" fmla="*/ 0 h 11"/>
                  <a:gd name="T2" fmla="*/ 6 w 135"/>
                  <a:gd name="T3" fmla="*/ 0 h 11"/>
                  <a:gd name="T4" fmla="*/ 0 w 135"/>
                  <a:gd name="T5" fmla="*/ 6 h 11"/>
                  <a:gd name="T6" fmla="*/ 6 w 135"/>
                  <a:gd name="T7" fmla="*/ 11 h 11"/>
                  <a:gd name="T8" fmla="*/ 130 w 135"/>
                  <a:gd name="T9" fmla="*/ 11 h 11"/>
                  <a:gd name="T10" fmla="*/ 135 w 135"/>
                  <a:gd name="T11" fmla="*/ 6 h 11"/>
                  <a:gd name="T12" fmla="*/ 130 w 135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1">
                    <a:moveTo>
                      <a:pt x="130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3" y="11"/>
                      <a:pt x="135" y="9"/>
                      <a:pt x="135" y="6"/>
                    </a:cubicBezTo>
                    <a:cubicBezTo>
                      <a:pt x="135" y="2"/>
                      <a:pt x="133" y="0"/>
                      <a:pt x="130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2" name="Freeform: Shape 15">
                <a:extLst>
                  <a:ext uri="{FF2B5EF4-FFF2-40B4-BE49-F238E27FC236}">
                    <a16:creationId xmlns:a16="http://schemas.microsoft.com/office/drawing/2014/main" id="{1B0E83C0-F06C-4626-AB56-221F95D343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7550" y="3475138"/>
                <a:ext cx="371358" cy="64773"/>
              </a:xfrm>
              <a:custGeom>
                <a:avLst/>
                <a:gdLst>
                  <a:gd name="T0" fmla="*/ 58 w 63"/>
                  <a:gd name="T1" fmla="*/ 0 h 11"/>
                  <a:gd name="T2" fmla="*/ 5 w 63"/>
                  <a:gd name="T3" fmla="*/ 0 h 11"/>
                  <a:gd name="T4" fmla="*/ 0 w 63"/>
                  <a:gd name="T5" fmla="*/ 6 h 11"/>
                  <a:gd name="T6" fmla="*/ 5 w 63"/>
                  <a:gd name="T7" fmla="*/ 11 h 11"/>
                  <a:gd name="T8" fmla="*/ 58 w 63"/>
                  <a:gd name="T9" fmla="*/ 11 h 11"/>
                  <a:gd name="T10" fmla="*/ 63 w 63"/>
                  <a:gd name="T11" fmla="*/ 6 h 11"/>
                  <a:gd name="T12" fmla="*/ 58 w 6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3" y="9"/>
                      <a:pt x="63" y="6"/>
                    </a:cubicBezTo>
                    <a:cubicBezTo>
                      <a:pt x="63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3" name="Freeform: Shape 16">
                <a:extLst>
                  <a:ext uri="{FF2B5EF4-FFF2-40B4-BE49-F238E27FC236}">
                    <a16:creationId xmlns:a16="http://schemas.microsoft.com/office/drawing/2014/main" id="{297186C4-CD0E-4043-9D33-20B24E2708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1179" y="3592787"/>
                <a:ext cx="1435214" cy="71383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4" name="Freeform: Shape 17">
                <a:extLst>
                  <a:ext uri="{FF2B5EF4-FFF2-40B4-BE49-F238E27FC236}">
                    <a16:creationId xmlns:a16="http://schemas.microsoft.com/office/drawing/2014/main" id="{0F8C26E4-4CDE-4458-91C8-F2524341BB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6721" y="3722334"/>
                <a:ext cx="371358" cy="64773"/>
              </a:xfrm>
              <a:custGeom>
                <a:avLst/>
                <a:gdLst>
                  <a:gd name="T0" fmla="*/ 63 w 63"/>
                  <a:gd name="T1" fmla="*/ 6 h 11"/>
                  <a:gd name="T2" fmla="*/ 58 w 63"/>
                  <a:gd name="T3" fmla="*/ 11 h 11"/>
                  <a:gd name="T4" fmla="*/ 5 w 63"/>
                  <a:gd name="T5" fmla="*/ 11 h 11"/>
                  <a:gd name="T6" fmla="*/ 0 w 63"/>
                  <a:gd name="T7" fmla="*/ 6 h 11"/>
                  <a:gd name="T8" fmla="*/ 0 w 63"/>
                  <a:gd name="T9" fmla="*/ 6 h 11"/>
                  <a:gd name="T10" fmla="*/ 5 w 63"/>
                  <a:gd name="T11" fmla="*/ 0 h 11"/>
                  <a:gd name="T12" fmla="*/ 58 w 63"/>
                  <a:gd name="T13" fmla="*/ 0 h 11"/>
                  <a:gd name="T14" fmla="*/ 63 w 6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" h="11">
                    <a:moveTo>
                      <a:pt x="63" y="6"/>
                    </a:moveTo>
                    <a:cubicBezTo>
                      <a:pt x="63" y="9"/>
                      <a:pt x="61" y="11"/>
                      <a:pt x="58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3" y="3"/>
                      <a:pt x="6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5" name="Freeform: Shape 18">
                <a:extLst>
                  <a:ext uri="{FF2B5EF4-FFF2-40B4-BE49-F238E27FC236}">
                    <a16:creationId xmlns:a16="http://schemas.microsoft.com/office/drawing/2014/main" id="{91DA6884-1F2F-4369-938F-12B8727C8D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5893" y="3722334"/>
                <a:ext cx="377966" cy="64773"/>
              </a:xfrm>
              <a:custGeom>
                <a:avLst/>
                <a:gdLst>
                  <a:gd name="T0" fmla="*/ 58 w 64"/>
                  <a:gd name="T1" fmla="*/ 0 h 11"/>
                  <a:gd name="T2" fmla="*/ 5 w 64"/>
                  <a:gd name="T3" fmla="*/ 0 h 11"/>
                  <a:gd name="T4" fmla="*/ 0 w 64"/>
                  <a:gd name="T5" fmla="*/ 6 h 11"/>
                  <a:gd name="T6" fmla="*/ 5 w 64"/>
                  <a:gd name="T7" fmla="*/ 11 h 11"/>
                  <a:gd name="T8" fmla="*/ 58 w 64"/>
                  <a:gd name="T9" fmla="*/ 11 h 11"/>
                  <a:gd name="T10" fmla="*/ 64 w 64"/>
                  <a:gd name="T11" fmla="*/ 6 h 11"/>
                  <a:gd name="T12" fmla="*/ 58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4" y="9"/>
                      <a:pt x="64" y="6"/>
                    </a:cubicBezTo>
                    <a:cubicBezTo>
                      <a:pt x="64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6" name="Freeform: Shape 19">
                <a:extLst>
                  <a:ext uri="{FF2B5EF4-FFF2-40B4-BE49-F238E27FC236}">
                    <a16:creationId xmlns:a16="http://schemas.microsoft.com/office/drawing/2014/main" id="{A6134E43-7B6F-4B77-A85A-FD9B75D3AF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576284"/>
                <a:ext cx="1435214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2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7" name="Freeform: Shape 20">
                <a:extLst>
                  <a:ext uri="{FF2B5EF4-FFF2-40B4-BE49-F238E27FC236}">
                    <a16:creationId xmlns:a16="http://schemas.microsoft.com/office/drawing/2014/main" id="{9CD01760-9637-4FB2-9578-4D6F5B8C7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3999" y="4693934"/>
                <a:ext cx="796900" cy="64773"/>
              </a:xfrm>
              <a:custGeom>
                <a:avLst/>
                <a:gdLst>
                  <a:gd name="T0" fmla="*/ 129 w 135"/>
                  <a:gd name="T1" fmla="*/ 0 h 11"/>
                  <a:gd name="T2" fmla="*/ 6 w 135"/>
                  <a:gd name="T3" fmla="*/ 0 h 11"/>
                  <a:gd name="T4" fmla="*/ 0 w 135"/>
                  <a:gd name="T5" fmla="*/ 5 h 11"/>
                  <a:gd name="T6" fmla="*/ 6 w 135"/>
                  <a:gd name="T7" fmla="*/ 11 h 11"/>
                  <a:gd name="T8" fmla="*/ 129 w 135"/>
                  <a:gd name="T9" fmla="*/ 11 h 11"/>
                  <a:gd name="T10" fmla="*/ 135 w 135"/>
                  <a:gd name="T11" fmla="*/ 5 h 11"/>
                  <a:gd name="T12" fmla="*/ 129 w 135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1">
                    <a:moveTo>
                      <a:pt x="12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9"/>
                      <a:pt x="2" y="11"/>
                      <a:pt x="6" y="11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32" y="11"/>
                      <a:pt x="135" y="9"/>
                      <a:pt x="135" y="5"/>
                    </a:cubicBezTo>
                    <a:cubicBezTo>
                      <a:pt x="135" y="2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8" name="Freeform: Shape 21">
                <a:extLst>
                  <a:ext uri="{FF2B5EF4-FFF2-40B4-BE49-F238E27FC236}">
                    <a16:creationId xmlns:a16="http://schemas.microsoft.com/office/drawing/2014/main" id="{1E115D50-3B02-46F6-8001-54B689B96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95656" y="4693934"/>
                <a:ext cx="377966" cy="64773"/>
              </a:xfrm>
              <a:custGeom>
                <a:avLst/>
                <a:gdLst>
                  <a:gd name="T0" fmla="*/ 59 w 64"/>
                  <a:gd name="T1" fmla="*/ 0 h 11"/>
                  <a:gd name="T2" fmla="*/ 6 w 64"/>
                  <a:gd name="T3" fmla="*/ 0 h 11"/>
                  <a:gd name="T4" fmla="*/ 0 w 64"/>
                  <a:gd name="T5" fmla="*/ 6 h 11"/>
                  <a:gd name="T6" fmla="*/ 6 w 64"/>
                  <a:gd name="T7" fmla="*/ 11 h 11"/>
                  <a:gd name="T8" fmla="*/ 59 w 64"/>
                  <a:gd name="T9" fmla="*/ 11 h 11"/>
                  <a:gd name="T10" fmla="*/ 64 w 64"/>
                  <a:gd name="T11" fmla="*/ 6 h 11"/>
                  <a:gd name="T12" fmla="*/ 59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2" y="11"/>
                      <a:pt x="64" y="9"/>
                      <a:pt x="64" y="6"/>
                    </a:cubicBezTo>
                    <a:cubicBezTo>
                      <a:pt x="64" y="3"/>
                      <a:pt x="62" y="0"/>
                      <a:pt x="5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59" name="Freeform: Shape 22">
                <a:extLst>
                  <a:ext uri="{FF2B5EF4-FFF2-40B4-BE49-F238E27FC236}">
                    <a16:creationId xmlns:a16="http://schemas.microsoft.com/office/drawing/2014/main" id="{6DC054AA-467C-43EA-BF4E-4C9D3CA0B1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811583"/>
                <a:ext cx="1435214" cy="71383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2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60" name="Freeform: Shape 23">
                <a:extLst>
                  <a:ext uri="{FF2B5EF4-FFF2-40B4-BE49-F238E27FC236}">
                    <a16:creationId xmlns:a16="http://schemas.microsoft.com/office/drawing/2014/main" id="{696EFC6A-9217-49C8-A21B-5E0C3DA587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4828" y="4941130"/>
                <a:ext cx="377966" cy="64773"/>
              </a:xfrm>
              <a:custGeom>
                <a:avLst/>
                <a:gdLst>
                  <a:gd name="T0" fmla="*/ 64 w 64"/>
                  <a:gd name="T1" fmla="*/ 6 h 11"/>
                  <a:gd name="T2" fmla="*/ 58 w 64"/>
                  <a:gd name="T3" fmla="*/ 11 h 11"/>
                  <a:gd name="T4" fmla="*/ 6 w 64"/>
                  <a:gd name="T5" fmla="*/ 11 h 11"/>
                  <a:gd name="T6" fmla="*/ 0 w 64"/>
                  <a:gd name="T7" fmla="*/ 6 h 11"/>
                  <a:gd name="T8" fmla="*/ 0 w 64"/>
                  <a:gd name="T9" fmla="*/ 6 h 11"/>
                  <a:gd name="T10" fmla="*/ 6 w 64"/>
                  <a:gd name="T11" fmla="*/ 0 h 11"/>
                  <a:gd name="T12" fmla="*/ 58 w 64"/>
                  <a:gd name="T13" fmla="*/ 0 h 11"/>
                  <a:gd name="T14" fmla="*/ 64 w 64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1">
                    <a:moveTo>
                      <a:pt x="64" y="6"/>
                    </a:moveTo>
                    <a:cubicBezTo>
                      <a:pt x="64" y="9"/>
                      <a:pt x="61" y="11"/>
                      <a:pt x="58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4" y="3"/>
                      <a:pt x="64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61" name="Freeform: Shape 24">
                <a:extLst>
                  <a:ext uri="{FF2B5EF4-FFF2-40B4-BE49-F238E27FC236}">
                    <a16:creationId xmlns:a16="http://schemas.microsoft.com/office/drawing/2014/main" id="{B349BF50-3083-4A88-BA10-B303113EE3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941130"/>
                <a:ext cx="372680" cy="64773"/>
              </a:xfrm>
              <a:custGeom>
                <a:avLst/>
                <a:gdLst>
                  <a:gd name="T0" fmla="*/ 58 w 63"/>
                  <a:gd name="T1" fmla="*/ 0 h 11"/>
                  <a:gd name="T2" fmla="*/ 5 w 63"/>
                  <a:gd name="T3" fmla="*/ 0 h 11"/>
                  <a:gd name="T4" fmla="*/ 0 w 63"/>
                  <a:gd name="T5" fmla="*/ 6 h 11"/>
                  <a:gd name="T6" fmla="*/ 5 w 63"/>
                  <a:gd name="T7" fmla="*/ 11 h 11"/>
                  <a:gd name="T8" fmla="*/ 58 w 63"/>
                  <a:gd name="T9" fmla="*/ 11 h 11"/>
                  <a:gd name="T10" fmla="*/ 63 w 63"/>
                  <a:gd name="T11" fmla="*/ 6 h 11"/>
                  <a:gd name="T12" fmla="*/ 58 w 6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3" y="9"/>
                      <a:pt x="63" y="6"/>
                    </a:cubicBezTo>
                    <a:cubicBezTo>
                      <a:pt x="63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62" name="Freeform: Shape 25">
                <a:extLst>
                  <a:ext uri="{FF2B5EF4-FFF2-40B4-BE49-F238E27FC236}">
                    <a16:creationId xmlns:a16="http://schemas.microsoft.com/office/drawing/2014/main" id="{908159D3-666D-4C9B-AA52-9EF475F1C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69681" y="3875675"/>
                <a:ext cx="1392924" cy="606754"/>
              </a:xfrm>
              <a:custGeom>
                <a:avLst/>
                <a:gdLst>
                  <a:gd name="T0" fmla="*/ 5 w 236"/>
                  <a:gd name="T1" fmla="*/ 103 h 103"/>
                  <a:gd name="T2" fmla="*/ 2 w 236"/>
                  <a:gd name="T3" fmla="*/ 102 h 103"/>
                  <a:gd name="T4" fmla="*/ 2 w 236"/>
                  <a:gd name="T5" fmla="*/ 95 h 103"/>
                  <a:gd name="T6" fmla="*/ 63 w 236"/>
                  <a:gd name="T7" fmla="*/ 29 h 103"/>
                  <a:gd name="T8" fmla="*/ 69 w 236"/>
                  <a:gd name="T9" fmla="*/ 28 h 103"/>
                  <a:gd name="T10" fmla="*/ 145 w 236"/>
                  <a:gd name="T11" fmla="*/ 80 h 103"/>
                  <a:gd name="T12" fmla="*/ 228 w 236"/>
                  <a:gd name="T13" fmla="*/ 1 h 103"/>
                  <a:gd name="T14" fmla="*/ 235 w 236"/>
                  <a:gd name="T15" fmla="*/ 2 h 103"/>
                  <a:gd name="T16" fmla="*/ 235 w 236"/>
                  <a:gd name="T17" fmla="*/ 8 h 103"/>
                  <a:gd name="T18" fmla="*/ 148 w 236"/>
                  <a:gd name="T19" fmla="*/ 90 h 103"/>
                  <a:gd name="T20" fmla="*/ 143 w 236"/>
                  <a:gd name="T21" fmla="*/ 90 h 103"/>
                  <a:gd name="T22" fmla="*/ 67 w 236"/>
                  <a:gd name="T23" fmla="*/ 38 h 103"/>
                  <a:gd name="T24" fmla="*/ 8 w 236"/>
                  <a:gd name="T25" fmla="*/ 101 h 103"/>
                  <a:gd name="T26" fmla="*/ 5 w 236"/>
                  <a:gd name="T27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103">
                    <a:moveTo>
                      <a:pt x="5" y="103"/>
                    </a:moveTo>
                    <a:cubicBezTo>
                      <a:pt x="4" y="103"/>
                      <a:pt x="3" y="102"/>
                      <a:pt x="2" y="102"/>
                    </a:cubicBezTo>
                    <a:cubicBezTo>
                      <a:pt x="0" y="100"/>
                      <a:pt x="0" y="97"/>
                      <a:pt x="2" y="95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5" y="27"/>
                      <a:pt x="68" y="27"/>
                      <a:pt x="69" y="28"/>
                    </a:cubicBezTo>
                    <a:cubicBezTo>
                      <a:pt x="145" y="80"/>
                      <a:pt x="145" y="80"/>
                      <a:pt x="145" y="80"/>
                    </a:cubicBezTo>
                    <a:cubicBezTo>
                      <a:pt x="228" y="1"/>
                      <a:pt x="228" y="1"/>
                      <a:pt x="228" y="1"/>
                    </a:cubicBezTo>
                    <a:cubicBezTo>
                      <a:pt x="230" y="0"/>
                      <a:pt x="233" y="0"/>
                      <a:pt x="235" y="2"/>
                    </a:cubicBezTo>
                    <a:cubicBezTo>
                      <a:pt x="236" y="3"/>
                      <a:pt x="236" y="6"/>
                      <a:pt x="235" y="8"/>
                    </a:cubicBezTo>
                    <a:cubicBezTo>
                      <a:pt x="148" y="90"/>
                      <a:pt x="148" y="90"/>
                      <a:pt x="148" y="90"/>
                    </a:cubicBezTo>
                    <a:cubicBezTo>
                      <a:pt x="147" y="91"/>
                      <a:pt x="145" y="91"/>
                      <a:pt x="143" y="90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8" y="101"/>
                      <a:pt x="8" y="101"/>
                      <a:pt x="8" y="101"/>
                    </a:cubicBezTo>
                    <a:cubicBezTo>
                      <a:pt x="7" y="102"/>
                      <a:pt x="6" y="103"/>
                      <a:pt x="5" y="103"/>
                    </a:cubicBez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63" name="Oval 26">
                <a:extLst>
                  <a:ext uri="{FF2B5EF4-FFF2-40B4-BE49-F238E27FC236}">
                    <a16:creationId xmlns:a16="http://schemas.microsoft.com/office/drawing/2014/main" id="{FCB2140D-4854-4C9F-BAC2-A9F536C81BA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81569" y="3993325"/>
                <a:ext cx="171803" cy="165238"/>
              </a:xfrm>
              <a:prstGeom prst="ellipse">
                <a:avLst/>
              </a:pr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64" name="Oval 27">
                <a:extLst>
                  <a:ext uri="{FF2B5EF4-FFF2-40B4-BE49-F238E27FC236}">
                    <a16:creationId xmlns:a16="http://schemas.microsoft.com/office/drawing/2014/main" id="{04C9AAB8-386D-4D74-BCEC-27FB36E335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59974" y="4276212"/>
                <a:ext cx="171803" cy="163916"/>
              </a:xfrm>
              <a:prstGeom prst="ellipse">
                <a:avLst/>
              </a:pr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67" name="Group 28">
              <a:extLst>
                <a:ext uri="{FF2B5EF4-FFF2-40B4-BE49-F238E27FC236}">
                  <a16:creationId xmlns:a16="http://schemas.microsoft.com/office/drawing/2014/main" id="{ABD5F57B-5A0F-4A32-BCDA-8BD49A5074B0}"/>
                </a:ext>
              </a:extLst>
            </p:cNvPr>
            <p:cNvGrpSpPr/>
            <p:nvPr/>
          </p:nvGrpSpPr>
          <p:grpSpPr>
            <a:xfrm rot="291304">
              <a:off x="3100270" y="3544978"/>
              <a:ext cx="419126" cy="429514"/>
              <a:chOff x="131763" y="111125"/>
              <a:chExt cx="3802063" cy="3789363"/>
            </a:xfrm>
          </p:grpSpPr>
          <p:sp>
            <p:nvSpPr>
              <p:cNvPr id="233" name="Freeform: Shape 29">
                <a:extLst>
                  <a:ext uri="{FF2B5EF4-FFF2-40B4-BE49-F238E27FC236}">
                    <a16:creationId xmlns:a16="http://schemas.microsoft.com/office/drawing/2014/main" id="{A74747C7-0830-49DC-8761-4E6DAF059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838" y="1930400"/>
                <a:ext cx="447675" cy="460375"/>
              </a:xfrm>
              <a:custGeom>
                <a:avLst/>
                <a:gdLst>
                  <a:gd name="T0" fmla="*/ 11 w 65"/>
                  <a:gd name="T1" fmla="*/ 0 h 67"/>
                  <a:gd name="T2" fmla="*/ 2 w 65"/>
                  <a:gd name="T3" fmla="*/ 8 h 67"/>
                  <a:gd name="T4" fmla="*/ 2 w 65"/>
                  <a:gd name="T5" fmla="*/ 18 h 67"/>
                  <a:gd name="T6" fmla="*/ 52 w 65"/>
                  <a:gd name="T7" fmla="*/ 67 h 67"/>
                  <a:gd name="T8" fmla="*/ 65 w 65"/>
                  <a:gd name="T9" fmla="*/ 54 h 67"/>
                  <a:gd name="T10" fmla="*/ 11 w 65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7">
                    <a:moveTo>
                      <a:pt x="11" y="0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0" y="11"/>
                      <a:pt x="0" y="15"/>
                      <a:pt x="2" y="18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65" y="54"/>
                      <a:pt x="65" y="54"/>
                      <a:pt x="65" y="54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34" name="Freeform: Shape 30">
                <a:extLst>
                  <a:ext uri="{FF2B5EF4-FFF2-40B4-BE49-F238E27FC236}">
                    <a16:creationId xmlns:a16="http://schemas.microsoft.com/office/drawing/2014/main" id="{E7C7B970-1D31-4E64-9BF7-F2ADDC30E0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138" y="2301875"/>
                <a:ext cx="1597025" cy="1598613"/>
              </a:xfrm>
              <a:custGeom>
                <a:avLst/>
                <a:gdLst>
                  <a:gd name="T0" fmla="*/ 17 w 232"/>
                  <a:gd name="T1" fmla="*/ 13 h 232"/>
                  <a:gd name="T2" fmla="*/ 2 w 232"/>
                  <a:gd name="T3" fmla="*/ 28 h 232"/>
                  <a:gd name="T4" fmla="*/ 2 w 232"/>
                  <a:gd name="T5" fmla="*/ 37 h 232"/>
                  <a:gd name="T6" fmla="*/ 194 w 232"/>
                  <a:gd name="T7" fmla="*/ 229 h 232"/>
                  <a:gd name="T8" fmla="*/ 204 w 232"/>
                  <a:gd name="T9" fmla="*/ 229 h 232"/>
                  <a:gd name="T10" fmla="*/ 232 w 232"/>
                  <a:gd name="T11" fmla="*/ 201 h 232"/>
                  <a:gd name="T12" fmla="*/ 38 w 232"/>
                  <a:gd name="T13" fmla="*/ 8 h 232"/>
                  <a:gd name="T14" fmla="*/ 30 w 232"/>
                  <a:gd name="T15" fmla="*/ 0 h 232"/>
                  <a:gd name="T16" fmla="*/ 17 w 232"/>
                  <a:gd name="T17" fmla="*/ 13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232">
                    <a:moveTo>
                      <a:pt x="17" y="13"/>
                    </a:moveTo>
                    <a:cubicBezTo>
                      <a:pt x="2" y="28"/>
                      <a:pt x="2" y="28"/>
                      <a:pt x="2" y="28"/>
                    </a:cubicBezTo>
                    <a:cubicBezTo>
                      <a:pt x="0" y="31"/>
                      <a:pt x="0" y="35"/>
                      <a:pt x="2" y="37"/>
                    </a:cubicBezTo>
                    <a:cubicBezTo>
                      <a:pt x="194" y="229"/>
                      <a:pt x="194" y="229"/>
                      <a:pt x="194" y="229"/>
                    </a:cubicBezTo>
                    <a:cubicBezTo>
                      <a:pt x="197" y="232"/>
                      <a:pt x="201" y="232"/>
                      <a:pt x="204" y="229"/>
                    </a:cubicBezTo>
                    <a:cubicBezTo>
                      <a:pt x="232" y="201"/>
                      <a:pt x="232" y="201"/>
                      <a:pt x="232" y="201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0" y="0"/>
                      <a:pt x="30" y="0"/>
                      <a:pt x="30" y="0"/>
                    </a:cubicBezTo>
                    <a:lnTo>
                      <a:pt x="17" y="13"/>
                    </a:ln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35" name="Freeform: Shape 31">
                <a:extLst>
                  <a:ext uri="{FF2B5EF4-FFF2-40B4-BE49-F238E27FC236}">
                    <a16:creationId xmlns:a16="http://schemas.microsoft.com/office/drawing/2014/main" id="{B1974B5D-BEE6-4C83-A65E-5FE8924FC8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1038" y="1839913"/>
                <a:ext cx="474663" cy="461963"/>
              </a:xfrm>
              <a:custGeom>
                <a:avLst/>
                <a:gdLst>
                  <a:gd name="T0" fmla="*/ 69 w 69"/>
                  <a:gd name="T1" fmla="*/ 52 h 67"/>
                  <a:gd name="T2" fmla="*/ 20 w 69"/>
                  <a:gd name="T3" fmla="*/ 2 h 67"/>
                  <a:gd name="T4" fmla="*/ 10 w 69"/>
                  <a:gd name="T5" fmla="*/ 2 h 67"/>
                  <a:gd name="T6" fmla="*/ 0 w 69"/>
                  <a:gd name="T7" fmla="*/ 13 h 67"/>
                  <a:gd name="T8" fmla="*/ 54 w 69"/>
                  <a:gd name="T9" fmla="*/ 67 h 67"/>
                  <a:gd name="T10" fmla="*/ 69 w 69"/>
                  <a:gd name="T11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67">
                    <a:moveTo>
                      <a:pt x="69" y="52"/>
                    </a:moveTo>
                    <a:cubicBezTo>
                      <a:pt x="20" y="2"/>
                      <a:pt x="20" y="2"/>
                      <a:pt x="20" y="2"/>
                    </a:cubicBezTo>
                    <a:cubicBezTo>
                      <a:pt x="17" y="0"/>
                      <a:pt x="13" y="0"/>
                      <a:pt x="10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4" y="67"/>
                      <a:pt x="54" y="67"/>
                      <a:pt x="54" y="67"/>
                    </a:cubicBezTo>
                    <a:lnTo>
                      <a:pt x="69" y="52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36" name="Freeform: Shape 32">
                <a:extLst>
                  <a:ext uri="{FF2B5EF4-FFF2-40B4-BE49-F238E27FC236}">
                    <a16:creationId xmlns:a16="http://schemas.microsoft.com/office/drawing/2014/main" id="{024EE270-2900-46C2-9CB8-F531A112EA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2513" y="2074863"/>
                <a:ext cx="1611313" cy="1611313"/>
              </a:xfrm>
              <a:custGeom>
                <a:avLst/>
                <a:gdLst>
                  <a:gd name="T0" fmla="*/ 30 w 234"/>
                  <a:gd name="T1" fmla="*/ 3 h 234"/>
                  <a:gd name="T2" fmla="*/ 15 w 234"/>
                  <a:gd name="T3" fmla="*/ 18 h 234"/>
                  <a:gd name="T4" fmla="*/ 0 w 234"/>
                  <a:gd name="T5" fmla="*/ 33 h 234"/>
                  <a:gd name="T6" fmla="*/ 8 w 234"/>
                  <a:gd name="T7" fmla="*/ 41 h 234"/>
                  <a:gd name="T8" fmla="*/ 202 w 234"/>
                  <a:gd name="T9" fmla="*/ 234 h 234"/>
                  <a:gd name="T10" fmla="*/ 232 w 234"/>
                  <a:gd name="T11" fmla="*/ 204 h 234"/>
                  <a:gd name="T12" fmla="*/ 232 w 234"/>
                  <a:gd name="T13" fmla="*/ 195 h 234"/>
                  <a:gd name="T14" fmla="*/ 40 w 234"/>
                  <a:gd name="T15" fmla="*/ 3 h 234"/>
                  <a:gd name="T16" fmla="*/ 30 w 234"/>
                  <a:gd name="T17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4" h="234">
                    <a:moveTo>
                      <a:pt x="30" y="3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202" y="234"/>
                      <a:pt x="202" y="234"/>
                      <a:pt x="202" y="23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4" y="202"/>
                      <a:pt x="234" y="197"/>
                      <a:pt x="232" y="195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7" y="0"/>
                      <a:pt x="33" y="0"/>
                      <a:pt x="30" y="3"/>
                    </a:cubicBezTo>
                    <a:close/>
                  </a:path>
                </a:pathLst>
              </a:custGeom>
              <a:solidFill>
                <a:srgbClr val="3337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37" name="Freeform: Shape 33">
                <a:extLst>
                  <a:ext uri="{FF2B5EF4-FFF2-40B4-BE49-F238E27FC236}">
                    <a16:creationId xmlns:a16="http://schemas.microsoft.com/office/drawing/2014/main" id="{A9F8552D-8A12-4AA6-8CA9-2F673DACB8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763" y="111125"/>
                <a:ext cx="2355850" cy="2355850"/>
              </a:xfrm>
              <a:custGeom>
                <a:avLst/>
                <a:gdLst>
                  <a:gd name="T0" fmla="*/ 281 w 342"/>
                  <a:gd name="T1" fmla="*/ 61 h 342"/>
                  <a:gd name="T2" fmla="*/ 281 w 342"/>
                  <a:gd name="T3" fmla="*/ 282 h 342"/>
                  <a:gd name="T4" fmla="*/ 61 w 342"/>
                  <a:gd name="T5" fmla="*/ 282 h 342"/>
                  <a:gd name="T6" fmla="*/ 61 w 342"/>
                  <a:gd name="T7" fmla="*/ 61 h 342"/>
                  <a:gd name="T8" fmla="*/ 281 w 342"/>
                  <a:gd name="T9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342">
                    <a:moveTo>
                      <a:pt x="281" y="61"/>
                    </a:moveTo>
                    <a:cubicBezTo>
                      <a:pt x="342" y="122"/>
                      <a:pt x="342" y="221"/>
                      <a:pt x="281" y="282"/>
                    </a:cubicBezTo>
                    <a:cubicBezTo>
                      <a:pt x="220" y="342"/>
                      <a:pt x="122" y="342"/>
                      <a:pt x="61" y="282"/>
                    </a:cubicBezTo>
                    <a:cubicBezTo>
                      <a:pt x="0" y="221"/>
                      <a:pt x="0" y="122"/>
                      <a:pt x="61" y="61"/>
                    </a:cubicBezTo>
                    <a:cubicBezTo>
                      <a:pt x="122" y="0"/>
                      <a:pt x="220" y="0"/>
                      <a:pt x="281" y="61"/>
                    </a:cubicBez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38" name="Freeform: Shape 34">
                <a:extLst>
                  <a:ext uri="{FF2B5EF4-FFF2-40B4-BE49-F238E27FC236}">
                    <a16:creationId xmlns:a16="http://schemas.microsoft.com/office/drawing/2014/main" id="{111F1605-8320-410A-AF24-D4233B50C6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00" y="379413"/>
                <a:ext cx="1831975" cy="1825625"/>
              </a:xfrm>
              <a:custGeom>
                <a:avLst/>
                <a:gdLst>
                  <a:gd name="T0" fmla="*/ 218 w 266"/>
                  <a:gd name="T1" fmla="*/ 47 h 265"/>
                  <a:gd name="T2" fmla="*/ 218 w 266"/>
                  <a:gd name="T3" fmla="*/ 218 h 265"/>
                  <a:gd name="T4" fmla="*/ 48 w 266"/>
                  <a:gd name="T5" fmla="*/ 218 h 265"/>
                  <a:gd name="T6" fmla="*/ 48 w 266"/>
                  <a:gd name="T7" fmla="*/ 47 h 265"/>
                  <a:gd name="T8" fmla="*/ 218 w 266"/>
                  <a:gd name="T9" fmla="*/ 47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6" h="265">
                    <a:moveTo>
                      <a:pt x="218" y="47"/>
                    </a:moveTo>
                    <a:cubicBezTo>
                      <a:pt x="266" y="94"/>
                      <a:pt x="266" y="171"/>
                      <a:pt x="218" y="218"/>
                    </a:cubicBezTo>
                    <a:cubicBezTo>
                      <a:pt x="171" y="265"/>
                      <a:pt x="95" y="265"/>
                      <a:pt x="48" y="218"/>
                    </a:cubicBezTo>
                    <a:cubicBezTo>
                      <a:pt x="0" y="171"/>
                      <a:pt x="0" y="94"/>
                      <a:pt x="48" y="47"/>
                    </a:cubicBezTo>
                    <a:cubicBezTo>
                      <a:pt x="95" y="0"/>
                      <a:pt x="171" y="0"/>
                      <a:pt x="218" y="47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39" name="Freeform: Shape 35">
                <a:extLst>
                  <a:ext uri="{FF2B5EF4-FFF2-40B4-BE49-F238E27FC236}">
                    <a16:creationId xmlns:a16="http://schemas.microsoft.com/office/drawing/2014/main" id="{E3336904-7EDD-4B3D-BAF9-2D3C7981D0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800" y="758825"/>
                <a:ext cx="371475" cy="1033463"/>
              </a:xfrm>
              <a:custGeom>
                <a:avLst/>
                <a:gdLst>
                  <a:gd name="T0" fmla="*/ 51 w 54"/>
                  <a:gd name="T1" fmla="*/ 147 h 150"/>
                  <a:gd name="T2" fmla="*/ 40 w 54"/>
                  <a:gd name="T3" fmla="*/ 147 h 150"/>
                  <a:gd name="T4" fmla="*/ 40 w 54"/>
                  <a:gd name="T5" fmla="*/ 3 h 150"/>
                  <a:gd name="T6" fmla="*/ 51 w 54"/>
                  <a:gd name="T7" fmla="*/ 3 h 150"/>
                  <a:gd name="T8" fmla="*/ 51 w 54"/>
                  <a:gd name="T9" fmla="*/ 14 h 150"/>
                  <a:gd name="T10" fmla="*/ 51 w 54"/>
                  <a:gd name="T11" fmla="*/ 136 h 150"/>
                  <a:gd name="T12" fmla="*/ 51 w 54"/>
                  <a:gd name="T13" fmla="*/ 14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150">
                    <a:moveTo>
                      <a:pt x="51" y="147"/>
                    </a:moveTo>
                    <a:cubicBezTo>
                      <a:pt x="48" y="150"/>
                      <a:pt x="43" y="150"/>
                      <a:pt x="40" y="147"/>
                    </a:cubicBezTo>
                    <a:cubicBezTo>
                      <a:pt x="0" y="107"/>
                      <a:pt x="0" y="43"/>
                      <a:pt x="40" y="3"/>
                    </a:cubicBezTo>
                    <a:cubicBezTo>
                      <a:pt x="43" y="0"/>
                      <a:pt x="48" y="0"/>
                      <a:pt x="51" y="3"/>
                    </a:cubicBezTo>
                    <a:cubicBezTo>
                      <a:pt x="54" y="6"/>
                      <a:pt x="54" y="11"/>
                      <a:pt x="51" y="14"/>
                    </a:cubicBezTo>
                    <a:cubicBezTo>
                      <a:pt x="17" y="47"/>
                      <a:pt x="17" y="102"/>
                      <a:pt x="51" y="136"/>
                    </a:cubicBezTo>
                    <a:cubicBezTo>
                      <a:pt x="54" y="139"/>
                      <a:pt x="54" y="144"/>
                      <a:pt x="51" y="1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40" name="Freeform: Shape 36">
                <a:extLst>
                  <a:ext uri="{FF2B5EF4-FFF2-40B4-BE49-F238E27FC236}">
                    <a16:creationId xmlns:a16="http://schemas.microsoft.com/office/drawing/2014/main" id="{24B71F2C-5C76-4338-B48E-EBE778A80F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1400" y="1819275"/>
                <a:ext cx="412750" cy="165100"/>
              </a:xfrm>
              <a:custGeom>
                <a:avLst/>
                <a:gdLst>
                  <a:gd name="T0" fmla="*/ 58 w 60"/>
                  <a:gd name="T1" fmla="*/ 20 h 24"/>
                  <a:gd name="T2" fmla="*/ 53 w 60"/>
                  <a:gd name="T3" fmla="*/ 22 h 24"/>
                  <a:gd name="T4" fmla="*/ 6 w 60"/>
                  <a:gd name="T5" fmla="*/ 16 h 24"/>
                  <a:gd name="T6" fmla="*/ 2 w 60"/>
                  <a:gd name="T7" fmla="*/ 6 h 24"/>
                  <a:gd name="T8" fmla="*/ 12 w 60"/>
                  <a:gd name="T9" fmla="*/ 1 h 24"/>
                  <a:gd name="T10" fmla="*/ 51 w 60"/>
                  <a:gd name="T11" fmla="*/ 6 h 24"/>
                  <a:gd name="T12" fmla="*/ 60 w 60"/>
                  <a:gd name="T13" fmla="*/ 13 h 24"/>
                  <a:gd name="T14" fmla="*/ 58 w 60"/>
                  <a:gd name="T15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0" h="24">
                    <a:moveTo>
                      <a:pt x="58" y="20"/>
                    </a:moveTo>
                    <a:cubicBezTo>
                      <a:pt x="57" y="21"/>
                      <a:pt x="55" y="22"/>
                      <a:pt x="53" y="22"/>
                    </a:cubicBezTo>
                    <a:cubicBezTo>
                      <a:pt x="37" y="24"/>
                      <a:pt x="21" y="22"/>
                      <a:pt x="6" y="16"/>
                    </a:cubicBezTo>
                    <a:cubicBezTo>
                      <a:pt x="2" y="15"/>
                      <a:pt x="0" y="10"/>
                      <a:pt x="2" y="6"/>
                    </a:cubicBezTo>
                    <a:cubicBezTo>
                      <a:pt x="3" y="2"/>
                      <a:pt x="8" y="0"/>
                      <a:pt x="12" y="1"/>
                    </a:cubicBezTo>
                    <a:cubicBezTo>
                      <a:pt x="24" y="6"/>
                      <a:pt x="38" y="8"/>
                      <a:pt x="51" y="6"/>
                    </a:cubicBezTo>
                    <a:cubicBezTo>
                      <a:pt x="56" y="6"/>
                      <a:pt x="60" y="9"/>
                      <a:pt x="60" y="13"/>
                    </a:cubicBezTo>
                    <a:cubicBezTo>
                      <a:pt x="60" y="16"/>
                      <a:pt x="59" y="18"/>
                      <a:pt x="58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68" name="Group 37">
              <a:extLst>
                <a:ext uri="{FF2B5EF4-FFF2-40B4-BE49-F238E27FC236}">
                  <a16:creationId xmlns:a16="http://schemas.microsoft.com/office/drawing/2014/main" id="{D4CCD922-BDA6-40CC-B549-0707968D27B9}"/>
                </a:ext>
              </a:extLst>
            </p:cNvPr>
            <p:cNvGrpSpPr/>
            <p:nvPr/>
          </p:nvGrpSpPr>
          <p:grpSpPr>
            <a:xfrm rot="5400000">
              <a:off x="4747616" y="3558369"/>
              <a:ext cx="430838" cy="417834"/>
              <a:chOff x="131763" y="111125"/>
              <a:chExt cx="3802063" cy="3789363"/>
            </a:xfrm>
          </p:grpSpPr>
          <p:sp>
            <p:nvSpPr>
              <p:cNvPr id="225" name="Freeform: Shape 38">
                <a:extLst>
                  <a:ext uri="{FF2B5EF4-FFF2-40B4-BE49-F238E27FC236}">
                    <a16:creationId xmlns:a16="http://schemas.microsoft.com/office/drawing/2014/main" id="{0F91D6B8-78C2-4E23-9569-DD168E40AD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838" y="1930400"/>
                <a:ext cx="447675" cy="460375"/>
              </a:xfrm>
              <a:custGeom>
                <a:avLst/>
                <a:gdLst>
                  <a:gd name="T0" fmla="*/ 11 w 65"/>
                  <a:gd name="T1" fmla="*/ 0 h 67"/>
                  <a:gd name="T2" fmla="*/ 2 w 65"/>
                  <a:gd name="T3" fmla="*/ 8 h 67"/>
                  <a:gd name="T4" fmla="*/ 2 w 65"/>
                  <a:gd name="T5" fmla="*/ 18 h 67"/>
                  <a:gd name="T6" fmla="*/ 52 w 65"/>
                  <a:gd name="T7" fmla="*/ 67 h 67"/>
                  <a:gd name="T8" fmla="*/ 65 w 65"/>
                  <a:gd name="T9" fmla="*/ 54 h 67"/>
                  <a:gd name="T10" fmla="*/ 11 w 65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7">
                    <a:moveTo>
                      <a:pt x="11" y="0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0" y="11"/>
                      <a:pt x="0" y="15"/>
                      <a:pt x="2" y="18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65" y="54"/>
                      <a:pt x="65" y="54"/>
                      <a:pt x="65" y="54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26" name="Freeform: Shape 39">
                <a:extLst>
                  <a:ext uri="{FF2B5EF4-FFF2-40B4-BE49-F238E27FC236}">
                    <a16:creationId xmlns:a16="http://schemas.microsoft.com/office/drawing/2014/main" id="{9B9D8267-B115-4996-A367-304614653A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138" y="2301875"/>
                <a:ext cx="1597025" cy="1598613"/>
              </a:xfrm>
              <a:custGeom>
                <a:avLst/>
                <a:gdLst>
                  <a:gd name="T0" fmla="*/ 17 w 232"/>
                  <a:gd name="T1" fmla="*/ 13 h 232"/>
                  <a:gd name="T2" fmla="*/ 2 w 232"/>
                  <a:gd name="T3" fmla="*/ 28 h 232"/>
                  <a:gd name="T4" fmla="*/ 2 w 232"/>
                  <a:gd name="T5" fmla="*/ 37 h 232"/>
                  <a:gd name="T6" fmla="*/ 194 w 232"/>
                  <a:gd name="T7" fmla="*/ 229 h 232"/>
                  <a:gd name="T8" fmla="*/ 204 w 232"/>
                  <a:gd name="T9" fmla="*/ 229 h 232"/>
                  <a:gd name="T10" fmla="*/ 232 w 232"/>
                  <a:gd name="T11" fmla="*/ 201 h 232"/>
                  <a:gd name="T12" fmla="*/ 38 w 232"/>
                  <a:gd name="T13" fmla="*/ 8 h 232"/>
                  <a:gd name="T14" fmla="*/ 30 w 232"/>
                  <a:gd name="T15" fmla="*/ 0 h 232"/>
                  <a:gd name="T16" fmla="*/ 17 w 232"/>
                  <a:gd name="T17" fmla="*/ 13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232">
                    <a:moveTo>
                      <a:pt x="17" y="13"/>
                    </a:moveTo>
                    <a:cubicBezTo>
                      <a:pt x="2" y="28"/>
                      <a:pt x="2" y="28"/>
                      <a:pt x="2" y="28"/>
                    </a:cubicBezTo>
                    <a:cubicBezTo>
                      <a:pt x="0" y="31"/>
                      <a:pt x="0" y="35"/>
                      <a:pt x="2" y="37"/>
                    </a:cubicBezTo>
                    <a:cubicBezTo>
                      <a:pt x="194" y="229"/>
                      <a:pt x="194" y="229"/>
                      <a:pt x="194" y="229"/>
                    </a:cubicBezTo>
                    <a:cubicBezTo>
                      <a:pt x="197" y="232"/>
                      <a:pt x="201" y="232"/>
                      <a:pt x="204" y="229"/>
                    </a:cubicBezTo>
                    <a:cubicBezTo>
                      <a:pt x="232" y="201"/>
                      <a:pt x="232" y="201"/>
                      <a:pt x="232" y="201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0" y="0"/>
                      <a:pt x="30" y="0"/>
                      <a:pt x="30" y="0"/>
                    </a:cubicBezTo>
                    <a:lnTo>
                      <a:pt x="17" y="13"/>
                    </a:ln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27" name="Freeform: Shape 40">
                <a:extLst>
                  <a:ext uri="{FF2B5EF4-FFF2-40B4-BE49-F238E27FC236}">
                    <a16:creationId xmlns:a16="http://schemas.microsoft.com/office/drawing/2014/main" id="{B1C5EF5A-E9BE-421F-9E23-91BC6F897A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1038" y="1839913"/>
                <a:ext cx="474663" cy="461963"/>
              </a:xfrm>
              <a:custGeom>
                <a:avLst/>
                <a:gdLst>
                  <a:gd name="T0" fmla="*/ 69 w 69"/>
                  <a:gd name="T1" fmla="*/ 52 h 67"/>
                  <a:gd name="T2" fmla="*/ 20 w 69"/>
                  <a:gd name="T3" fmla="*/ 2 h 67"/>
                  <a:gd name="T4" fmla="*/ 10 w 69"/>
                  <a:gd name="T5" fmla="*/ 2 h 67"/>
                  <a:gd name="T6" fmla="*/ 0 w 69"/>
                  <a:gd name="T7" fmla="*/ 13 h 67"/>
                  <a:gd name="T8" fmla="*/ 54 w 69"/>
                  <a:gd name="T9" fmla="*/ 67 h 67"/>
                  <a:gd name="T10" fmla="*/ 69 w 69"/>
                  <a:gd name="T11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67">
                    <a:moveTo>
                      <a:pt x="69" y="52"/>
                    </a:moveTo>
                    <a:cubicBezTo>
                      <a:pt x="20" y="2"/>
                      <a:pt x="20" y="2"/>
                      <a:pt x="20" y="2"/>
                    </a:cubicBezTo>
                    <a:cubicBezTo>
                      <a:pt x="17" y="0"/>
                      <a:pt x="13" y="0"/>
                      <a:pt x="10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4" y="67"/>
                      <a:pt x="54" y="67"/>
                      <a:pt x="54" y="67"/>
                    </a:cubicBezTo>
                    <a:lnTo>
                      <a:pt x="69" y="52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28" name="Freeform: Shape 41">
                <a:extLst>
                  <a:ext uri="{FF2B5EF4-FFF2-40B4-BE49-F238E27FC236}">
                    <a16:creationId xmlns:a16="http://schemas.microsoft.com/office/drawing/2014/main" id="{A4F14A7F-CA6A-4294-8864-4E65A45607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2513" y="2074863"/>
                <a:ext cx="1611313" cy="1611313"/>
              </a:xfrm>
              <a:custGeom>
                <a:avLst/>
                <a:gdLst>
                  <a:gd name="T0" fmla="*/ 30 w 234"/>
                  <a:gd name="T1" fmla="*/ 3 h 234"/>
                  <a:gd name="T2" fmla="*/ 15 w 234"/>
                  <a:gd name="T3" fmla="*/ 18 h 234"/>
                  <a:gd name="T4" fmla="*/ 0 w 234"/>
                  <a:gd name="T5" fmla="*/ 33 h 234"/>
                  <a:gd name="T6" fmla="*/ 8 w 234"/>
                  <a:gd name="T7" fmla="*/ 41 h 234"/>
                  <a:gd name="T8" fmla="*/ 202 w 234"/>
                  <a:gd name="T9" fmla="*/ 234 h 234"/>
                  <a:gd name="T10" fmla="*/ 232 w 234"/>
                  <a:gd name="T11" fmla="*/ 204 h 234"/>
                  <a:gd name="T12" fmla="*/ 232 w 234"/>
                  <a:gd name="T13" fmla="*/ 195 h 234"/>
                  <a:gd name="T14" fmla="*/ 40 w 234"/>
                  <a:gd name="T15" fmla="*/ 3 h 234"/>
                  <a:gd name="T16" fmla="*/ 30 w 234"/>
                  <a:gd name="T17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4" h="234">
                    <a:moveTo>
                      <a:pt x="30" y="3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202" y="234"/>
                      <a:pt x="202" y="234"/>
                      <a:pt x="202" y="23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4" y="202"/>
                      <a:pt x="234" y="197"/>
                      <a:pt x="232" y="195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7" y="0"/>
                      <a:pt x="33" y="0"/>
                      <a:pt x="30" y="3"/>
                    </a:cubicBezTo>
                    <a:close/>
                  </a:path>
                </a:pathLst>
              </a:custGeom>
              <a:solidFill>
                <a:srgbClr val="3337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29" name="Freeform: Shape 42">
                <a:extLst>
                  <a:ext uri="{FF2B5EF4-FFF2-40B4-BE49-F238E27FC236}">
                    <a16:creationId xmlns:a16="http://schemas.microsoft.com/office/drawing/2014/main" id="{48E88C42-9343-40DE-BF9C-6C0A2D999D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763" y="111125"/>
                <a:ext cx="2355850" cy="2355850"/>
              </a:xfrm>
              <a:custGeom>
                <a:avLst/>
                <a:gdLst>
                  <a:gd name="T0" fmla="*/ 281 w 342"/>
                  <a:gd name="T1" fmla="*/ 61 h 342"/>
                  <a:gd name="T2" fmla="*/ 281 w 342"/>
                  <a:gd name="T3" fmla="*/ 282 h 342"/>
                  <a:gd name="T4" fmla="*/ 61 w 342"/>
                  <a:gd name="T5" fmla="*/ 282 h 342"/>
                  <a:gd name="T6" fmla="*/ 61 w 342"/>
                  <a:gd name="T7" fmla="*/ 61 h 342"/>
                  <a:gd name="T8" fmla="*/ 281 w 342"/>
                  <a:gd name="T9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342">
                    <a:moveTo>
                      <a:pt x="281" y="61"/>
                    </a:moveTo>
                    <a:cubicBezTo>
                      <a:pt x="342" y="122"/>
                      <a:pt x="342" y="221"/>
                      <a:pt x="281" y="282"/>
                    </a:cubicBezTo>
                    <a:cubicBezTo>
                      <a:pt x="220" y="342"/>
                      <a:pt x="122" y="342"/>
                      <a:pt x="61" y="282"/>
                    </a:cubicBezTo>
                    <a:cubicBezTo>
                      <a:pt x="0" y="221"/>
                      <a:pt x="0" y="122"/>
                      <a:pt x="61" y="61"/>
                    </a:cubicBezTo>
                    <a:cubicBezTo>
                      <a:pt x="122" y="0"/>
                      <a:pt x="220" y="0"/>
                      <a:pt x="281" y="61"/>
                    </a:cubicBez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30" name="Freeform: Shape 43">
                <a:extLst>
                  <a:ext uri="{FF2B5EF4-FFF2-40B4-BE49-F238E27FC236}">
                    <a16:creationId xmlns:a16="http://schemas.microsoft.com/office/drawing/2014/main" id="{F3667FD0-DD04-47F2-9583-E1DDCD063B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00" y="379413"/>
                <a:ext cx="1831975" cy="1825625"/>
              </a:xfrm>
              <a:custGeom>
                <a:avLst/>
                <a:gdLst>
                  <a:gd name="T0" fmla="*/ 218 w 266"/>
                  <a:gd name="T1" fmla="*/ 47 h 265"/>
                  <a:gd name="T2" fmla="*/ 218 w 266"/>
                  <a:gd name="T3" fmla="*/ 218 h 265"/>
                  <a:gd name="T4" fmla="*/ 48 w 266"/>
                  <a:gd name="T5" fmla="*/ 218 h 265"/>
                  <a:gd name="T6" fmla="*/ 48 w 266"/>
                  <a:gd name="T7" fmla="*/ 47 h 265"/>
                  <a:gd name="T8" fmla="*/ 218 w 266"/>
                  <a:gd name="T9" fmla="*/ 47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6" h="265">
                    <a:moveTo>
                      <a:pt x="218" y="47"/>
                    </a:moveTo>
                    <a:cubicBezTo>
                      <a:pt x="266" y="94"/>
                      <a:pt x="266" y="171"/>
                      <a:pt x="218" y="218"/>
                    </a:cubicBezTo>
                    <a:cubicBezTo>
                      <a:pt x="171" y="265"/>
                      <a:pt x="95" y="265"/>
                      <a:pt x="48" y="218"/>
                    </a:cubicBezTo>
                    <a:cubicBezTo>
                      <a:pt x="0" y="171"/>
                      <a:pt x="0" y="94"/>
                      <a:pt x="48" y="47"/>
                    </a:cubicBezTo>
                    <a:cubicBezTo>
                      <a:pt x="95" y="0"/>
                      <a:pt x="171" y="0"/>
                      <a:pt x="218" y="47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31" name="Freeform: Shape 44">
                <a:extLst>
                  <a:ext uri="{FF2B5EF4-FFF2-40B4-BE49-F238E27FC236}">
                    <a16:creationId xmlns:a16="http://schemas.microsoft.com/office/drawing/2014/main" id="{311BACE6-AB3B-490A-B7B1-6B31FBFCED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800" y="758825"/>
                <a:ext cx="371475" cy="1033463"/>
              </a:xfrm>
              <a:custGeom>
                <a:avLst/>
                <a:gdLst>
                  <a:gd name="T0" fmla="*/ 51 w 54"/>
                  <a:gd name="T1" fmla="*/ 147 h 150"/>
                  <a:gd name="T2" fmla="*/ 40 w 54"/>
                  <a:gd name="T3" fmla="*/ 147 h 150"/>
                  <a:gd name="T4" fmla="*/ 40 w 54"/>
                  <a:gd name="T5" fmla="*/ 3 h 150"/>
                  <a:gd name="T6" fmla="*/ 51 w 54"/>
                  <a:gd name="T7" fmla="*/ 3 h 150"/>
                  <a:gd name="T8" fmla="*/ 51 w 54"/>
                  <a:gd name="T9" fmla="*/ 14 h 150"/>
                  <a:gd name="T10" fmla="*/ 51 w 54"/>
                  <a:gd name="T11" fmla="*/ 136 h 150"/>
                  <a:gd name="T12" fmla="*/ 51 w 54"/>
                  <a:gd name="T13" fmla="*/ 14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150">
                    <a:moveTo>
                      <a:pt x="51" y="147"/>
                    </a:moveTo>
                    <a:cubicBezTo>
                      <a:pt x="48" y="150"/>
                      <a:pt x="43" y="150"/>
                      <a:pt x="40" y="147"/>
                    </a:cubicBezTo>
                    <a:cubicBezTo>
                      <a:pt x="0" y="107"/>
                      <a:pt x="0" y="43"/>
                      <a:pt x="40" y="3"/>
                    </a:cubicBezTo>
                    <a:cubicBezTo>
                      <a:pt x="43" y="0"/>
                      <a:pt x="48" y="0"/>
                      <a:pt x="51" y="3"/>
                    </a:cubicBezTo>
                    <a:cubicBezTo>
                      <a:pt x="54" y="6"/>
                      <a:pt x="54" y="11"/>
                      <a:pt x="51" y="14"/>
                    </a:cubicBezTo>
                    <a:cubicBezTo>
                      <a:pt x="17" y="47"/>
                      <a:pt x="17" y="102"/>
                      <a:pt x="51" y="136"/>
                    </a:cubicBezTo>
                    <a:cubicBezTo>
                      <a:pt x="54" y="139"/>
                      <a:pt x="54" y="144"/>
                      <a:pt x="51" y="1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32" name="Freeform: Shape 45">
                <a:extLst>
                  <a:ext uri="{FF2B5EF4-FFF2-40B4-BE49-F238E27FC236}">
                    <a16:creationId xmlns:a16="http://schemas.microsoft.com/office/drawing/2014/main" id="{5FCFF8A7-21C3-4BAA-A59B-29B4C9176C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1400" y="1819275"/>
                <a:ext cx="412750" cy="165100"/>
              </a:xfrm>
              <a:custGeom>
                <a:avLst/>
                <a:gdLst>
                  <a:gd name="T0" fmla="*/ 58 w 60"/>
                  <a:gd name="T1" fmla="*/ 20 h 24"/>
                  <a:gd name="T2" fmla="*/ 53 w 60"/>
                  <a:gd name="T3" fmla="*/ 22 h 24"/>
                  <a:gd name="T4" fmla="*/ 6 w 60"/>
                  <a:gd name="T5" fmla="*/ 16 h 24"/>
                  <a:gd name="T6" fmla="*/ 2 w 60"/>
                  <a:gd name="T7" fmla="*/ 6 h 24"/>
                  <a:gd name="T8" fmla="*/ 12 w 60"/>
                  <a:gd name="T9" fmla="*/ 1 h 24"/>
                  <a:gd name="T10" fmla="*/ 51 w 60"/>
                  <a:gd name="T11" fmla="*/ 6 h 24"/>
                  <a:gd name="T12" fmla="*/ 60 w 60"/>
                  <a:gd name="T13" fmla="*/ 13 h 24"/>
                  <a:gd name="T14" fmla="*/ 58 w 60"/>
                  <a:gd name="T15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0" h="24">
                    <a:moveTo>
                      <a:pt x="58" y="20"/>
                    </a:moveTo>
                    <a:cubicBezTo>
                      <a:pt x="57" y="21"/>
                      <a:pt x="55" y="22"/>
                      <a:pt x="53" y="22"/>
                    </a:cubicBezTo>
                    <a:cubicBezTo>
                      <a:pt x="37" y="24"/>
                      <a:pt x="21" y="22"/>
                      <a:pt x="6" y="16"/>
                    </a:cubicBezTo>
                    <a:cubicBezTo>
                      <a:pt x="2" y="15"/>
                      <a:pt x="0" y="10"/>
                      <a:pt x="2" y="6"/>
                    </a:cubicBezTo>
                    <a:cubicBezTo>
                      <a:pt x="3" y="2"/>
                      <a:pt x="8" y="0"/>
                      <a:pt x="12" y="1"/>
                    </a:cubicBezTo>
                    <a:cubicBezTo>
                      <a:pt x="24" y="6"/>
                      <a:pt x="38" y="8"/>
                      <a:pt x="51" y="6"/>
                    </a:cubicBezTo>
                    <a:cubicBezTo>
                      <a:pt x="56" y="6"/>
                      <a:pt x="60" y="9"/>
                      <a:pt x="60" y="13"/>
                    </a:cubicBezTo>
                    <a:cubicBezTo>
                      <a:pt x="60" y="16"/>
                      <a:pt x="59" y="18"/>
                      <a:pt x="58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69" name="Group 93">
              <a:extLst>
                <a:ext uri="{FF2B5EF4-FFF2-40B4-BE49-F238E27FC236}">
                  <a16:creationId xmlns:a16="http://schemas.microsoft.com/office/drawing/2014/main" id="{447A2ACC-076A-451C-99E6-C6BF759642E1}"/>
                </a:ext>
              </a:extLst>
            </p:cNvPr>
            <p:cNvGrpSpPr/>
            <p:nvPr/>
          </p:nvGrpSpPr>
          <p:grpSpPr>
            <a:xfrm>
              <a:off x="3871052" y="2038745"/>
              <a:ext cx="423220" cy="342123"/>
              <a:chOff x="10561952" y="3914662"/>
              <a:chExt cx="3244004" cy="3039255"/>
            </a:xfrm>
          </p:grpSpPr>
          <p:sp>
            <p:nvSpPr>
              <p:cNvPr id="216" name="Freeform: Shape 94">
                <a:extLst>
                  <a:ext uri="{FF2B5EF4-FFF2-40B4-BE49-F238E27FC236}">
                    <a16:creationId xmlns:a16="http://schemas.microsoft.com/office/drawing/2014/main" id="{C45728D5-E0D0-4CE0-B878-C0FCEA238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48604" y="6439972"/>
                <a:ext cx="1472816" cy="513945"/>
              </a:xfrm>
              <a:custGeom>
                <a:avLst/>
                <a:gdLst>
                  <a:gd name="T0" fmla="*/ 3036 w 3072"/>
                  <a:gd name="T1" fmla="*/ 143 h 1078"/>
                  <a:gd name="T2" fmla="*/ 3036 w 3072"/>
                  <a:gd name="T3" fmla="*/ 143 h 1078"/>
                  <a:gd name="T4" fmla="*/ 3071 w 3072"/>
                  <a:gd name="T5" fmla="*/ 92 h 1078"/>
                  <a:gd name="T6" fmla="*/ 3071 w 3072"/>
                  <a:gd name="T7" fmla="*/ 51 h 1078"/>
                  <a:gd name="T8" fmla="*/ 3036 w 3072"/>
                  <a:gd name="T9" fmla="*/ 0 h 1078"/>
                  <a:gd name="T10" fmla="*/ 34 w 3072"/>
                  <a:gd name="T11" fmla="*/ 0 h 1078"/>
                  <a:gd name="T12" fmla="*/ 0 w 3072"/>
                  <a:gd name="T13" fmla="*/ 51 h 1078"/>
                  <a:gd name="T14" fmla="*/ 0 w 3072"/>
                  <a:gd name="T15" fmla="*/ 92 h 1078"/>
                  <a:gd name="T16" fmla="*/ 34 w 3072"/>
                  <a:gd name="T17" fmla="*/ 143 h 1078"/>
                  <a:gd name="T18" fmla="*/ 82 w 3072"/>
                  <a:gd name="T19" fmla="*/ 143 h 1078"/>
                  <a:gd name="T20" fmla="*/ 82 w 3072"/>
                  <a:gd name="T21" fmla="*/ 933 h 1078"/>
                  <a:gd name="T22" fmla="*/ 34 w 3072"/>
                  <a:gd name="T23" fmla="*/ 933 h 1078"/>
                  <a:gd name="T24" fmla="*/ 0 w 3072"/>
                  <a:gd name="T25" fmla="*/ 984 h 1078"/>
                  <a:gd name="T26" fmla="*/ 0 w 3072"/>
                  <a:gd name="T27" fmla="*/ 1025 h 1078"/>
                  <a:gd name="T28" fmla="*/ 34 w 3072"/>
                  <a:gd name="T29" fmla="*/ 1077 h 1078"/>
                  <a:gd name="T30" fmla="*/ 3036 w 3072"/>
                  <a:gd name="T31" fmla="*/ 1077 h 1078"/>
                  <a:gd name="T32" fmla="*/ 3071 w 3072"/>
                  <a:gd name="T33" fmla="*/ 1025 h 1078"/>
                  <a:gd name="T34" fmla="*/ 3071 w 3072"/>
                  <a:gd name="T35" fmla="*/ 984 h 1078"/>
                  <a:gd name="T36" fmla="*/ 3036 w 3072"/>
                  <a:gd name="T37" fmla="*/ 933 h 1078"/>
                  <a:gd name="T38" fmla="*/ 2989 w 3072"/>
                  <a:gd name="T39" fmla="*/ 933 h 1078"/>
                  <a:gd name="T40" fmla="*/ 2989 w 3072"/>
                  <a:gd name="T41" fmla="*/ 143 h 1078"/>
                  <a:gd name="T42" fmla="*/ 3036 w 3072"/>
                  <a:gd name="T43" fmla="*/ 143 h 10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72" h="1078">
                    <a:moveTo>
                      <a:pt x="3036" y="143"/>
                    </a:moveTo>
                    <a:lnTo>
                      <a:pt x="3036" y="143"/>
                    </a:lnTo>
                    <a:cubicBezTo>
                      <a:pt x="3057" y="143"/>
                      <a:pt x="3071" y="119"/>
                      <a:pt x="3071" y="92"/>
                    </a:cubicBezTo>
                    <a:cubicBezTo>
                      <a:pt x="3071" y="51"/>
                      <a:pt x="3071" y="51"/>
                      <a:pt x="3071" y="51"/>
                    </a:cubicBezTo>
                    <a:cubicBezTo>
                      <a:pt x="3071" y="24"/>
                      <a:pt x="3057" y="0"/>
                      <a:pt x="3036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3" y="0"/>
                      <a:pt x="0" y="24"/>
                      <a:pt x="0" y="51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119"/>
                      <a:pt x="13" y="143"/>
                      <a:pt x="34" y="143"/>
                    </a:cubicBezTo>
                    <a:cubicBezTo>
                      <a:pt x="82" y="143"/>
                      <a:pt x="82" y="143"/>
                      <a:pt x="82" y="143"/>
                    </a:cubicBezTo>
                    <a:cubicBezTo>
                      <a:pt x="82" y="933"/>
                      <a:pt x="82" y="933"/>
                      <a:pt x="82" y="933"/>
                    </a:cubicBezTo>
                    <a:cubicBezTo>
                      <a:pt x="34" y="933"/>
                      <a:pt x="34" y="933"/>
                      <a:pt x="34" y="933"/>
                    </a:cubicBezTo>
                    <a:cubicBezTo>
                      <a:pt x="13" y="933"/>
                      <a:pt x="0" y="957"/>
                      <a:pt x="0" y="984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1053"/>
                      <a:pt x="13" y="1077"/>
                      <a:pt x="34" y="1077"/>
                    </a:cubicBezTo>
                    <a:cubicBezTo>
                      <a:pt x="3036" y="1077"/>
                      <a:pt x="3036" y="1077"/>
                      <a:pt x="3036" y="1077"/>
                    </a:cubicBezTo>
                    <a:cubicBezTo>
                      <a:pt x="3057" y="1077"/>
                      <a:pt x="3071" y="1053"/>
                      <a:pt x="3071" y="1025"/>
                    </a:cubicBezTo>
                    <a:cubicBezTo>
                      <a:pt x="3071" y="984"/>
                      <a:pt x="3071" y="984"/>
                      <a:pt x="3071" y="984"/>
                    </a:cubicBezTo>
                    <a:cubicBezTo>
                      <a:pt x="3071" y="957"/>
                      <a:pt x="3057" y="933"/>
                      <a:pt x="3036" y="933"/>
                    </a:cubicBezTo>
                    <a:cubicBezTo>
                      <a:pt x="2989" y="933"/>
                      <a:pt x="2989" y="933"/>
                      <a:pt x="2989" y="933"/>
                    </a:cubicBezTo>
                    <a:cubicBezTo>
                      <a:pt x="2989" y="143"/>
                      <a:pt x="2989" y="143"/>
                      <a:pt x="2989" y="143"/>
                    </a:cubicBezTo>
                    <a:lnTo>
                      <a:pt x="3036" y="143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17" name="Freeform: Shape 95">
                <a:extLst>
                  <a:ext uri="{FF2B5EF4-FFF2-40B4-BE49-F238E27FC236}">
                    <a16:creationId xmlns:a16="http://schemas.microsoft.com/office/drawing/2014/main" id="{12C4C7C2-3239-4843-B745-A56518C4CB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61952" y="3914662"/>
                <a:ext cx="3244004" cy="2531655"/>
              </a:xfrm>
              <a:custGeom>
                <a:avLst/>
                <a:gdLst>
                  <a:gd name="T0" fmla="*/ 6747 w 6765"/>
                  <a:gd name="T1" fmla="*/ 647 h 5285"/>
                  <a:gd name="T2" fmla="*/ 6747 w 6765"/>
                  <a:gd name="T3" fmla="*/ 647 h 5285"/>
                  <a:gd name="T4" fmla="*/ 6744 w 6765"/>
                  <a:gd name="T5" fmla="*/ 561 h 5285"/>
                  <a:gd name="T6" fmla="*/ 5557 w 6765"/>
                  <a:gd name="T7" fmla="*/ 561 h 5285"/>
                  <a:gd name="T8" fmla="*/ 5578 w 6765"/>
                  <a:gd name="T9" fmla="*/ 144 h 5285"/>
                  <a:gd name="T10" fmla="*/ 5639 w 6765"/>
                  <a:gd name="T11" fmla="*/ 144 h 5285"/>
                  <a:gd name="T12" fmla="*/ 5711 w 6765"/>
                  <a:gd name="T13" fmla="*/ 72 h 5285"/>
                  <a:gd name="T14" fmla="*/ 5639 w 6765"/>
                  <a:gd name="T15" fmla="*/ 0 h 5285"/>
                  <a:gd name="T16" fmla="*/ 5578 w 6765"/>
                  <a:gd name="T17" fmla="*/ 0 h 5285"/>
                  <a:gd name="T18" fmla="*/ 3382 w 6765"/>
                  <a:gd name="T19" fmla="*/ 0 h 5285"/>
                  <a:gd name="T20" fmla="*/ 1187 w 6765"/>
                  <a:gd name="T21" fmla="*/ 0 h 5285"/>
                  <a:gd name="T22" fmla="*/ 1125 w 6765"/>
                  <a:gd name="T23" fmla="*/ 0 h 5285"/>
                  <a:gd name="T24" fmla="*/ 1053 w 6765"/>
                  <a:gd name="T25" fmla="*/ 72 h 5285"/>
                  <a:gd name="T26" fmla="*/ 1125 w 6765"/>
                  <a:gd name="T27" fmla="*/ 144 h 5285"/>
                  <a:gd name="T28" fmla="*/ 1187 w 6765"/>
                  <a:gd name="T29" fmla="*/ 144 h 5285"/>
                  <a:gd name="T30" fmla="*/ 1207 w 6765"/>
                  <a:gd name="T31" fmla="*/ 561 h 5285"/>
                  <a:gd name="T32" fmla="*/ 21 w 6765"/>
                  <a:gd name="T33" fmla="*/ 561 h 5285"/>
                  <a:gd name="T34" fmla="*/ 17 w 6765"/>
                  <a:gd name="T35" fmla="*/ 647 h 5285"/>
                  <a:gd name="T36" fmla="*/ 537 w 6765"/>
                  <a:gd name="T37" fmla="*/ 1580 h 5285"/>
                  <a:gd name="T38" fmla="*/ 906 w 6765"/>
                  <a:gd name="T39" fmla="*/ 2264 h 5285"/>
                  <a:gd name="T40" fmla="*/ 1655 w 6765"/>
                  <a:gd name="T41" fmla="*/ 2264 h 5285"/>
                  <a:gd name="T42" fmla="*/ 3037 w 6765"/>
                  <a:gd name="T43" fmla="*/ 3345 h 5285"/>
                  <a:gd name="T44" fmla="*/ 3037 w 6765"/>
                  <a:gd name="T45" fmla="*/ 3837 h 5285"/>
                  <a:gd name="T46" fmla="*/ 2979 w 6765"/>
                  <a:gd name="T47" fmla="*/ 3837 h 5285"/>
                  <a:gd name="T48" fmla="*/ 2979 w 6765"/>
                  <a:gd name="T49" fmla="*/ 4313 h 5285"/>
                  <a:gd name="T50" fmla="*/ 3037 w 6765"/>
                  <a:gd name="T51" fmla="*/ 4313 h 5285"/>
                  <a:gd name="T52" fmla="*/ 3037 w 6765"/>
                  <a:gd name="T53" fmla="*/ 4613 h 5285"/>
                  <a:gd name="T54" fmla="*/ 3016 w 6765"/>
                  <a:gd name="T55" fmla="*/ 4613 h 5285"/>
                  <a:gd name="T56" fmla="*/ 2845 w 6765"/>
                  <a:gd name="T57" fmla="*/ 4784 h 5285"/>
                  <a:gd name="T58" fmla="*/ 2845 w 6765"/>
                  <a:gd name="T59" fmla="*/ 5113 h 5285"/>
                  <a:gd name="T60" fmla="*/ 3016 w 6765"/>
                  <a:gd name="T61" fmla="*/ 5284 h 5285"/>
                  <a:gd name="T62" fmla="*/ 3037 w 6765"/>
                  <a:gd name="T63" fmla="*/ 5284 h 5285"/>
                  <a:gd name="T64" fmla="*/ 3727 w 6765"/>
                  <a:gd name="T65" fmla="*/ 5284 h 5285"/>
                  <a:gd name="T66" fmla="*/ 3748 w 6765"/>
                  <a:gd name="T67" fmla="*/ 5284 h 5285"/>
                  <a:gd name="T68" fmla="*/ 3919 w 6765"/>
                  <a:gd name="T69" fmla="*/ 5113 h 5285"/>
                  <a:gd name="T70" fmla="*/ 3919 w 6765"/>
                  <a:gd name="T71" fmla="*/ 4784 h 5285"/>
                  <a:gd name="T72" fmla="*/ 3748 w 6765"/>
                  <a:gd name="T73" fmla="*/ 4613 h 5285"/>
                  <a:gd name="T74" fmla="*/ 3727 w 6765"/>
                  <a:gd name="T75" fmla="*/ 4613 h 5285"/>
                  <a:gd name="T76" fmla="*/ 3727 w 6765"/>
                  <a:gd name="T77" fmla="*/ 4313 h 5285"/>
                  <a:gd name="T78" fmla="*/ 3786 w 6765"/>
                  <a:gd name="T79" fmla="*/ 4313 h 5285"/>
                  <a:gd name="T80" fmla="*/ 3786 w 6765"/>
                  <a:gd name="T81" fmla="*/ 3837 h 5285"/>
                  <a:gd name="T82" fmla="*/ 3727 w 6765"/>
                  <a:gd name="T83" fmla="*/ 3837 h 5285"/>
                  <a:gd name="T84" fmla="*/ 3727 w 6765"/>
                  <a:gd name="T85" fmla="*/ 3345 h 5285"/>
                  <a:gd name="T86" fmla="*/ 5109 w 6765"/>
                  <a:gd name="T87" fmla="*/ 2264 h 5285"/>
                  <a:gd name="T88" fmla="*/ 5858 w 6765"/>
                  <a:gd name="T89" fmla="*/ 2264 h 5285"/>
                  <a:gd name="T90" fmla="*/ 6227 w 6765"/>
                  <a:gd name="T91" fmla="*/ 1580 h 5285"/>
                  <a:gd name="T92" fmla="*/ 6747 w 6765"/>
                  <a:gd name="T93" fmla="*/ 647 h 5285"/>
                  <a:gd name="T94" fmla="*/ 1016 w 6765"/>
                  <a:gd name="T95" fmla="*/ 2083 h 5285"/>
                  <a:gd name="T96" fmla="*/ 1016 w 6765"/>
                  <a:gd name="T97" fmla="*/ 2083 h 5285"/>
                  <a:gd name="T98" fmla="*/ 663 w 6765"/>
                  <a:gd name="T99" fmla="*/ 1433 h 5285"/>
                  <a:gd name="T100" fmla="*/ 629 w 6765"/>
                  <a:gd name="T101" fmla="*/ 1423 h 5285"/>
                  <a:gd name="T102" fmla="*/ 198 w 6765"/>
                  <a:gd name="T103" fmla="*/ 742 h 5285"/>
                  <a:gd name="T104" fmla="*/ 1228 w 6765"/>
                  <a:gd name="T105" fmla="*/ 742 h 5285"/>
                  <a:gd name="T106" fmla="*/ 1566 w 6765"/>
                  <a:gd name="T107" fmla="*/ 2083 h 5285"/>
                  <a:gd name="T108" fmla="*/ 1016 w 6765"/>
                  <a:gd name="T109" fmla="*/ 2083 h 5285"/>
                  <a:gd name="T110" fmla="*/ 6135 w 6765"/>
                  <a:gd name="T111" fmla="*/ 1423 h 5285"/>
                  <a:gd name="T112" fmla="*/ 6135 w 6765"/>
                  <a:gd name="T113" fmla="*/ 1423 h 5285"/>
                  <a:gd name="T114" fmla="*/ 6101 w 6765"/>
                  <a:gd name="T115" fmla="*/ 1433 h 5285"/>
                  <a:gd name="T116" fmla="*/ 5749 w 6765"/>
                  <a:gd name="T117" fmla="*/ 2083 h 5285"/>
                  <a:gd name="T118" fmla="*/ 5198 w 6765"/>
                  <a:gd name="T119" fmla="*/ 2083 h 5285"/>
                  <a:gd name="T120" fmla="*/ 5537 w 6765"/>
                  <a:gd name="T121" fmla="*/ 742 h 5285"/>
                  <a:gd name="T122" fmla="*/ 6566 w 6765"/>
                  <a:gd name="T123" fmla="*/ 742 h 5285"/>
                  <a:gd name="T124" fmla="*/ 6135 w 6765"/>
                  <a:gd name="T125" fmla="*/ 1423 h 5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765" h="5285">
                    <a:moveTo>
                      <a:pt x="6747" y="647"/>
                    </a:moveTo>
                    <a:lnTo>
                      <a:pt x="6747" y="647"/>
                    </a:lnTo>
                    <a:cubicBezTo>
                      <a:pt x="6744" y="561"/>
                      <a:pt x="6744" y="561"/>
                      <a:pt x="6744" y="561"/>
                    </a:cubicBezTo>
                    <a:cubicBezTo>
                      <a:pt x="5557" y="561"/>
                      <a:pt x="5557" y="561"/>
                      <a:pt x="5557" y="561"/>
                    </a:cubicBezTo>
                    <a:cubicBezTo>
                      <a:pt x="5571" y="387"/>
                      <a:pt x="5578" y="243"/>
                      <a:pt x="5578" y="144"/>
                    </a:cubicBezTo>
                    <a:cubicBezTo>
                      <a:pt x="5639" y="144"/>
                      <a:pt x="5639" y="144"/>
                      <a:pt x="5639" y="144"/>
                    </a:cubicBezTo>
                    <a:cubicBezTo>
                      <a:pt x="5680" y="144"/>
                      <a:pt x="5711" y="113"/>
                      <a:pt x="5711" y="72"/>
                    </a:cubicBezTo>
                    <a:cubicBezTo>
                      <a:pt x="5711" y="31"/>
                      <a:pt x="5680" y="0"/>
                      <a:pt x="5639" y="0"/>
                    </a:cubicBezTo>
                    <a:cubicBezTo>
                      <a:pt x="5578" y="0"/>
                      <a:pt x="5578" y="0"/>
                      <a:pt x="5578" y="0"/>
                    </a:cubicBezTo>
                    <a:cubicBezTo>
                      <a:pt x="3382" y="0"/>
                      <a:pt x="3382" y="0"/>
                      <a:pt x="3382" y="0"/>
                    </a:cubicBezTo>
                    <a:cubicBezTo>
                      <a:pt x="1187" y="0"/>
                      <a:pt x="1187" y="0"/>
                      <a:pt x="1187" y="0"/>
                    </a:cubicBezTo>
                    <a:cubicBezTo>
                      <a:pt x="1125" y="0"/>
                      <a:pt x="1125" y="0"/>
                      <a:pt x="1125" y="0"/>
                    </a:cubicBezTo>
                    <a:cubicBezTo>
                      <a:pt x="1084" y="0"/>
                      <a:pt x="1053" y="31"/>
                      <a:pt x="1053" y="72"/>
                    </a:cubicBezTo>
                    <a:cubicBezTo>
                      <a:pt x="1053" y="113"/>
                      <a:pt x="1084" y="144"/>
                      <a:pt x="1125" y="144"/>
                    </a:cubicBezTo>
                    <a:cubicBezTo>
                      <a:pt x="1187" y="144"/>
                      <a:pt x="1187" y="144"/>
                      <a:pt x="1187" y="144"/>
                    </a:cubicBezTo>
                    <a:cubicBezTo>
                      <a:pt x="1187" y="243"/>
                      <a:pt x="1194" y="387"/>
                      <a:pt x="1207" y="561"/>
                    </a:cubicBezTo>
                    <a:cubicBezTo>
                      <a:pt x="21" y="561"/>
                      <a:pt x="21" y="561"/>
                      <a:pt x="21" y="561"/>
                    </a:cubicBezTo>
                    <a:cubicBezTo>
                      <a:pt x="17" y="647"/>
                      <a:pt x="17" y="647"/>
                      <a:pt x="17" y="647"/>
                    </a:cubicBezTo>
                    <a:cubicBezTo>
                      <a:pt x="0" y="896"/>
                      <a:pt x="92" y="1402"/>
                      <a:pt x="537" y="1580"/>
                    </a:cubicBezTo>
                    <a:cubicBezTo>
                      <a:pt x="906" y="2264"/>
                      <a:pt x="906" y="2264"/>
                      <a:pt x="906" y="2264"/>
                    </a:cubicBezTo>
                    <a:cubicBezTo>
                      <a:pt x="1655" y="2264"/>
                      <a:pt x="1655" y="2264"/>
                      <a:pt x="1655" y="2264"/>
                    </a:cubicBezTo>
                    <a:cubicBezTo>
                      <a:pt x="1925" y="2791"/>
                      <a:pt x="2356" y="3232"/>
                      <a:pt x="3037" y="3345"/>
                    </a:cubicBezTo>
                    <a:cubicBezTo>
                      <a:pt x="3037" y="3837"/>
                      <a:pt x="3037" y="3837"/>
                      <a:pt x="3037" y="3837"/>
                    </a:cubicBezTo>
                    <a:cubicBezTo>
                      <a:pt x="2979" y="3837"/>
                      <a:pt x="2979" y="3837"/>
                      <a:pt x="2979" y="3837"/>
                    </a:cubicBezTo>
                    <a:cubicBezTo>
                      <a:pt x="2979" y="3837"/>
                      <a:pt x="2814" y="4097"/>
                      <a:pt x="2979" y="4313"/>
                    </a:cubicBezTo>
                    <a:cubicBezTo>
                      <a:pt x="3037" y="4313"/>
                      <a:pt x="3037" y="4313"/>
                      <a:pt x="3037" y="4313"/>
                    </a:cubicBezTo>
                    <a:cubicBezTo>
                      <a:pt x="3037" y="4613"/>
                      <a:pt x="3037" y="4613"/>
                      <a:pt x="3037" y="4613"/>
                    </a:cubicBezTo>
                    <a:cubicBezTo>
                      <a:pt x="3016" y="4613"/>
                      <a:pt x="3016" y="4613"/>
                      <a:pt x="3016" y="4613"/>
                    </a:cubicBezTo>
                    <a:cubicBezTo>
                      <a:pt x="2924" y="4613"/>
                      <a:pt x="2845" y="4689"/>
                      <a:pt x="2845" y="4784"/>
                    </a:cubicBezTo>
                    <a:cubicBezTo>
                      <a:pt x="2845" y="5113"/>
                      <a:pt x="2845" y="5113"/>
                      <a:pt x="2845" y="5113"/>
                    </a:cubicBezTo>
                    <a:cubicBezTo>
                      <a:pt x="2845" y="5208"/>
                      <a:pt x="2924" y="5284"/>
                      <a:pt x="3016" y="5284"/>
                    </a:cubicBezTo>
                    <a:cubicBezTo>
                      <a:pt x="3037" y="5284"/>
                      <a:pt x="3037" y="5284"/>
                      <a:pt x="3037" y="5284"/>
                    </a:cubicBezTo>
                    <a:cubicBezTo>
                      <a:pt x="3727" y="5284"/>
                      <a:pt x="3727" y="5284"/>
                      <a:pt x="3727" y="5284"/>
                    </a:cubicBezTo>
                    <a:cubicBezTo>
                      <a:pt x="3748" y="5284"/>
                      <a:pt x="3748" y="5284"/>
                      <a:pt x="3748" y="5284"/>
                    </a:cubicBezTo>
                    <a:cubicBezTo>
                      <a:pt x="3841" y="5284"/>
                      <a:pt x="3919" y="5208"/>
                      <a:pt x="3919" y="5113"/>
                    </a:cubicBezTo>
                    <a:cubicBezTo>
                      <a:pt x="3919" y="4784"/>
                      <a:pt x="3919" y="4784"/>
                      <a:pt x="3919" y="4784"/>
                    </a:cubicBezTo>
                    <a:cubicBezTo>
                      <a:pt x="3919" y="4689"/>
                      <a:pt x="3841" y="4613"/>
                      <a:pt x="3748" y="4613"/>
                    </a:cubicBezTo>
                    <a:cubicBezTo>
                      <a:pt x="3727" y="4613"/>
                      <a:pt x="3727" y="4613"/>
                      <a:pt x="3727" y="4613"/>
                    </a:cubicBezTo>
                    <a:cubicBezTo>
                      <a:pt x="3727" y="4313"/>
                      <a:pt x="3727" y="4313"/>
                      <a:pt x="3727" y="4313"/>
                    </a:cubicBezTo>
                    <a:cubicBezTo>
                      <a:pt x="3786" y="4313"/>
                      <a:pt x="3786" y="4313"/>
                      <a:pt x="3786" y="4313"/>
                    </a:cubicBezTo>
                    <a:cubicBezTo>
                      <a:pt x="3950" y="4097"/>
                      <a:pt x="3786" y="3837"/>
                      <a:pt x="3786" y="3837"/>
                    </a:cubicBezTo>
                    <a:cubicBezTo>
                      <a:pt x="3727" y="3837"/>
                      <a:pt x="3727" y="3837"/>
                      <a:pt x="3727" y="3837"/>
                    </a:cubicBezTo>
                    <a:cubicBezTo>
                      <a:pt x="3727" y="3345"/>
                      <a:pt x="3727" y="3345"/>
                      <a:pt x="3727" y="3345"/>
                    </a:cubicBezTo>
                    <a:cubicBezTo>
                      <a:pt x="4408" y="3232"/>
                      <a:pt x="4839" y="2791"/>
                      <a:pt x="5109" y="2264"/>
                    </a:cubicBezTo>
                    <a:cubicBezTo>
                      <a:pt x="5858" y="2264"/>
                      <a:pt x="5858" y="2264"/>
                      <a:pt x="5858" y="2264"/>
                    </a:cubicBezTo>
                    <a:cubicBezTo>
                      <a:pt x="6227" y="1580"/>
                      <a:pt x="6227" y="1580"/>
                      <a:pt x="6227" y="1580"/>
                    </a:cubicBezTo>
                    <a:cubicBezTo>
                      <a:pt x="6672" y="1402"/>
                      <a:pt x="6764" y="896"/>
                      <a:pt x="6747" y="647"/>
                    </a:cubicBezTo>
                    <a:close/>
                    <a:moveTo>
                      <a:pt x="1016" y="2083"/>
                    </a:moveTo>
                    <a:lnTo>
                      <a:pt x="1016" y="2083"/>
                    </a:lnTo>
                    <a:cubicBezTo>
                      <a:pt x="663" y="1433"/>
                      <a:pt x="663" y="1433"/>
                      <a:pt x="663" y="1433"/>
                    </a:cubicBezTo>
                    <a:cubicBezTo>
                      <a:pt x="629" y="1423"/>
                      <a:pt x="629" y="1423"/>
                      <a:pt x="629" y="1423"/>
                    </a:cubicBezTo>
                    <a:cubicBezTo>
                      <a:pt x="270" y="1297"/>
                      <a:pt x="205" y="913"/>
                      <a:pt x="198" y="742"/>
                    </a:cubicBezTo>
                    <a:cubicBezTo>
                      <a:pt x="1228" y="742"/>
                      <a:pt x="1228" y="742"/>
                      <a:pt x="1228" y="742"/>
                    </a:cubicBezTo>
                    <a:cubicBezTo>
                      <a:pt x="1272" y="1136"/>
                      <a:pt x="1368" y="1631"/>
                      <a:pt x="1566" y="2083"/>
                    </a:cubicBezTo>
                    <a:lnTo>
                      <a:pt x="1016" y="2083"/>
                    </a:lnTo>
                    <a:close/>
                    <a:moveTo>
                      <a:pt x="6135" y="1423"/>
                    </a:moveTo>
                    <a:lnTo>
                      <a:pt x="6135" y="1423"/>
                    </a:lnTo>
                    <a:cubicBezTo>
                      <a:pt x="6101" y="1433"/>
                      <a:pt x="6101" y="1433"/>
                      <a:pt x="6101" y="1433"/>
                    </a:cubicBezTo>
                    <a:cubicBezTo>
                      <a:pt x="5749" y="2083"/>
                      <a:pt x="5749" y="2083"/>
                      <a:pt x="5749" y="2083"/>
                    </a:cubicBezTo>
                    <a:cubicBezTo>
                      <a:pt x="5198" y="2083"/>
                      <a:pt x="5198" y="2083"/>
                      <a:pt x="5198" y="2083"/>
                    </a:cubicBezTo>
                    <a:cubicBezTo>
                      <a:pt x="5396" y="1631"/>
                      <a:pt x="5492" y="1136"/>
                      <a:pt x="5537" y="742"/>
                    </a:cubicBezTo>
                    <a:cubicBezTo>
                      <a:pt x="6566" y="742"/>
                      <a:pt x="6566" y="742"/>
                      <a:pt x="6566" y="742"/>
                    </a:cubicBezTo>
                    <a:cubicBezTo>
                      <a:pt x="6559" y="913"/>
                      <a:pt x="6498" y="1297"/>
                      <a:pt x="6135" y="14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18" name="Freeform: Shape 96">
                <a:extLst>
                  <a:ext uri="{FF2B5EF4-FFF2-40B4-BE49-F238E27FC236}">
                    <a16:creationId xmlns:a16="http://schemas.microsoft.com/office/drawing/2014/main" id="{78E45284-97BC-41E9-8D01-274891EC07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955" y="5983132"/>
                <a:ext cx="330114" cy="16920"/>
              </a:xfrm>
              <a:custGeom>
                <a:avLst/>
                <a:gdLst>
                  <a:gd name="T0" fmla="*/ 690 w 691"/>
                  <a:gd name="T1" fmla="*/ 37 h 38"/>
                  <a:gd name="T2" fmla="*/ 0 w 691"/>
                  <a:gd name="T3" fmla="*/ 37 h 38"/>
                  <a:gd name="T4" fmla="*/ 0 w 691"/>
                  <a:gd name="T5" fmla="*/ 0 h 38"/>
                  <a:gd name="T6" fmla="*/ 690 w 691"/>
                  <a:gd name="T7" fmla="*/ 0 h 38"/>
                  <a:gd name="T8" fmla="*/ 690 w 691"/>
                  <a:gd name="T9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1" h="38">
                    <a:moveTo>
                      <a:pt x="690" y="37"/>
                    </a:moveTo>
                    <a:lnTo>
                      <a:pt x="0" y="37"/>
                    </a:lnTo>
                    <a:lnTo>
                      <a:pt x="0" y="0"/>
                    </a:lnTo>
                    <a:lnTo>
                      <a:pt x="690" y="0"/>
                    </a:lnTo>
                    <a:lnTo>
                      <a:pt x="690" y="37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19" name="Freeform: Shape 97">
                <a:extLst>
                  <a:ext uri="{FF2B5EF4-FFF2-40B4-BE49-F238E27FC236}">
                    <a16:creationId xmlns:a16="http://schemas.microsoft.com/office/drawing/2014/main" id="{1F77B0FB-6585-4876-90FF-3A38554A04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955" y="5737792"/>
                <a:ext cx="330114" cy="16920"/>
              </a:xfrm>
              <a:custGeom>
                <a:avLst/>
                <a:gdLst>
                  <a:gd name="T0" fmla="*/ 690 w 691"/>
                  <a:gd name="T1" fmla="*/ 37 h 38"/>
                  <a:gd name="T2" fmla="*/ 0 w 691"/>
                  <a:gd name="T3" fmla="*/ 37 h 38"/>
                  <a:gd name="T4" fmla="*/ 0 w 691"/>
                  <a:gd name="T5" fmla="*/ 0 h 38"/>
                  <a:gd name="T6" fmla="*/ 690 w 691"/>
                  <a:gd name="T7" fmla="*/ 0 h 38"/>
                  <a:gd name="T8" fmla="*/ 690 w 691"/>
                  <a:gd name="T9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1" h="38">
                    <a:moveTo>
                      <a:pt x="690" y="37"/>
                    </a:moveTo>
                    <a:lnTo>
                      <a:pt x="0" y="37"/>
                    </a:lnTo>
                    <a:lnTo>
                      <a:pt x="0" y="0"/>
                    </a:lnTo>
                    <a:lnTo>
                      <a:pt x="690" y="0"/>
                    </a:lnTo>
                    <a:lnTo>
                      <a:pt x="690" y="37"/>
                    </a:lnTo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20" name="Freeform: Shape 98">
                <a:extLst>
                  <a:ext uri="{FF2B5EF4-FFF2-40B4-BE49-F238E27FC236}">
                    <a16:creationId xmlns:a16="http://schemas.microsoft.com/office/drawing/2014/main" id="{67138B83-B86F-4648-8F65-F653478445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955" y="5519947"/>
                <a:ext cx="330114" cy="16920"/>
              </a:xfrm>
              <a:custGeom>
                <a:avLst/>
                <a:gdLst>
                  <a:gd name="T0" fmla="*/ 690 w 691"/>
                  <a:gd name="T1" fmla="*/ 37 h 38"/>
                  <a:gd name="T2" fmla="*/ 0 w 691"/>
                  <a:gd name="T3" fmla="*/ 37 h 38"/>
                  <a:gd name="T4" fmla="*/ 0 w 691"/>
                  <a:gd name="T5" fmla="*/ 0 h 38"/>
                  <a:gd name="T6" fmla="*/ 690 w 691"/>
                  <a:gd name="T7" fmla="*/ 0 h 38"/>
                  <a:gd name="T8" fmla="*/ 690 w 691"/>
                  <a:gd name="T9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1" h="38">
                    <a:moveTo>
                      <a:pt x="690" y="37"/>
                    </a:moveTo>
                    <a:lnTo>
                      <a:pt x="0" y="37"/>
                    </a:lnTo>
                    <a:lnTo>
                      <a:pt x="0" y="0"/>
                    </a:lnTo>
                    <a:lnTo>
                      <a:pt x="690" y="0"/>
                    </a:lnTo>
                    <a:lnTo>
                      <a:pt x="690" y="37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21" name="Freeform: Shape 99">
                <a:extLst>
                  <a:ext uri="{FF2B5EF4-FFF2-40B4-BE49-F238E27FC236}">
                    <a16:creationId xmlns:a16="http://schemas.microsoft.com/office/drawing/2014/main" id="{53F068F4-AE32-4651-997A-C21F93155A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87" y="3984457"/>
                <a:ext cx="2105534" cy="27495"/>
              </a:xfrm>
              <a:custGeom>
                <a:avLst/>
                <a:gdLst>
                  <a:gd name="T0" fmla="*/ 4391 w 4392"/>
                  <a:gd name="T1" fmla="*/ 62 h 63"/>
                  <a:gd name="T2" fmla="*/ 0 w 4392"/>
                  <a:gd name="T3" fmla="*/ 62 h 63"/>
                  <a:gd name="T4" fmla="*/ 0 w 4392"/>
                  <a:gd name="T5" fmla="*/ 0 h 63"/>
                  <a:gd name="T6" fmla="*/ 4391 w 4392"/>
                  <a:gd name="T7" fmla="*/ 0 h 63"/>
                  <a:gd name="T8" fmla="*/ 4391 w 4392"/>
                  <a:gd name="T9" fmla="*/ 6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92" h="63">
                    <a:moveTo>
                      <a:pt x="4391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4391" y="0"/>
                    </a:lnTo>
                    <a:lnTo>
                      <a:pt x="4391" y="62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22" name="Freeform: Shape 100">
                <a:extLst>
                  <a:ext uri="{FF2B5EF4-FFF2-40B4-BE49-F238E27FC236}">
                    <a16:creationId xmlns:a16="http://schemas.microsoft.com/office/drawing/2014/main" id="{FA84551B-EC81-4387-8196-05FD402BB4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955" y="6114262"/>
                <a:ext cx="330114" cy="10575"/>
              </a:xfrm>
              <a:custGeom>
                <a:avLst/>
                <a:gdLst>
                  <a:gd name="T0" fmla="*/ 690 w 691"/>
                  <a:gd name="T1" fmla="*/ 0 h 28"/>
                  <a:gd name="T2" fmla="*/ 0 w 691"/>
                  <a:gd name="T3" fmla="*/ 0 h 28"/>
                  <a:gd name="T4" fmla="*/ 0 w 691"/>
                  <a:gd name="T5" fmla="*/ 27 h 28"/>
                  <a:gd name="T6" fmla="*/ 690 w 691"/>
                  <a:gd name="T7" fmla="*/ 27 h 28"/>
                  <a:gd name="T8" fmla="*/ 690 w 69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1" h="28">
                    <a:moveTo>
                      <a:pt x="690" y="0"/>
                    </a:moveTo>
                    <a:lnTo>
                      <a:pt x="0" y="0"/>
                    </a:lnTo>
                    <a:lnTo>
                      <a:pt x="0" y="27"/>
                    </a:lnTo>
                    <a:lnTo>
                      <a:pt x="690" y="27"/>
                    </a:lnTo>
                    <a:lnTo>
                      <a:pt x="690" y="0"/>
                    </a:lnTo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23" name="Freeform: Shape 101">
                <a:extLst>
                  <a:ext uri="{FF2B5EF4-FFF2-40B4-BE49-F238E27FC236}">
                    <a16:creationId xmlns:a16="http://schemas.microsoft.com/office/drawing/2014/main" id="{695DECF2-050A-435A-A7E5-5411561A1F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68137" y="6509767"/>
                <a:ext cx="831633" cy="376470"/>
              </a:xfrm>
              <a:custGeom>
                <a:avLst/>
                <a:gdLst>
                  <a:gd name="T0" fmla="*/ 1738 w 1739"/>
                  <a:gd name="T1" fmla="*/ 790 h 791"/>
                  <a:gd name="T2" fmla="*/ 0 w 1739"/>
                  <a:gd name="T3" fmla="*/ 790 h 791"/>
                  <a:gd name="T4" fmla="*/ 0 w 1739"/>
                  <a:gd name="T5" fmla="*/ 0 h 791"/>
                  <a:gd name="T6" fmla="*/ 1738 w 1739"/>
                  <a:gd name="T7" fmla="*/ 0 h 791"/>
                  <a:gd name="T8" fmla="*/ 1738 w 1739"/>
                  <a:gd name="T9" fmla="*/ 790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39" h="791">
                    <a:moveTo>
                      <a:pt x="1738" y="790"/>
                    </a:moveTo>
                    <a:lnTo>
                      <a:pt x="0" y="790"/>
                    </a:lnTo>
                    <a:lnTo>
                      <a:pt x="0" y="0"/>
                    </a:lnTo>
                    <a:lnTo>
                      <a:pt x="1738" y="0"/>
                    </a:lnTo>
                    <a:lnTo>
                      <a:pt x="1738" y="79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24" name="Freeform: Shape 102">
                <a:extLst>
                  <a:ext uri="{FF2B5EF4-FFF2-40B4-BE49-F238E27FC236}">
                    <a16:creationId xmlns:a16="http://schemas.microsoft.com/office/drawing/2014/main" id="{3AAD8E0B-6274-4E36-9E34-35F0695F17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6694" y="6509767"/>
                <a:ext cx="1392404" cy="12690"/>
              </a:xfrm>
              <a:custGeom>
                <a:avLst/>
                <a:gdLst>
                  <a:gd name="T0" fmla="*/ 2907 w 2908"/>
                  <a:gd name="T1" fmla="*/ 28 h 29"/>
                  <a:gd name="T2" fmla="*/ 0 w 2908"/>
                  <a:gd name="T3" fmla="*/ 28 h 29"/>
                  <a:gd name="T4" fmla="*/ 0 w 2908"/>
                  <a:gd name="T5" fmla="*/ 0 h 29"/>
                  <a:gd name="T6" fmla="*/ 2907 w 2908"/>
                  <a:gd name="T7" fmla="*/ 0 h 29"/>
                  <a:gd name="T8" fmla="*/ 2907 w 2908"/>
                  <a:gd name="T9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08" h="29">
                    <a:moveTo>
                      <a:pt x="290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2907" y="0"/>
                    </a:lnTo>
                    <a:lnTo>
                      <a:pt x="2907" y="2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70" name="Group 103">
              <a:extLst>
                <a:ext uri="{FF2B5EF4-FFF2-40B4-BE49-F238E27FC236}">
                  <a16:creationId xmlns:a16="http://schemas.microsoft.com/office/drawing/2014/main" id="{CE2401EE-51AD-407E-875F-5A415F2D374F}"/>
                </a:ext>
              </a:extLst>
            </p:cNvPr>
            <p:cNvGrpSpPr/>
            <p:nvPr/>
          </p:nvGrpSpPr>
          <p:grpSpPr>
            <a:xfrm>
              <a:off x="3458563" y="3041916"/>
              <a:ext cx="280937" cy="303398"/>
              <a:chOff x="9809373" y="7518922"/>
              <a:chExt cx="825285" cy="867030"/>
            </a:xfrm>
          </p:grpSpPr>
          <p:sp>
            <p:nvSpPr>
              <p:cNvPr id="204" name="Freeform: Shape 104">
                <a:extLst>
                  <a:ext uri="{FF2B5EF4-FFF2-40B4-BE49-F238E27FC236}">
                    <a16:creationId xmlns:a16="http://schemas.microsoft.com/office/drawing/2014/main" id="{2454E576-B8E3-4B03-882E-930E38E5D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0182" y="7776917"/>
                <a:ext cx="154476" cy="152259"/>
              </a:xfrm>
              <a:custGeom>
                <a:avLst/>
                <a:gdLst>
                  <a:gd name="T0" fmla="*/ 306 w 327"/>
                  <a:gd name="T1" fmla="*/ 131 h 323"/>
                  <a:gd name="T2" fmla="*/ 306 w 327"/>
                  <a:gd name="T3" fmla="*/ 131 h 323"/>
                  <a:gd name="T4" fmla="*/ 191 w 327"/>
                  <a:gd name="T5" fmla="*/ 307 h 323"/>
                  <a:gd name="T6" fmla="*/ 16 w 327"/>
                  <a:gd name="T7" fmla="*/ 187 h 323"/>
                  <a:gd name="T8" fmla="*/ 135 w 327"/>
                  <a:gd name="T9" fmla="*/ 16 h 323"/>
                  <a:gd name="T10" fmla="*/ 306 w 327"/>
                  <a:gd name="T11" fmla="*/ 131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7" h="323">
                    <a:moveTo>
                      <a:pt x="306" y="131"/>
                    </a:moveTo>
                    <a:lnTo>
                      <a:pt x="306" y="131"/>
                    </a:lnTo>
                    <a:cubicBezTo>
                      <a:pt x="326" y="211"/>
                      <a:pt x="270" y="291"/>
                      <a:pt x="191" y="307"/>
                    </a:cubicBezTo>
                    <a:cubicBezTo>
                      <a:pt x="111" y="322"/>
                      <a:pt x="35" y="270"/>
                      <a:pt x="16" y="187"/>
                    </a:cubicBezTo>
                    <a:cubicBezTo>
                      <a:pt x="0" y="108"/>
                      <a:pt x="52" y="32"/>
                      <a:pt x="135" y="16"/>
                    </a:cubicBezTo>
                    <a:cubicBezTo>
                      <a:pt x="215" y="0"/>
                      <a:pt x="290" y="52"/>
                      <a:pt x="306" y="13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05" name="Freeform: Shape 105">
                <a:extLst>
                  <a:ext uri="{FF2B5EF4-FFF2-40B4-BE49-F238E27FC236}">
                    <a16:creationId xmlns:a16="http://schemas.microsoft.com/office/drawing/2014/main" id="{E14668E5-1948-4A27-ABC7-F6DAFAB5FF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8120" y="8142761"/>
                <a:ext cx="35974" cy="31721"/>
              </a:xfrm>
              <a:custGeom>
                <a:avLst/>
                <a:gdLst>
                  <a:gd name="T0" fmla="*/ 49 w 78"/>
                  <a:gd name="T1" fmla="*/ 60 h 69"/>
                  <a:gd name="T2" fmla="*/ 49 w 78"/>
                  <a:gd name="T3" fmla="*/ 60 h 69"/>
                  <a:gd name="T4" fmla="*/ 40 w 78"/>
                  <a:gd name="T5" fmla="*/ 64 h 69"/>
                  <a:gd name="T6" fmla="*/ 5 w 78"/>
                  <a:gd name="T7" fmla="*/ 40 h 69"/>
                  <a:gd name="T8" fmla="*/ 28 w 78"/>
                  <a:gd name="T9" fmla="*/ 4 h 69"/>
                  <a:gd name="T10" fmla="*/ 37 w 78"/>
                  <a:gd name="T11" fmla="*/ 0 h 69"/>
                  <a:gd name="T12" fmla="*/ 72 w 78"/>
                  <a:gd name="T13" fmla="*/ 24 h 69"/>
                  <a:gd name="T14" fmla="*/ 49 w 78"/>
                  <a:gd name="T15" fmla="*/ 6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8" h="69">
                    <a:moveTo>
                      <a:pt x="49" y="60"/>
                    </a:moveTo>
                    <a:lnTo>
                      <a:pt x="49" y="60"/>
                    </a:lnTo>
                    <a:cubicBezTo>
                      <a:pt x="40" y="64"/>
                      <a:pt x="40" y="64"/>
                      <a:pt x="40" y="64"/>
                    </a:cubicBezTo>
                    <a:cubicBezTo>
                      <a:pt x="25" y="68"/>
                      <a:pt x="9" y="56"/>
                      <a:pt x="5" y="40"/>
                    </a:cubicBezTo>
                    <a:cubicBezTo>
                      <a:pt x="0" y="24"/>
                      <a:pt x="13" y="8"/>
                      <a:pt x="28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52" y="0"/>
                      <a:pt x="68" y="8"/>
                      <a:pt x="72" y="24"/>
                    </a:cubicBezTo>
                    <a:cubicBezTo>
                      <a:pt x="77" y="44"/>
                      <a:pt x="64" y="60"/>
                      <a:pt x="49" y="60"/>
                    </a:cubicBezTo>
                  </a:path>
                </a:pathLst>
              </a:custGeom>
              <a:solidFill>
                <a:srgbClr val="38557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06" name="Freeform: Shape 106">
                <a:extLst>
                  <a:ext uri="{FF2B5EF4-FFF2-40B4-BE49-F238E27FC236}">
                    <a16:creationId xmlns:a16="http://schemas.microsoft.com/office/drawing/2014/main" id="{5165185D-F66C-4246-9C6E-FE344EF8DD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9281" y="8178711"/>
                <a:ext cx="33858" cy="29606"/>
              </a:xfrm>
              <a:custGeom>
                <a:avLst/>
                <a:gdLst>
                  <a:gd name="T0" fmla="*/ 48 w 77"/>
                  <a:gd name="T1" fmla="*/ 60 h 68"/>
                  <a:gd name="T2" fmla="*/ 48 w 77"/>
                  <a:gd name="T3" fmla="*/ 60 h 68"/>
                  <a:gd name="T4" fmla="*/ 40 w 77"/>
                  <a:gd name="T5" fmla="*/ 63 h 68"/>
                  <a:gd name="T6" fmla="*/ 5 w 77"/>
                  <a:gd name="T7" fmla="*/ 40 h 68"/>
                  <a:gd name="T8" fmla="*/ 5 w 77"/>
                  <a:gd name="T9" fmla="*/ 40 h 68"/>
                  <a:gd name="T10" fmla="*/ 28 w 77"/>
                  <a:gd name="T11" fmla="*/ 4 h 68"/>
                  <a:gd name="T12" fmla="*/ 36 w 77"/>
                  <a:gd name="T13" fmla="*/ 0 h 68"/>
                  <a:gd name="T14" fmla="*/ 72 w 77"/>
                  <a:gd name="T15" fmla="*/ 23 h 68"/>
                  <a:gd name="T16" fmla="*/ 48 w 77"/>
                  <a:gd name="T17" fmla="*/ 6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" h="68">
                    <a:moveTo>
                      <a:pt x="48" y="60"/>
                    </a:moveTo>
                    <a:lnTo>
                      <a:pt x="48" y="60"/>
                    </a:lnTo>
                    <a:cubicBezTo>
                      <a:pt x="40" y="63"/>
                      <a:pt x="40" y="63"/>
                      <a:pt x="40" y="63"/>
                    </a:cubicBezTo>
                    <a:cubicBezTo>
                      <a:pt x="24" y="67"/>
                      <a:pt x="8" y="56"/>
                      <a:pt x="5" y="40"/>
                    </a:cubicBezTo>
                    <a:lnTo>
                      <a:pt x="5" y="40"/>
                    </a:lnTo>
                    <a:cubicBezTo>
                      <a:pt x="0" y="23"/>
                      <a:pt x="12" y="8"/>
                      <a:pt x="28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52" y="0"/>
                      <a:pt x="68" y="8"/>
                      <a:pt x="72" y="23"/>
                    </a:cubicBezTo>
                    <a:cubicBezTo>
                      <a:pt x="76" y="44"/>
                      <a:pt x="64" y="60"/>
                      <a:pt x="48" y="60"/>
                    </a:cubicBezTo>
                  </a:path>
                </a:pathLst>
              </a:custGeom>
              <a:solidFill>
                <a:srgbClr val="38557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07" name="Freeform: Shape 107">
                <a:extLst>
                  <a:ext uri="{FF2B5EF4-FFF2-40B4-BE49-F238E27FC236}">
                    <a16:creationId xmlns:a16="http://schemas.microsoft.com/office/drawing/2014/main" id="{ED6827C1-5AF9-46B7-86C1-757F35B69A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8457" y="8053943"/>
                <a:ext cx="275095" cy="332009"/>
              </a:xfrm>
              <a:custGeom>
                <a:avLst/>
                <a:gdLst>
                  <a:gd name="T0" fmla="*/ 514 w 578"/>
                  <a:gd name="T1" fmla="*/ 661 h 697"/>
                  <a:gd name="T2" fmla="*/ 514 w 578"/>
                  <a:gd name="T3" fmla="*/ 661 h 697"/>
                  <a:gd name="T4" fmla="*/ 514 w 578"/>
                  <a:gd name="T5" fmla="*/ 661 h 697"/>
                  <a:gd name="T6" fmla="*/ 354 w 578"/>
                  <a:gd name="T7" fmla="*/ 637 h 697"/>
                  <a:gd name="T8" fmla="*/ 36 w 578"/>
                  <a:gd name="T9" fmla="*/ 195 h 697"/>
                  <a:gd name="T10" fmla="*/ 63 w 578"/>
                  <a:gd name="T11" fmla="*/ 36 h 697"/>
                  <a:gd name="T12" fmla="*/ 63 w 578"/>
                  <a:gd name="T13" fmla="*/ 36 h 697"/>
                  <a:gd name="T14" fmla="*/ 223 w 578"/>
                  <a:gd name="T15" fmla="*/ 60 h 697"/>
                  <a:gd name="T16" fmla="*/ 542 w 578"/>
                  <a:gd name="T17" fmla="*/ 502 h 697"/>
                  <a:gd name="T18" fmla="*/ 514 w 578"/>
                  <a:gd name="T19" fmla="*/ 661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78" h="697">
                    <a:moveTo>
                      <a:pt x="514" y="661"/>
                    </a:moveTo>
                    <a:lnTo>
                      <a:pt x="514" y="661"/>
                    </a:lnTo>
                    <a:lnTo>
                      <a:pt x="514" y="661"/>
                    </a:lnTo>
                    <a:cubicBezTo>
                      <a:pt x="462" y="696"/>
                      <a:pt x="390" y="685"/>
                      <a:pt x="354" y="637"/>
                    </a:cubicBezTo>
                    <a:cubicBezTo>
                      <a:pt x="36" y="195"/>
                      <a:pt x="36" y="195"/>
                      <a:pt x="36" y="195"/>
                    </a:cubicBezTo>
                    <a:cubicBezTo>
                      <a:pt x="0" y="144"/>
                      <a:pt x="12" y="72"/>
                      <a:pt x="63" y="36"/>
                    </a:cubicBezTo>
                    <a:lnTo>
                      <a:pt x="63" y="36"/>
                    </a:lnTo>
                    <a:cubicBezTo>
                      <a:pt x="112" y="0"/>
                      <a:pt x="183" y="12"/>
                      <a:pt x="223" y="60"/>
                    </a:cubicBezTo>
                    <a:cubicBezTo>
                      <a:pt x="542" y="502"/>
                      <a:pt x="542" y="502"/>
                      <a:pt x="542" y="502"/>
                    </a:cubicBezTo>
                    <a:cubicBezTo>
                      <a:pt x="577" y="553"/>
                      <a:pt x="565" y="625"/>
                      <a:pt x="514" y="661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08" name="Freeform: Shape 108">
                <a:extLst>
                  <a:ext uri="{FF2B5EF4-FFF2-40B4-BE49-F238E27FC236}">
                    <a16:creationId xmlns:a16="http://schemas.microsoft.com/office/drawing/2014/main" id="{172DBF07-46F2-4ADA-9294-51959148F1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69656" y="7544299"/>
                <a:ext cx="533261" cy="623839"/>
              </a:xfrm>
              <a:custGeom>
                <a:avLst/>
                <a:gdLst>
                  <a:gd name="T0" fmla="*/ 0 w 1115"/>
                  <a:gd name="T1" fmla="*/ 490 h 1307"/>
                  <a:gd name="T2" fmla="*/ 0 w 1115"/>
                  <a:gd name="T3" fmla="*/ 490 h 1307"/>
                  <a:gd name="T4" fmla="*/ 71 w 1115"/>
                  <a:gd name="T5" fmla="*/ 836 h 1307"/>
                  <a:gd name="T6" fmla="*/ 139 w 1115"/>
                  <a:gd name="T7" fmla="*/ 1183 h 1307"/>
                  <a:gd name="T8" fmla="*/ 1114 w 1115"/>
                  <a:gd name="T9" fmla="*/ 1306 h 1307"/>
                  <a:gd name="T10" fmla="*/ 983 w 1115"/>
                  <a:gd name="T11" fmla="*/ 653 h 1307"/>
                  <a:gd name="T12" fmla="*/ 852 w 1115"/>
                  <a:gd name="T13" fmla="*/ 0 h 1307"/>
                  <a:gd name="T14" fmla="*/ 0 w 1115"/>
                  <a:gd name="T15" fmla="*/ 490 h 1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15" h="1307">
                    <a:moveTo>
                      <a:pt x="0" y="490"/>
                    </a:moveTo>
                    <a:lnTo>
                      <a:pt x="0" y="490"/>
                    </a:lnTo>
                    <a:cubicBezTo>
                      <a:pt x="71" y="836"/>
                      <a:pt x="71" y="836"/>
                      <a:pt x="71" y="836"/>
                    </a:cubicBezTo>
                    <a:cubicBezTo>
                      <a:pt x="139" y="1183"/>
                      <a:pt x="139" y="1183"/>
                      <a:pt x="139" y="1183"/>
                    </a:cubicBezTo>
                    <a:cubicBezTo>
                      <a:pt x="139" y="1183"/>
                      <a:pt x="880" y="995"/>
                      <a:pt x="1114" y="1306"/>
                    </a:cubicBezTo>
                    <a:cubicBezTo>
                      <a:pt x="983" y="653"/>
                      <a:pt x="983" y="653"/>
                      <a:pt x="983" y="653"/>
                    </a:cubicBezTo>
                    <a:cubicBezTo>
                      <a:pt x="852" y="0"/>
                      <a:pt x="852" y="0"/>
                      <a:pt x="852" y="0"/>
                    </a:cubicBezTo>
                    <a:cubicBezTo>
                      <a:pt x="756" y="379"/>
                      <a:pt x="0" y="490"/>
                      <a:pt x="0" y="490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bevel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09" name="Freeform: Shape 109">
                <a:extLst>
                  <a:ext uri="{FF2B5EF4-FFF2-40B4-BE49-F238E27FC236}">
                    <a16:creationId xmlns:a16="http://schemas.microsoft.com/office/drawing/2014/main" id="{C9FB2BC7-38B6-4C51-9861-C8D754D723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8440" y="7518922"/>
                <a:ext cx="181986" cy="674592"/>
              </a:xfrm>
              <a:custGeom>
                <a:avLst/>
                <a:gdLst>
                  <a:gd name="T0" fmla="*/ 330 w 383"/>
                  <a:gd name="T1" fmla="*/ 1405 h 1410"/>
                  <a:gd name="T2" fmla="*/ 330 w 383"/>
                  <a:gd name="T3" fmla="*/ 1405 h 1410"/>
                  <a:gd name="T4" fmla="*/ 330 w 383"/>
                  <a:gd name="T5" fmla="*/ 1405 h 1410"/>
                  <a:gd name="T6" fmla="*/ 263 w 383"/>
                  <a:gd name="T7" fmla="*/ 1361 h 1410"/>
                  <a:gd name="T8" fmla="*/ 4 w 383"/>
                  <a:gd name="T9" fmla="*/ 71 h 1410"/>
                  <a:gd name="T10" fmla="*/ 48 w 383"/>
                  <a:gd name="T11" fmla="*/ 4 h 1410"/>
                  <a:gd name="T12" fmla="*/ 116 w 383"/>
                  <a:gd name="T13" fmla="*/ 47 h 1410"/>
                  <a:gd name="T14" fmla="*/ 374 w 383"/>
                  <a:gd name="T15" fmla="*/ 1337 h 1410"/>
                  <a:gd name="T16" fmla="*/ 330 w 383"/>
                  <a:gd name="T17" fmla="*/ 1405 h 1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3" h="1410">
                    <a:moveTo>
                      <a:pt x="330" y="1405"/>
                    </a:moveTo>
                    <a:lnTo>
                      <a:pt x="330" y="1405"/>
                    </a:lnTo>
                    <a:lnTo>
                      <a:pt x="330" y="1405"/>
                    </a:lnTo>
                    <a:cubicBezTo>
                      <a:pt x="298" y="1409"/>
                      <a:pt x="270" y="1389"/>
                      <a:pt x="263" y="1361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39"/>
                      <a:pt x="20" y="11"/>
                      <a:pt x="48" y="4"/>
                    </a:cubicBezTo>
                    <a:cubicBezTo>
                      <a:pt x="80" y="0"/>
                      <a:pt x="107" y="19"/>
                      <a:pt x="116" y="47"/>
                    </a:cubicBezTo>
                    <a:cubicBezTo>
                      <a:pt x="374" y="1337"/>
                      <a:pt x="374" y="1337"/>
                      <a:pt x="374" y="1337"/>
                    </a:cubicBezTo>
                    <a:cubicBezTo>
                      <a:pt x="382" y="1369"/>
                      <a:pt x="362" y="1396"/>
                      <a:pt x="330" y="140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10" name="Freeform: Shape 110">
                <a:extLst>
                  <a:ext uri="{FF2B5EF4-FFF2-40B4-BE49-F238E27FC236}">
                    <a16:creationId xmlns:a16="http://schemas.microsoft.com/office/drawing/2014/main" id="{8A2DEA18-286A-45A2-8D02-A23704C475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9373" y="7779031"/>
                <a:ext cx="325882" cy="370074"/>
              </a:xfrm>
              <a:custGeom>
                <a:avLst/>
                <a:gdLst>
                  <a:gd name="T0" fmla="*/ 542 w 682"/>
                  <a:gd name="T1" fmla="*/ 0 h 777"/>
                  <a:gd name="T2" fmla="*/ 542 w 682"/>
                  <a:gd name="T3" fmla="*/ 0 h 777"/>
                  <a:gd name="T4" fmla="*/ 124 w 682"/>
                  <a:gd name="T5" fmla="*/ 99 h 777"/>
                  <a:gd name="T6" fmla="*/ 24 w 682"/>
                  <a:gd name="T7" fmla="*/ 310 h 777"/>
                  <a:gd name="T8" fmla="*/ 84 w 682"/>
                  <a:gd name="T9" fmla="*/ 609 h 777"/>
                  <a:gd name="T10" fmla="*/ 259 w 682"/>
                  <a:gd name="T11" fmla="*/ 760 h 777"/>
                  <a:gd name="T12" fmla="*/ 681 w 682"/>
                  <a:gd name="T13" fmla="*/ 693 h 777"/>
                  <a:gd name="T14" fmla="*/ 542 w 682"/>
                  <a:gd name="T15" fmla="*/ 0 h 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2" h="777">
                    <a:moveTo>
                      <a:pt x="542" y="0"/>
                    </a:moveTo>
                    <a:lnTo>
                      <a:pt x="542" y="0"/>
                    </a:lnTo>
                    <a:cubicBezTo>
                      <a:pt x="124" y="99"/>
                      <a:pt x="124" y="99"/>
                      <a:pt x="124" y="99"/>
                    </a:cubicBezTo>
                    <a:cubicBezTo>
                      <a:pt x="48" y="116"/>
                      <a:pt x="0" y="211"/>
                      <a:pt x="24" y="310"/>
                    </a:cubicBezTo>
                    <a:cubicBezTo>
                      <a:pt x="84" y="609"/>
                      <a:pt x="84" y="609"/>
                      <a:pt x="84" y="609"/>
                    </a:cubicBezTo>
                    <a:cubicBezTo>
                      <a:pt x="104" y="708"/>
                      <a:pt x="184" y="776"/>
                      <a:pt x="259" y="760"/>
                    </a:cubicBezTo>
                    <a:cubicBezTo>
                      <a:pt x="681" y="693"/>
                      <a:pt x="681" y="693"/>
                      <a:pt x="681" y="693"/>
                    </a:cubicBezTo>
                    <a:lnTo>
                      <a:pt x="542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11" name="Freeform: Shape 111">
                <a:extLst>
                  <a:ext uri="{FF2B5EF4-FFF2-40B4-BE49-F238E27FC236}">
                    <a16:creationId xmlns:a16="http://schemas.microsoft.com/office/drawing/2014/main" id="{7A83FD46-98AB-4216-9B0B-98D93DEC7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15722" y="7897455"/>
                <a:ext cx="99457" cy="38065"/>
              </a:xfrm>
              <a:custGeom>
                <a:avLst/>
                <a:gdLst>
                  <a:gd name="T0" fmla="*/ 183 w 212"/>
                  <a:gd name="T1" fmla="*/ 4 h 85"/>
                  <a:gd name="T2" fmla="*/ 183 w 212"/>
                  <a:gd name="T3" fmla="*/ 4 h 85"/>
                  <a:gd name="T4" fmla="*/ 0 w 212"/>
                  <a:gd name="T5" fmla="*/ 40 h 85"/>
                  <a:gd name="T6" fmla="*/ 12 w 212"/>
                  <a:gd name="T7" fmla="*/ 84 h 85"/>
                  <a:gd name="T8" fmla="*/ 192 w 212"/>
                  <a:gd name="T9" fmla="*/ 47 h 85"/>
                  <a:gd name="T10" fmla="*/ 208 w 212"/>
                  <a:gd name="T11" fmla="*/ 19 h 85"/>
                  <a:gd name="T12" fmla="*/ 183 w 212"/>
                  <a:gd name="T13" fmla="*/ 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5">
                    <a:moveTo>
                      <a:pt x="183" y="4"/>
                    </a:moveTo>
                    <a:lnTo>
                      <a:pt x="183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12" y="84"/>
                      <a:pt x="12" y="84"/>
                      <a:pt x="12" y="84"/>
                    </a:cubicBezTo>
                    <a:cubicBezTo>
                      <a:pt x="192" y="47"/>
                      <a:pt x="192" y="47"/>
                      <a:pt x="192" y="47"/>
                    </a:cubicBezTo>
                    <a:cubicBezTo>
                      <a:pt x="203" y="47"/>
                      <a:pt x="211" y="32"/>
                      <a:pt x="208" y="19"/>
                    </a:cubicBezTo>
                    <a:cubicBezTo>
                      <a:pt x="208" y="7"/>
                      <a:pt x="195" y="0"/>
                      <a:pt x="183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12" name="Freeform: Shape 112">
                <a:extLst>
                  <a:ext uri="{FF2B5EF4-FFF2-40B4-BE49-F238E27FC236}">
                    <a16:creationId xmlns:a16="http://schemas.microsoft.com/office/drawing/2014/main" id="{2B7BB234-5558-46A5-ADDF-6DAC523608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4186" y="7933405"/>
                <a:ext cx="99457" cy="38065"/>
              </a:xfrm>
              <a:custGeom>
                <a:avLst/>
                <a:gdLst>
                  <a:gd name="T0" fmla="*/ 179 w 212"/>
                  <a:gd name="T1" fmla="*/ 4 h 85"/>
                  <a:gd name="T2" fmla="*/ 179 w 212"/>
                  <a:gd name="T3" fmla="*/ 4 h 85"/>
                  <a:gd name="T4" fmla="*/ 0 w 212"/>
                  <a:gd name="T5" fmla="*/ 40 h 85"/>
                  <a:gd name="T6" fmla="*/ 8 w 212"/>
                  <a:gd name="T7" fmla="*/ 84 h 85"/>
                  <a:gd name="T8" fmla="*/ 192 w 212"/>
                  <a:gd name="T9" fmla="*/ 48 h 85"/>
                  <a:gd name="T10" fmla="*/ 207 w 212"/>
                  <a:gd name="T11" fmla="*/ 20 h 85"/>
                  <a:gd name="T12" fmla="*/ 179 w 212"/>
                  <a:gd name="T13" fmla="*/ 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5">
                    <a:moveTo>
                      <a:pt x="179" y="4"/>
                    </a:moveTo>
                    <a:lnTo>
                      <a:pt x="179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192" y="48"/>
                      <a:pt x="192" y="48"/>
                      <a:pt x="192" y="48"/>
                    </a:cubicBezTo>
                    <a:cubicBezTo>
                      <a:pt x="204" y="44"/>
                      <a:pt x="211" y="32"/>
                      <a:pt x="207" y="20"/>
                    </a:cubicBezTo>
                    <a:cubicBezTo>
                      <a:pt x="207" y="9"/>
                      <a:pt x="195" y="0"/>
                      <a:pt x="179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13" name="Freeform: Shape 113">
                <a:extLst>
                  <a:ext uri="{FF2B5EF4-FFF2-40B4-BE49-F238E27FC236}">
                    <a16:creationId xmlns:a16="http://schemas.microsoft.com/office/drawing/2014/main" id="{82153801-5F97-47D8-9566-8F80BB04A8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2651" y="7969355"/>
                <a:ext cx="99457" cy="38065"/>
              </a:xfrm>
              <a:custGeom>
                <a:avLst/>
                <a:gdLst>
                  <a:gd name="T0" fmla="*/ 179 w 212"/>
                  <a:gd name="T1" fmla="*/ 4 h 84"/>
                  <a:gd name="T2" fmla="*/ 179 w 212"/>
                  <a:gd name="T3" fmla="*/ 4 h 84"/>
                  <a:gd name="T4" fmla="*/ 0 w 212"/>
                  <a:gd name="T5" fmla="*/ 40 h 84"/>
                  <a:gd name="T6" fmla="*/ 8 w 212"/>
                  <a:gd name="T7" fmla="*/ 83 h 84"/>
                  <a:gd name="T8" fmla="*/ 191 w 212"/>
                  <a:gd name="T9" fmla="*/ 48 h 84"/>
                  <a:gd name="T10" fmla="*/ 207 w 212"/>
                  <a:gd name="T11" fmla="*/ 20 h 84"/>
                  <a:gd name="T12" fmla="*/ 179 w 212"/>
                  <a:gd name="T13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4">
                    <a:moveTo>
                      <a:pt x="179" y="4"/>
                    </a:moveTo>
                    <a:lnTo>
                      <a:pt x="179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8" y="83"/>
                      <a:pt x="8" y="83"/>
                      <a:pt x="8" y="83"/>
                    </a:cubicBezTo>
                    <a:cubicBezTo>
                      <a:pt x="191" y="48"/>
                      <a:pt x="191" y="48"/>
                      <a:pt x="191" y="48"/>
                    </a:cubicBezTo>
                    <a:cubicBezTo>
                      <a:pt x="203" y="43"/>
                      <a:pt x="211" y="32"/>
                      <a:pt x="207" y="20"/>
                    </a:cubicBezTo>
                    <a:cubicBezTo>
                      <a:pt x="203" y="8"/>
                      <a:pt x="191" y="0"/>
                      <a:pt x="179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14" name="Freeform: Shape 114">
                <a:extLst>
                  <a:ext uri="{FF2B5EF4-FFF2-40B4-BE49-F238E27FC236}">
                    <a16:creationId xmlns:a16="http://schemas.microsoft.com/office/drawing/2014/main" id="{DCE7D7CA-96A7-4722-9DBA-2B46D16D98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8999" y="8005305"/>
                <a:ext cx="99457" cy="38065"/>
              </a:xfrm>
              <a:custGeom>
                <a:avLst/>
                <a:gdLst>
                  <a:gd name="T0" fmla="*/ 179 w 212"/>
                  <a:gd name="T1" fmla="*/ 0 h 84"/>
                  <a:gd name="T2" fmla="*/ 179 w 212"/>
                  <a:gd name="T3" fmla="*/ 0 h 84"/>
                  <a:gd name="T4" fmla="*/ 0 w 212"/>
                  <a:gd name="T5" fmla="*/ 39 h 84"/>
                  <a:gd name="T6" fmla="*/ 8 w 212"/>
                  <a:gd name="T7" fmla="*/ 83 h 84"/>
                  <a:gd name="T8" fmla="*/ 187 w 212"/>
                  <a:gd name="T9" fmla="*/ 47 h 84"/>
                  <a:gd name="T10" fmla="*/ 207 w 212"/>
                  <a:gd name="T11" fmla="*/ 19 h 84"/>
                  <a:gd name="T12" fmla="*/ 179 w 212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4">
                    <a:moveTo>
                      <a:pt x="179" y="0"/>
                    </a:moveTo>
                    <a:lnTo>
                      <a:pt x="179" y="0"/>
                    </a:lnTo>
                    <a:cubicBezTo>
                      <a:pt x="0" y="39"/>
                      <a:pt x="0" y="39"/>
                      <a:pt x="0" y="39"/>
                    </a:cubicBezTo>
                    <a:cubicBezTo>
                      <a:pt x="8" y="83"/>
                      <a:pt x="8" y="83"/>
                      <a:pt x="8" y="83"/>
                    </a:cubicBezTo>
                    <a:cubicBezTo>
                      <a:pt x="187" y="47"/>
                      <a:pt x="187" y="47"/>
                      <a:pt x="187" y="47"/>
                    </a:cubicBezTo>
                    <a:cubicBezTo>
                      <a:pt x="199" y="44"/>
                      <a:pt x="211" y="31"/>
                      <a:pt x="207" y="19"/>
                    </a:cubicBezTo>
                    <a:cubicBezTo>
                      <a:pt x="203" y="7"/>
                      <a:pt x="191" y="0"/>
                      <a:pt x="179" y="0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15" name="Freeform: Shape 115">
                <a:extLst>
                  <a:ext uri="{FF2B5EF4-FFF2-40B4-BE49-F238E27FC236}">
                    <a16:creationId xmlns:a16="http://schemas.microsoft.com/office/drawing/2014/main" id="{F9745B65-8910-4DFD-B35D-F0F601D224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7464" y="8041255"/>
                <a:ext cx="97341" cy="38065"/>
              </a:xfrm>
              <a:custGeom>
                <a:avLst/>
                <a:gdLst>
                  <a:gd name="T0" fmla="*/ 179 w 208"/>
                  <a:gd name="T1" fmla="*/ 0 h 85"/>
                  <a:gd name="T2" fmla="*/ 179 w 208"/>
                  <a:gd name="T3" fmla="*/ 0 h 85"/>
                  <a:gd name="T4" fmla="*/ 0 w 208"/>
                  <a:gd name="T5" fmla="*/ 36 h 85"/>
                  <a:gd name="T6" fmla="*/ 8 w 208"/>
                  <a:gd name="T7" fmla="*/ 84 h 85"/>
                  <a:gd name="T8" fmla="*/ 187 w 208"/>
                  <a:gd name="T9" fmla="*/ 48 h 85"/>
                  <a:gd name="T10" fmla="*/ 207 w 208"/>
                  <a:gd name="T11" fmla="*/ 20 h 85"/>
                  <a:gd name="T12" fmla="*/ 179 w 208"/>
                  <a:gd name="T13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85">
                    <a:moveTo>
                      <a:pt x="179" y="0"/>
                    </a:moveTo>
                    <a:lnTo>
                      <a:pt x="179" y="0"/>
                    </a:lnTo>
                    <a:cubicBezTo>
                      <a:pt x="0" y="36"/>
                      <a:pt x="0" y="36"/>
                      <a:pt x="0" y="3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187" y="48"/>
                      <a:pt x="187" y="48"/>
                      <a:pt x="187" y="48"/>
                    </a:cubicBezTo>
                    <a:cubicBezTo>
                      <a:pt x="199" y="44"/>
                      <a:pt x="207" y="32"/>
                      <a:pt x="207" y="20"/>
                    </a:cubicBezTo>
                    <a:cubicBezTo>
                      <a:pt x="203" y="8"/>
                      <a:pt x="191" y="0"/>
                      <a:pt x="179" y="0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71" name="Group 116">
              <a:extLst>
                <a:ext uri="{FF2B5EF4-FFF2-40B4-BE49-F238E27FC236}">
                  <a16:creationId xmlns:a16="http://schemas.microsoft.com/office/drawing/2014/main" id="{BD00ACE3-3527-4084-BB13-8C41CECB0216}"/>
                </a:ext>
              </a:extLst>
            </p:cNvPr>
            <p:cNvGrpSpPr/>
            <p:nvPr/>
          </p:nvGrpSpPr>
          <p:grpSpPr>
            <a:xfrm>
              <a:off x="4625657" y="3125529"/>
              <a:ext cx="273013" cy="240497"/>
              <a:chOff x="13463904" y="7694443"/>
              <a:chExt cx="802008" cy="687280"/>
            </a:xfrm>
          </p:grpSpPr>
          <p:sp>
            <p:nvSpPr>
              <p:cNvPr id="197" name="Freeform: Shape 117">
                <a:extLst>
                  <a:ext uri="{FF2B5EF4-FFF2-40B4-BE49-F238E27FC236}">
                    <a16:creationId xmlns:a16="http://schemas.microsoft.com/office/drawing/2014/main" id="{2071B9C8-D039-4116-8A7F-1217BD3533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7800178"/>
                <a:ext cx="782963" cy="581545"/>
              </a:xfrm>
              <a:custGeom>
                <a:avLst/>
                <a:gdLst>
                  <a:gd name="T0" fmla="*/ 1637 w 1638"/>
                  <a:gd name="T1" fmla="*/ 728 h 1215"/>
                  <a:gd name="T2" fmla="*/ 255 w 1638"/>
                  <a:gd name="T3" fmla="*/ 1214 h 1215"/>
                  <a:gd name="T4" fmla="*/ 0 w 1638"/>
                  <a:gd name="T5" fmla="*/ 481 h 1215"/>
                  <a:gd name="T6" fmla="*/ 1382 w 1638"/>
                  <a:gd name="T7" fmla="*/ 0 h 1215"/>
                  <a:gd name="T8" fmla="*/ 1637 w 1638"/>
                  <a:gd name="T9" fmla="*/ 728 h 1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8" h="1215">
                    <a:moveTo>
                      <a:pt x="1637" y="728"/>
                    </a:moveTo>
                    <a:lnTo>
                      <a:pt x="255" y="1214"/>
                    </a:lnTo>
                    <a:lnTo>
                      <a:pt x="0" y="481"/>
                    </a:lnTo>
                    <a:lnTo>
                      <a:pt x="1382" y="0"/>
                    </a:lnTo>
                    <a:lnTo>
                      <a:pt x="1637" y="72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98" name="Freeform: Shape 118">
                <a:extLst>
                  <a:ext uri="{FF2B5EF4-FFF2-40B4-BE49-F238E27FC236}">
                    <a16:creationId xmlns:a16="http://schemas.microsoft.com/office/drawing/2014/main" id="{687C56B3-D724-4F7F-BE9C-ADEF04D3EF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8030682"/>
                <a:ext cx="389365" cy="348927"/>
              </a:xfrm>
              <a:custGeom>
                <a:avLst/>
                <a:gdLst>
                  <a:gd name="T0" fmla="*/ 0 w 817"/>
                  <a:gd name="T1" fmla="*/ 0 h 734"/>
                  <a:gd name="T2" fmla="*/ 816 w 817"/>
                  <a:gd name="T3" fmla="*/ 124 h 734"/>
                  <a:gd name="T4" fmla="*/ 255 w 817"/>
                  <a:gd name="T5" fmla="*/ 733 h 734"/>
                  <a:gd name="T6" fmla="*/ 0 w 817"/>
                  <a:gd name="T7" fmla="*/ 0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7" h="734">
                    <a:moveTo>
                      <a:pt x="0" y="0"/>
                    </a:moveTo>
                    <a:lnTo>
                      <a:pt x="816" y="124"/>
                    </a:lnTo>
                    <a:lnTo>
                      <a:pt x="255" y="733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99" name="Freeform: Shape 119">
                <a:extLst>
                  <a:ext uri="{FF2B5EF4-FFF2-40B4-BE49-F238E27FC236}">
                    <a16:creationId xmlns:a16="http://schemas.microsoft.com/office/drawing/2014/main" id="{C42EA75C-F3E5-4C0B-9CD7-578AC28F1D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74431" y="7800178"/>
                <a:ext cx="391481" cy="346812"/>
              </a:xfrm>
              <a:custGeom>
                <a:avLst/>
                <a:gdLst>
                  <a:gd name="T0" fmla="*/ 566 w 822"/>
                  <a:gd name="T1" fmla="*/ 0 h 729"/>
                  <a:gd name="T2" fmla="*/ 0 w 822"/>
                  <a:gd name="T3" fmla="*/ 605 h 729"/>
                  <a:gd name="T4" fmla="*/ 821 w 822"/>
                  <a:gd name="T5" fmla="*/ 728 h 729"/>
                  <a:gd name="T6" fmla="*/ 566 w 822"/>
                  <a:gd name="T7" fmla="*/ 0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22" h="729">
                    <a:moveTo>
                      <a:pt x="566" y="0"/>
                    </a:moveTo>
                    <a:lnTo>
                      <a:pt x="0" y="605"/>
                    </a:lnTo>
                    <a:lnTo>
                      <a:pt x="821" y="728"/>
                    </a:lnTo>
                    <a:lnTo>
                      <a:pt x="566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00" name="Freeform: Shape 120">
                <a:extLst>
                  <a:ext uri="{FF2B5EF4-FFF2-40B4-BE49-F238E27FC236}">
                    <a16:creationId xmlns:a16="http://schemas.microsoft.com/office/drawing/2014/main" id="{DC1121C7-6D80-49D0-B6B7-CB0C5A0AA4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7694443"/>
                <a:ext cx="662344" cy="334124"/>
              </a:xfrm>
              <a:custGeom>
                <a:avLst/>
                <a:gdLst>
                  <a:gd name="T0" fmla="*/ 0 w 1383"/>
                  <a:gd name="T1" fmla="*/ 700 h 701"/>
                  <a:gd name="T2" fmla="*/ 530 w 1383"/>
                  <a:gd name="T3" fmla="*/ 0 h 701"/>
                  <a:gd name="T4" fmla="*/ 1382 w 1383"/>
                  <a:gd name="T5" fmla="*/ 219 h 701"/>
                  <a:gd name="T6" fmla="*/ 0 w 1383"/>
                  <a:gd name="T7" fmla="*/ 700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83" h="701">
                    <a:moveTo>
                      <a:pt x="0" y="700"/>
                    </a:moveTo>
                    <a:lnTo>
                      <a:pt x="530" y="0"/>
                    </a:lnTo>
                    <a:lnTo>
                      <a:pt x="1382" y="219"/>
                    </a:lnTo>
                    <a:lnTo>
                      <a:pt x="0" y="70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01" name="Freeform: Shape 121">
                <a:extLst>
                  <a:ext uri="{FF2B5EF4-FFF2-40B4-BE49-F238E27FC236}">
                    <a16:creationId xmlns:a16="http://schemas.microsoft.com/office/drawing/2014/main" id="{C7556EF5-95C5-45AD-BE12-FD5BD53DFE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3904" y="7745196"/>
                <a:ext cx="681389" cy="342583"/>
              </a:xfrm>
              <a:custGeom>
                <a:avLst/>
                <a:gdLst>
                  <a:gd name="T0" fmla="*/ 40 w 1423"/>
                  <a:gd name="T1" fmla="*/ 593 h 718"/>
                  <a:gd name="T2" fmla="*/ 0 w 1423"/>
                  <a:gd name="T3" fmla="*/ 482 h 718"/>
                  <a:gd name="T4" fmla="*/ 1382 w 1423"/>
                  <a:gd name="T5" fmla="*/ 0 h 718"/>
                  <a:gd name="T6" fmla="*/ 1422 w 1423"/>
                  <a:gd name="T7" fmla="*/ 112 h 718"/>
                  <a:gd name="T8" fmla="*/ 856 w 1423"/>
                  <a:gd name="T9" fmla="*/ 717 h 718"/>
                  <a:gd name="T10" fmla="*/ 40 w 1423"/>
                  <a:gd name="T11" fmla="*/ 593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23" h="718">
                    <a:moveTo>
                      <a:pt x="40" y="593"/>
                    </a:moveTo>
                    <a:lnTo>
                      <a:pt x="0" y="482"/>
                    </a:lnTo>
                    <a:lnTo>
                      <a:pt x="1382" y="0"/>
                    </a:lnTo>
                    <a:lnTo>
                      <a:pt x="1422" y="112"/>
                    </a:lnTo>
                    <a:lnTo>
                      <a:pt x="856" y="717"/>
                    </a:lnTo>
                    <a:lnTo>
                      <a:pt x="40" y="593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02" name="Freeform: Shape 122">
                <a:extLst>
                  <a:ext uri="{FF2B5EF4-FFF2-40B4-BE49-F238E27FC236}">
                    <a16:creationId xmlns:a16="http://schemas.microsoft.com/office/drawing/2014/main" id="{9A9EB648-AC26-4D1D-BD58-0470F60119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4148" y="7840358"/>
                <a:ext cx="397830" cy="156488"/>
              </a:xfrm>
              <a:custGeom>
                <a:avLst/>
                <a:gdLst>
                  <a:gd name="T0" fmla="*/ 812 w 833"/>
                  <a:gd name="T1" fmla="*/ 52 h 332"/>
                  <a:gd name="T2" fmla="*/ 812 w 833"/>
                  <a:gd name="T3" fmla="*/ 52 h 332"/>
                  <a:gd name="T4" fmla="*/ 40 w 833"/>
                  <a:gd name="T5" fmla="*/ 323 h 332"/>
                  <a:gd name="T6" fmla="*/ 4 w 833"/>
                  <a:gd name="T7" fmla="*/ 307 h 332"/>
                  <a:gd name="T8" fmla="*/ 20 w 833"/>
                  <a:gd name="T9" fmla="*/ 275 h 332"/>
                  <a:gd name="T10" fmla="*/ 796 w 833"/>
                  <a:gd name="T11" fmla="*/ 4 h 332"/>
                  <a:gd name="T12" fmla="*/ 828 w 833"/>
                  <a:gd name="T13" fmla="*/ 20 h 332"/>
                  <a:gd name="T14" fmla="*/ 812 w 833"/>
                  <a:gd name="T15" fmla="*/ 52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3" h="332">
                    <a:moveTo>
                      <a:pt x="812" y="52"/>
                    </a:moveTo>
                    <a:lnTo>
                      <a:pt x="812" y="52"/>
                    </a:lnTo>
                    <a:cubicBezTo>
                      <a:pt x="40" y="323"/>
                      <a:pt x="40" y="323"/>
                      <a:pt x="40" y="323"/>
                    </a:cubicBezTo>
                    <a:cubicBezTo>
                      <a:pt x="24" y="331"/>
                      <a:pt x="8" y="323"/>
                      <a:pt x="4" y="307"/>
                    </a:cubicBezTo>
                    <a:cubicBezTo>
                      <a:pt x="0" y="295"/>
                      <a:pt x="8" y="279"/>
                      <a:pt x="20" y="275"/>
                    </a:cubicBezTo>
                    <a:cubicBezTo>
                      <a:pt x="796" y="4"/>
                      <a:pt x="796" y="4"/>
                      <a:pt x="796" y="4"/>
                    </a:cubicBezTo>
                    <a:cubicBezTo>
                      <a:pt x="808" y="0"/>
                      <a:pt x="824" y="8"/>
                      <a:pt x="828" y="20"/>
                    </a:cubicBezTo>
                    <a:cubicBezTo>
                      <a:pt x="832" y="36"/>
                      <a:pt x="828" y="48"/>
                      <a:pt x="812" y="52"/>
                    </a:cubicBezTo>
                  </a:path>
                </a:pathLst>
              </a:custGeom>
              <a:solidFill>
                <a:srgbClr val="E0E1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203" name="Freeform: Shape 123">
                <a:extLst>
                  <a:ext uri="{FF2B5EF4-FFF2-40B4-BE49-F238E27FC236}">
                    <a16:creationId xmlns:a16="http://schemas.microsoft.com/office/drawing/2014/main" id="{82F39D8D-6869-471D-9DB7-BCB26D027D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31077" y="7888996"/>
                <a:ext cx="397830" cy="154374"/>
              </a:xfrm>
              <a:custGeom>
                <a:avLst/>
                <a:gdLst>
                  <a:gd name="T0" fmla="*/ 812 w 833"/>
                  <a:gd name="T1" fmla="*/ 51 h 327"/>
                  <a:gd name="T2" fmla="*/ 812 w 833"/>
                  <a:gd name="T3" fmla="*/ 51 h 327"/>
                  <a:gd name="T4" fmla="*/ 40 w 833"/>
                  <a:gd name="T5" fmla="*/ 322 h 327"/>
                  <a:gd name="T6" fmla="*/ 4 w 833"/>
                  <a:gd name="T7" fmla="*/ 306 h 327"/>
                  <a:gd name="T8" fmla="*/ 4 w 833"/>
                  <a:gd name="T9" fmla="*/ 306 h 327"/>
                  <a:gd name="T10" fmla="*/ 20 w 833"/>
                  <a:gd name="T11" fmla="*/ 274 h 327"/>
                  <a:gd name="T12" fmla="*/ 796 w 833"/>
                  <a:gd name="T13" fmla="*/ 4 h 327"/>
                  <a:gd name="T14" fmla="*/ 828 w 833"/>
                  <a:gd name="T15" fmla="*/ 20 h 327"/>
                  <a:gd name="T16" fmla="*/ 812 w 833"/>
                  <a:gd name="T17" fmla="*/ 51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33" h="327">
                    <a:moveTo>
                      <a:pt x="812" y="51"/>
                    </a:moveTo>
                    <a:lnTo>
                      <a:pt x="812" y="51"/>
                    </a:lnTo>
                    <a:cubicBezTo>
                      <a:pt x="40" y="322"/>
                      <a:pt x="40" y="322"/>
                      <a:pt x="40" y="322"/>
                    </a:cubicBezTo>
                    <a:cubicBezTo>
                      <a:pt x="24" y="326"/>
                      <a:pt x="8" y="322"/>
                      <a:pt x="4" y="306"/>
                    </a:cubicBezTo>
                    <a:lnTo>
                      <a:pt x="4" y="306"/>
                    </a:lnTo>
                    <a:cubicBezTo>
                      <a:pt x="0" y="294"/>
                      <a:pt x="8" y="278"/>
                      <a:pt x="20" y="274"/>
                    </a:cubicBezTo>
                    <a:cubicBezTo>
                      <a:pt x="796" y="4"/>
                      <a:pt x="796" y="4"/>
                      <a:pt x="796" y="4"/>
                    </a:cubicBezTo>
                    <a:cubicBezTo>
                      <a:pt x="808" y="0"/>
                      <a:pt x="824" y="4"/>
                      <a:pt x="828" y="20"/>
                    </a:cubicBezTo>
                    <a:cubicBezTo>
                      <a:pt x="832" y="32"/>
                      <a:pt x="828" y="48"/>
                      <a:pt x="812" y="51"/>
                    </a:cubicBezTo>
                  </a:path>
                </a:pathLst>
              </a:custGeom>
              <a:solidFill>
                <a:srgbClr val="E0E1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72" name="Group 124">
              <a:extLst>
                <a:ext uri="{FF2B5EF4-FFF2-40B4-BE49-F238E27FC236}">
                  <a16:creationId xmlns:a16="http://schemas.microsoft.com/office/drawing/2014/main" id="{41FCDEC9-61D4-496D-BCCD-B2A573CBE2DA}"/>
                </a:ext>
              </a:extLst>
            </p:cNvPr>
            <p:cNvGrpSpPr/>
            <p:nvPr/>
          </p:nvGrpSpPr>
          <p:grpSpPr>
            <a:xfrm>
              <a:off x="2607621" y="2149659"/>
              <a:ext cx="2978345" cy="1201415"/>
              <a:chOff x="8629877" y="7102069"/>
              <a:chExt cx="7227331" cy="2836115"/>
            </a:xfrm>
            <a:solidFill>
              <a:schemeClr val="accent1"/>
            </a:solidFill>
          </p:grpSpPr>
          <p:sp>
            <p:nvSpPr>
              <p:cNvPr id="193" name="Freeform: Shape 125">
                <a:extLst>
                  <a:ext uri="{FF2B5EF4-FFF2-40B4-BE49-F238E27FC236}">
                    <a16:creationId xmlns:a16="http://schemas.microsoft.com/office/drawing/2014/main" id="{BB47282E-A229-438F-AB90-485315A435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29877" y="8725520"/>
                <a:ext cx="526494" cy="1176087"/>
              </a:xfrm>
              <a:custGeom>
                <a:avLst/>
                <a:gdLst>
                  <a:gd name="T0" fmla="*/ 40 w 829"/>
                  <a:gd name="T1" fmla="*/ 1845 h 1846"/>
                  <a:gd name="T2" fmla="*/ 6 w 829"/>
                  <a:gd name="T3" fmla="*/ 1805 h 1846"/>
                  <a:gd name="T4" fmla="*/ 57 w 829"/>
                  <a:gd name="T5" fmla="*/ 1742 h 1846"/>
                  <a:gd name="T6" fmla="*/ 74 w 829"/>
                  <a:gd name="T7" fmla="*/ 1823 h 1846"/>
                  <a:gd name="T8" fmla="*/ 86 w 829"/>
                  <a:gd name="T9" fmla="*/ 1680 h 1846"/>
                  <a:gd name="T10" fmla="*/ 74 w 829"/>
                  <a:gd name="T11" fmla="*/ 1680 h 1846"/>
                  <a:gd name="T12" fmla="*/ 57 w 829"/>
                  <a:gd name="T13" fmla="*/ 1600 h 1846"/>
                  <a:gd name="T14" fmla="*/ 126 w 829"/>
                  <a:gd name="T15" fmla="*/ 1623 h 1846"/>
                  <a:gd name="T16" fmla="*/ 86 w 829"/>
                  <a:gd name="T17" fmla="*/ 1680 h 1846"/>
                  <a:gd name="T18" fmla="*/ 131 w 829"/>
                  <a:gd name="T19" fmla="*/ 1514 h 1846"/>
                  <a:gd name="T20" fmla="*/ 97 w 829"/>
                  <a:gd name="T21" fmla="*/ 1468 h 1846"/>
                  <a:gd name="T22" fmla="*/ 148 w 829"/>
                  <a:gd name="T23" fmla="*/ 1411 h 1846"/>
                  <a:gd name="T24" fmla="*/ 166 w 829"/>
                  <a:gd name="T25" fmla="*/ 1491 h 1846"/>
                  <a:gd name="T26" fmla="*/ 183 w 829"/>
                  <a:gd name="T27" fmla="*/ 1348 h 1846"/>
                  <a:gd name="T28" fmla="*/ 171 w 829"/>
                  <a:gd name="T29" fmla="*/ 1348 h 1846"/>
                  <a:gd name="T30" fmla="*/ 160 w 829"/>
                  <a:gd name="T31" fmla="*/ 1268 h 1846"/>
                  <a:gd name="T32" fmla="*/ 229 w 829"/>
                  <a:gd name="T33" fmla="*/ 1291 h 1846"/>
                  <a:gd name="T34" fmla="*/ 183 w 829"/>
                  <a:gd name="T35" fmla="*/ 1348 h 1846"/>
                  <a:gd name="T36" fmla="*/ 240 w 829"/>
                  <a:gd name="T37" fmla="*/ 1188 h 1846"/>
                  <a:gd name="T38" fmla="*/ 206 w 829"/>
                  <a:gd name="T39" fmla="*/ 1137 h 1846"/>
                  <a:gd name="T40" fmla="*/ 263 w 829"/>
                  <a:gd name="T41" fmla="*/ 1085 h 1846"/>
                  <a:gd name="T42" fmla="*/ 274 w 829"/>
                  <a:gd name="T43" fmla="*/ 1165 h 1846"/>
                  <a:gd name="T44" fmla="*/ 297 w 829"/>
                  <a:gd name="T45" fmla="*/ 1023 h 1846"/>
                  <a:gd name="T46" fmla="*/ 286 w 829"/>
                  <a:gd name="T47" fmla="*/ 1023 h 1846"/>
                  <a:gd name="T48" fmla="*/ 280 w 829"/>
                  <a:gd name="T49" fmla="*/ 943 h 1846"/>
                  <a:gd name="T50" fmla="*/ 343 w 829"/>
                  <a:gd name="T51" fmla="*/ 971 h 1846"/>
                  <a:gd name="T52" fmla="*/ 297 w 829"/>
                  <a:gd name="T53" fmla="*/ 1023 h 1846"/>
                  <a:gd name="T54" fmla="*/ 366 w 829"/>
                  <a:gd name="T55" fmla="*/ 868 h 1846"/>
                  <a:gd name="T56" fmla="*/ 331 w 829"/>
                  <a:gd name="T57" fmla="*/ 817 h 1846"/>
                  <a:gd name="T58" fmla="*/ 394 w 829"/>
                  <a:gd name="T59" fmla="*/ 766 h 1846"/>
                  <a:gd name="T60" fmla="*/ 400 w 829"/>
                  <a:gd name="T61" fmla="*/ 846 h 1846"/>
                  <a:gd name="T62" fmla="*/ 440 w 829"/>
                  <a:gd name="T63" fmla="*/ 708 h 1846"/>
                  <a:gd name="T64" fmla="*/ 423 w 829"/>
                  <a:gd name="T65" fmla="*/ 708 h 1846"/>
                  <a:gd name="T66" fmla="*/ 423 w 829"/>
                  <a:gd name="T67" fmla="*/ 628 h 1846"/>
                  <a:gd name="T68" fmla="*/ 486 w 829"/>
                  <a:gd name="T69" fmla="*/ 657 h 1846"/>
                  <a:gd name="T70" fmla="*/ 440 w 829"/>
                  <a:gd name="T71" fmla="*/ 708 h 1846"/>
                  <a:gd name="T72" fmla="*/ 514 w 829"/>
                  <a:gd name="T73" fmla="*/ 554 h 1846"/>
                  <a:gd name="T74" fmla="*/ 480 w 829"/>
                  <a:gd name="T75" fmla="*/ 503 h 1846"/>
                  <a:gd name="T76" fmla="*/ 543 w 829"/>
                  <a:gd name="T77" fmla="*/ 457 h 1846"/>
                  <a:gd name="T78" fmla="*/ 543 w 829"/>
                  <a:gd name="T79" fmla="*/ 537 h 1846"/>
                  <a:gd name="T80" fmla="*/ 594 w 829"/>
                  <a:gd name="T81" fmla="*/ 400 h 1846"/>
                  <a:gd name="T82" fmla="*/ 577 w 829"/>
                  <a:gd name="T83" fmla="*/ 400 h 1846"/>
                  <a:gd name="T84" fmla="*/ 577 w 829"/>
                  <a:gd name="T85" fmla="*/ 320 h 1846"/>
                  <a:gd name="T86" fmla="*/ 640 w 829"/>
                  <a:gd name="T87" fmla="*/ 354 h 1846"/>
                  <a:gd name="T88" fmla="*/ 594 w 829"/>
                  <a:gd name="T89" fmla="*/ 400 h 1846"/>
                  <a:gd name="T90" fmla="*/ 680 w 829"/>
                  <a:gd name="T91" fmla="*/ 251 h 1846"/>
                  <a:gd name="T92" fmla="*/ 646 w 829"/>
                  <a:gd name="T93" fmla="*/ 200 h 1846"/>
                  <a:gd name="T94" fmla="*/ 714 w 829"/>
                  <a:gd name="T95" fmla="*/ 154 h 1846"/>
                  <a:gd name="T96" fmla="*/ 708 w 829"/>
                  <a:gd name="T97" fmla="*/ 234 h 1846"/>
                  <a:gd name="T98" fmla="*/ 765 w 829"/>
                  <a:gd name="T99" fmla="*/ 103 h 1846"/>
                  <a:gd name="T100" fmla="*/ 748 w 829"/>
                  <a:gd name="T101" fmla="*/ 97 h 1846"/>
                  <a:gd name="T102" fmla="*/ 754 w 829"/>
                  <a:gd name="T103" fmla="*/ 23 h 1846"/>
                  <a:gd name="T104" fmla="*/ 817 w 829"/>
                  <a:gd name="T105" fmla="*/ 57 h 1846"/>
                  <a:gd name="T106" fmla="*/ 765 w 829"/>
                  <a:gd name="T107" fmla="*/ 103 h 1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29" h="1846">
                    <a:moveTo>
                      <a:pt x="40" y="1845"/>
                    </a:moveTo>
                    <a:lnTo>
                      <a:pt x="40" y="1845"/>
                    </a:lnTo>
                    <a:lnTo>
                      <a:pt x="34" y="1845"/>
                    </a:lnTo>
                    <a:cubicBezTo>
                      <a:pt x="17" y="1840"/>
                      <a:pt x="0" y="1823"/>
                      <a:pt x="6" y="1805"/>
                    </a:cubicBezTo>
                    <a:cubicBezTo>
                      <a:pt x="17" y="1771"/>
                      <a:pt x="17" y="1771"/>
                      <a:pt x="17" y="1771"/>
                    </a:cubicBezTo>
                    <a:cubicBezTo>
                      <a:pt x="17" y="1748"/>
                      <a:pt x="40" y="1737"/>
                      <a:pt x="57" y="1742"/>
                    </a:cubicBezTo>
                    <a:cubicBezTo>
                      <a:pt x="74" y="1748"/>
                      <a:pt x="86" y="1765"/>
                      <a:pt x="86" y="1788"/>
                    </a:cubicBezTo>
                    <a:cubicBezTo>
                      <a:pt x="74" y="1823"/>
                      <a:pt x="74" y="1823"/>
                      <a:pt x="74" y="1823"/>
                    </a:cubicBezTo>
                    <a:cubicBezTo>
                      <a:pt x="74" y="1834"/>
                      <a:pt x="57" y="1845"/>
                      <a:pt x="40" y="1845"/>
                    </a:cubicBezTo>
                    <a:close/>
                    <a:moveTo>
                      <a:pt x="86" y="1680"/>
                    </a:moveTo>
                    <a:lnTo>
                      <a:pt x="86" y="1680"/>
                    </a:lnTo>
                    <a:cubicBezTo>
                      <a:pt x="80" y="1680"/>
                      <a:pt x="80" y="1680"/>
                      <a:pt x="74" y="1680"/>
                    </a:cubicBezTo>
                    <a:cubicBezTo>
                      <a:pt x="57" y="1674"/>
                      <a:pt x="46" y="1657"/>
                      <a:pt x="51" y="1634"/>
                    </a:cubicBezTo>
                    <a:cubicBezTo>
                      <a:pt x="57" y="1600"/>
                      <a:pt x="57" y="1600"/>
                      <a:pt x="57" y="1600"/>
                    </a:cubicBezTo>
                    <a:cubicBezTo>
                      <a:pt x="63" y="1582"/>
                      <a:pt x="80" y="1571"/>
                      <a:pt x="103" y="1577"/>
                    </a:cubicBezTo>
                    <a:cubicBezTo>
                      <a:pt x="120" y="1582"/>
                      <a:pt x="131" y="1600"/>
                      <a:pt x="126" y="1623"/>
                    </a:cubicBezTo>
                    <a:cubicBezTo>
                      <a:pt x="120" y="1651"/>
                      <a:pt x="120" y="1651"/>
                      <a:pt x="120" y="1651"/>
                    </a:cubicBezTo>
                    <a:cubicBezTo>
                      <a:pt x="114" y="1668"/>
                      <a:pt x="97" y="1680"/>
                      <a:pt x="86" y="1680"/>
                    </a:cubicBezTo>
                    <a:close/>
                    <a:moveTo>
                      <a:pt x="131" y="1514"/>
                    </a:moveTo>
                    <a:lnTo>
                      <a:pt x="131" y="1514"/>
                    </a:lnTo>
                    <a:cubicBezTo>
                      <a:pt x="126" y="1514"/>
                      <a:pt x="126" y="1514"/>
                      <a:pt x="120" y="1514"/>
                    </a:cubicBezTo>
                    <a:cubicBezTo>
                      <a:pt x="103" y="1508"/>
                      <a:pt x="91" y="1485"/>
                      <a:pt x="97" y="1468"/>
                    </a:cubicBezTo>
                    <a:cubicBezTo>
                      <a:pt x="108" y="1434"/>
                      <a:pt x="108" y="1434"/>
                      <a:pt x="108" y="1434"/>
                    </a:cubicBezTo>
                    <a:cubicBezTo>
                      <a:pt x="114" y="1417"/>
                      <a:pt x="131" y="1405"/>
                      <a:pt x="148" y="1411"/>
                    </a:cubicBezTo>
                    <a:cubicBezTo>
                      <a:pt x="171" y="1417"/>
                      <a:pt x="177" y="1440"/>
                      <a:pt x="171" y="1457"/>
                    </a:cubicBezTo>
                    <a:cubicBezTo>
                      <a:pt x="166" y="1491"/>
                      <a:pt x="166" y="1491"/>
                      <a:pt x="166" y="1491"/>
                    </a:cubicBezTo>
                    <a:cubicBezTo>
                      <a:pt x="160" y="1503"/>
                      <a:pt x="143" y="1514"/>
                      <a:pt x="131" y="1514"/>
                    </a:cubicBezTo>
                    <a:close/>
                    <a:moveTo>
                      <a:pt x="183" y="1348"/>
                    </a:moveTo>
                    <a:lnTo>
                      <a:pt x="183" y="1348"/>
                    </a:lnTo>
                    <a:cubicBezTo>
                      <a:pt x="177" y="1348"/>
                      <a:pt x="171" y="1348"/>
                      <a:pt x="171" y="1348"/>
                    </a:cubicBezTo>
                    <a:cubicBezTo>
                      <a:pt x="154" y="1343"/>
                      <a:pt x="143" y="1320"/>
                      <a:pt x="148" y="1303"/>
                    </a:cubicBezTo>
                    <a:cubicBezTo>
                      <a:pt x="160" y="1268"/>
                      <a:pt x="160" y="1268"/>
                      <a:pt x="160" y="1268"/>
                    </a:cubicBezTo>
                    <a:cubicBezTo>
                      <a:pt x="166" y="1251"/>
                      <a:pt x="183" y="1240"/>
                      <a:pt x="206" y="1245"/>
                    </a:cubicBezTo>
                    <a:cubicBezTo>
                      <a:pt x="223" y="1251"/>
                      <a:pt x="234" y="1274"/>
                      <a:pt x="229" y="1291"/>
                    </a:cubicBezTo>
                    <a:cubicBezTo>
                      <a:pt x="217" y="1325"/>
                      <a:pt x="217" y="1325"/>
                      <a:pt x="217" y="1325"/>
                    </a:cubicBezTo>
                    <a:cubicBezTo>
                      <a:pt x="211" y="1343"/>
                      <a:pt x="194" y="1348"/>
                      <a:pt x="183" y="1348"/>
                    </a:cubicBezTo>
                    <a:close/>
                    <a:moveTo>
                      <a:pt x="240" y="1188"/>
                    </a:moveTo>
                    <a:lnTo>
                      <a:pt x="240" y="1188"/>
                    </a:lnTo>
                    <a:cubicBezTo>
                      <a:pt x="234" y="1188"/>
                      <a:pt x="229" y="1188"/>
                      <a:pt x="229" y="1183"/>
                    </a:cubicBezTo>
                    <a:cubicBezTo>
                      <a:pt x="206" y="1177"/>
                      <a:pt x="200" y="1160"/>
                      <a:pt x="206" y="1137"/>
                    </a:cubicBezTo>
                    <a:cubicBezTo>
                      <a:pt x="217" y="1108"/>
                      <a:pt x="217" y="1108"/>
                      <a:pt x="217" y="1108"/>
                    </a:cubicBezTo>
                    <a:cubicBezTo>
                      <a:pt x="223" y="1085"/>
                      <a:pt x="246" y="1080"/>
                      <a:pt x="263" y="1085"/>
                    </a:cubicBezTo>
                    <a:cubicBezTo>
                      <a:pt x="280" y="1091"/>
                      <a:pt x="291" y="1114"/>
                      <a:pt x="286" y="1131"/>
                    </a:cubicBezTo>
                    <a:cubicBezTo>
                      <a:pt x="274" y="1165"/>
                      <a:pt x="274" y="1165"/>
                      <a:pt x="274" y="1165"/>
                    </a:cubicBezTo>
                    <a:cubicBezTo>
                      <a:pt x="268" y="1177"/>
                      <a:pt x="251" y="1188"/>
                      <a:pt x="240" y="1188"/>
                    </a:cubicBezTo>
                    <a:close/>
                    <a:moveTo>
                      <a:pt x="297" y="1023"/>
                    </a:moveTo>
                    <a:lnTo>
                      <a:pt x="297" y="1023"/>
                    </a:lnTo>
                    <a:cubicBezTo>
                      <a:pt x="297" y="1023"/>
                      <a:pt x="291" y="1023"/>
                      <a:pt x="286" y="1023"/>
                    </a:cubicBezTo>
                    <a:cubicBezTo>
                      <a:pt x="268" y="1017"/>
                      <a:pt x="257" y="994"/>
                      <a:pt x="268" y="977"/>
                    </a:cubicBezTo>
                    <a:cubicBezTo>
                      <a:pt x="280" y="943"/>
                      <a:pt x="280" y="943"/>
                      <a:pt x="280" y="943"/>
                    </a:cubicBezTo>
                    <a:cubicBezTo>
                      <a:pt x="286" y="925"/>
                      <a:pt x="308" y="920"/>
                      <a:pt x="326" y="925"/>
                    </a:cubicBezTo>
                    <a:cubicBezTo>
                      <a:pt x="343" y="931"/>
                      <a:pt x="354" y="954"/>
                      <a:pt x="343" y="971"/>
                    </a:cubicBezTo>
                    <a:cubicBezTo>
                      <a:pt x="331" y="1006"/>
                      <a:pt x="331" y="1006"/>
                      <a:pt x="331" y="1006"/>
                    </a:cubicBezTo>
                    <a:cubicBezTo>
                      <a:pt x="326" y="1017"/>
                      <a:pt x="314" y="1023"/>
                      <a:pt x="297" y="1023"/>
                    </a:cubicBezTo>
                    <a:close/>
                    <a:moveTo>
                      <a:pt x="366" y="868"/>
                    </a:moveTo>
                    <a:lnTo>
                      <a:pt x="366" y="868"/>
                    </a:lnTo>
                    <a:cubicBezTo>
                      <a:pt x="360" y="868"/>
                      <a:pt x="354" y="863"/>
                      <a:pt x="354" y="863"/>
                    </a:cubicBezTo>
                    <a:cubicBezTo>
                      <a:pt x="331" y="857"/>
                      <a:pt x="326" y="834"/>
                      <a:pt x="331" y="817"/>
                    </a:cubicBezTo>
                    <a:cubicBezTo>
                      <a:pt x="348" y="783"/>
                      <a:pt x="348" y="783"/>
                      <a:pt x="348" y="783"/>
                    </a:cubicBezTo>
                    <a:cubicBezTo>
                      <a:pt x="354" y="766"/>
                      <a:pt x="377" y="760"/>
                      <a:pt x="394" y="766"/>
                    </a:cubicBezTo>
                    <a:cubicBezTo>
                      <a:pt x="411" y="777"/>
                      <a:pt x="423" y="794"/>
                      <a:pt x="411" y="811"/>
                    </a:cubicBezTo>
                    <a:cubicBezTo>
                      <a:pt x="400" y="846"/>
                      <a:pt x="400" y="846"/>
                      <a:pt x="400" y="846"/>
                    </a:cubicBezTo>
                    <a:cubicBezTo>
                      <a:pt x="394" y="857"/>
                      <a:pt x="377" y="868"/>
                      <a:pt x="366" y="868"/>
                    </a:cubicBezTo>
                    <a:close/>
                    <a:moveTo>
                      <a:pt x="440" y="708"/>
                    </a:moveTo>
                    <a:lnTo>
                      <a:pt x="440" y="708"/>
                    </a:lnTo>
                    <a:cubicBezTo>
                      <a:pt x="434" y="708"/>
                      <a:pt x="428" y="708"/>
                      <a:pt x="423" y="708"/>
                    </a:cubicBezTo>
                    <a:cubicBezTo>
                      <a:pt x="406" y="697"/>
                      <a:pt x="394" y="674"/>
                      <a:pt x="406" y="657"/>
                    </a:cubicBezTo>
                    <a:cubicBezTo>
                      <a:pt x="423" y="628"/>
                      <a:pt x="423" y="628"/>
                      <a:pt x="423" y="628"/>
                    </a:cubicBezTo>
                    <a:cubicBezTo>
                      <a:pt x="428" y="611"/>
                      <a:pt x="451" y="600"/>
                      <a:pt x="468" y="611"/>
                    </a:cubicBezTo>
                    <a:cubicBezTo>
                      <a:pt x="486" y="617"/>
                      <a:pt x="491" y="640"/>
                      <a:pt x="486" y="657"/>
                    </a:cubicBezTo>
                    <a:cubicBezTo>
                      <a:pt x="468" y="691"/>
                      <a:pt x="468" y="691"/>
                      <a:pt x="468" y="691"/>
                    </a:cubicBezTo>
                    <a:cubicBezTo>
                      <a:pt x="463" y="703"/>
                      <a:pt x="451" y="708"/>
                      <a:pt x="440" y="708"/>
                    </a:cubicBezTo>
                    <a:close/>
                    <a:moveTo>
                      <a:pt x="514" y="554"/>
                    </a:moveTo>
                    <a:lnTo>
                      <a:pt x="514" y="554"/>
                    </a:lnTo>
                    <a:cubicBezTo>
                      <a:pt x="508" y="554"/>
                      <a:pt x="503" y="554"/>
                      <a:pt x="497" y="549"/>
                    </a:cubicBezTo>
                    <a:cubicBezTo>
                      <a:pt x="480" y="543"/>
                      <a:pt x="474" y="520"/>
                      <a:pt x="480" y="503"/>
                    </a:cubicBezTo>
                    <a:cubicBezTo>
                      <a:pt x="497" y="474"/>
                      <a:pt x="497" y="474"/>
                      <a:pt x="497" y="474"/>
                    </a:cubicBezTo>
                    <a:cubicBezTo>
                      <a:pt x="508" y="457"/>
                      <a:pt x="526" y="446"/>
                      <a:pt x="543" y="457"/>
                    </a:cubicBezTo>
                    <a:cubicBezTo>
                      <a:pt x="560" y="463"/>
                      <a:pt x="571" y="486"/>
                      <a:pt x="560" y="503"/>
                    </a:cubicBezTo>
                    <a:cubicBezTo>
                      <a:pt x="543" y="537"/>
                      <a:pt x="543" y="537"/>
                      <a:pt x="543" y="537"/>
                    </a:cubicBezTo>
                    <a:cubicBezTo>
                      <a:pt x="537" y="549"/>
                      <a:pt x="526" y="554"/>
                      <a:pt x="514" y="554"/>
                    </a:cubicBezTo>
                    <a:close/>
                    <a:moveTo>
                      <a:pt x="594" y="400"/>
                    </a:moveTo>
                    <a:lnTo>
                      <a:pt x="594" y="400"/>
                    </a:lnTo>
                    <a:cubicBezTo>
                      <a:pt x="588" y="400"/>
                      <a:pt x="583" y="400"/>
                      <a:pt x="577" y="400"/>
                    </a:cubicBezTo>
                    <a:cubicBezTo>
                      <a:pt x="560" y="389"/>
                      <a:pt x="554" y="366"/>
                      <a:pt x="560" y="349"/>
                    </a:cubicBezTo>
                    <a:cubicBezTo>
                      <a:pt x="577" y="320"/>
                      <a:pt x="577" y="320"/>
                      <a:pt x="577" y="320"/>
                    </a:cubicBezTo>
                    <a:cubicBezTo>
                      <a:pt x="588" y="303"/>
                      <a:pt x="611" y="297"/>
                      <a:pt x="628" y="303"/>
                    </a:cubicBezTo>
                    <a:cubicBezTo>
                      <a:pt x="646" y="314"/>
                      <a:pt x="651" y="337"/>
                      <a:pt x="640" y="354"/>
                    </a:cubicBezTo>
                    <a:cubicBezTo>
                      <a:pt x="623" y="383"/>
                      <a:pt x="623" y="383"/>
                      <a:pt x="623" y="383"/>
                    </a:cubicBezTo>
                    <a:cubicBezTo>
                      <a:pt x="617" y="394"/>
                      <a:pt x="606" y="400"/>
                      <a:pt x="594" y="400"/>
                    </a:cubicBezTo>
                    <a:close/>
                    <a:moveTo>
                      <a:pt x="680" y="251"/>
                    </a:moveTo>
                    <a:lnTo>
                      <a:pt x="680" y="251"/>
                    </a:lnTo>
                    <a:cubicBezTo>
                      <a:pt x="674" y="251"/>
                      <a:pt x="668" y="251"/>
                      <a:pt x="663" y="246"/>
                    </a:cubicBezTo>
                    <a:cubicBezTo>
                      <a:pt x="646" y="234"/>
                      <a:pt x="640" y="217"/>
                      <a:pt x="646" y="200"/>
                    </a:cubicBezTo>
                    <a:cubicBezTo>
                      <a:pt x="663" y="166"/>
                      <a:pt x="663" y="166"/>
                      <a:pt x="663" y="166"/>
                    </a:cubicBezTo>
                    <a:cubicBezTo>
                      <a:pt x="674" y="154"/>
                      <a:pt x="697" y="149"/>
                      <a:pt x="714" y="154"/>
                    </a:cubicBezTo>
                    <a:cubicBezTo>
                      <a:pt x="731" y="166"/>
                      <a:pt x="737" y="189"/>
                      <a:pt x="725" y="206"/>
                    </a:cubicBezTo>
                    <a:cubicBezTo>
                      <a:pt x="708" y="234"/>
                      <a:pt x="708" y="234"/>
                      <a:pt x="708" y="234"/>
                    </a:cubicBezTo>
                    <a:cubicBezTo>
                      <a:pt x="703" y="246"/>
                      <a:pt x="691" y="251"/>
                      <a:pt x="680" y="251"/>
                    </a:cubicBezTo>
                    <a:close/>
                    <a:moveTo>
                      <a:pt x="765" y="103"/>
                    </a:moveTo>
                    <a:lnTo>
                      <a:pt x="765" y="103"/>
                    </a:lnTo>
                    <a:cubicBezTo>
                      <a:pt x="760" y="103"/>
                      <a:pt x="754" y="103"/>
                      <a:pt x="748" y="97"/>
                    </a:cubicBezTo>
                    <a:cubicBezTo>
                      <a:pt x="731" y="86"/>
                      <a:pt x="725" y="69"/>
                      <a:pt x="737" y="51"/>
                    </a:cubicBezTo>
                    <a:cubicBezTo>
                      <a:pt x="754" y="23"/>
                      <a:pt x="754" y="23"/>
                      <a:pt x="754" y="23"/>
                    </a:cubicBezTo>
                    <a:cubicBezTo>
                      <a:pt x="765" y="6"/>
                      <a:pt x="788" y="0"/>
                      <a:pt x="805" y="11"/>
                    </a:cubicBezTo>
                    <a:cubicBezTo>
                      <a:pt x="823" y="23"/>
                      <a:pt x="828" y="40"/>
                      <a:pt x="817" y="57"/>
                    </a:cubicBezTo>
                    <a:cubicBezTo>
                      <a:pt x="800" y="86"/>
                      <a:pt x="800" y="86"/>
                      <a:pt x="800" y="86"/>
                    </a:cubicBezTo>
                    <a:cubicBezTo>
                      <a:pt x="788" y="97"/>
                      <a:pt x="777" y="103"/>
                      <a:pt x="765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94" name="Freeform: Shape 126">
                <a:extLst>
                  <a:ext uri="{FF2B5EF4-FFF2-40B4-BE49-F238E27FC236}">
                    <a16:creationId xmlns:a16="http://schemas.microsoft.com/office/drawing/2014/main" id="{99E1ADA5-0387-4D51-ADC4-28AFEDE282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961" y="7107697"/>
                <a:ext cx="1207840" cy="526145"/>
              </a:xfrm>
              <a:custGeom>
                <a:avLst/>
                <a:gdLst>
                  <a:gd name="T0" fmla="*/ 40 w 1897"/>
                  <a:gd name="T1" fmla="*/ 828 h 829"/>
                  <a:gd name="T2" fmla="*/ 23 w 1897"/>
                  <a:gd name="T3" fmla="*/ 759 h 829"/>
                  <a:gd name="T4" fmla="*/ 97 w 1897"/>
                  <a:gd name="T5" fmla="*/ 754 h 829"/>
                  <a:gd name="T6" fmla="*/ 57 w 1897"/>
                  <a:gd name="T7" fmla="*/ 822 h 829"/>
                  <a:gd name="T8" fmla="*/ 188 w 1897"/>
                  <a:gd name="T9" fmla="*/ 736 h 829"/>
                  <a:gd name="T10" fmla="*/ 160 w 1897"/>
                  <a:gd name="T11" fmla="*/ 719 h 829"/>
                  <a:gd name="T12" fmla="*/ 200 w 1897"/>
                  <a:gd name="T13" fmla="*/ 651 h 829"/>
                  <a:gd name="T14" fmla="*/ 240 w 1897"/>
                  <a:gd name="T15" fmla="*/ 714 h 829"/>
                  <a:gd name="T16" fmla="*/ 188 w 1897"/>
                  <a:gd name="T17" fmla="*/ 736 h 829"/>
                  <a:gd name="T18" fmla="*/ 342 w 1897"/>
                  <a:gd name="T19" fmla="*/ 645 h 829"/>
                  <a:gd name="T20" fmla="*/ 325 w 1897"/>
                  <a:gd name="T21" fmla="*/ 582 h 829"/>
                  <a:gd name="T22" fmla="*/ 405 w 1897"/>
                  <a:gd name="T23" fmla="*/ 576 h 829"/>
                  <a:gd name="T24" fmla="*/ 360 w 1897"/>
                  <a:gd name="T25" fmla="*/ 645 h 829"/>
                  <a:gd name="T26" fmla="*/ 497 w 1897"/>
                  <a:gd name="T27" fmla="*/ 565 h 829"/>
                  <a:gd name="T28" fmla="*/ 468 w 1897"/>
                  <a:gd name="T29" fmla="*/ 548 h 829"/>
                  <a:gd name="T30" fmla="*/ 514 w 1897"/>
                  <a:gd name="T31" fmla="*/ 479 h 829"/>
                  <a:gd name="T32" fmla="*/ 548 w 1897"/>
                  <a:gd name="T33" fmla="*/ 542 h 829"/>
                  <a:gd name="T34" fmla="*/ 497 w 1897"/>
                  <a:gd name="T35" fmla="*/ 565 h 829"/>
                  <a:gd name="T36" fmla="*/ 657 w 1897"/>
                  <a:gd name="T37" fmla="*/ 485 h 829"/>
                  <a:gd name="T38" fmla="*/ 640 w 1897"/>
                  <a:gd name="T39" fmla="*/ 417 h 829"/>
                  <a:gd name="T40" fmla="*/ 720 w 1897"/>
                  <a:gd name="T41" fmla="*/ 422 h 829"/>
                  <a:gd name="T42" fmla="*/ 674 w 1897"/>
                  <a:gd name="T43" fmla="*/ 485 h 829"/>
                  <a:gd name="T44" fmla="*/ 817 w 1897"/>
                  <a:gd name="T45" fmla="*/ 411 h 829"/>
                  <a:gd name="T46" fmla="*/ 783 w 1897"/>
                  <a:gd name="T47" fmla="*/ 394 h 829"/>
                  <a:gd name="T48" fmla="*/ 834 w 1897"/>
                  <a:gd name="T49" fmla="*/ 331 h 829"/>
                  <a:gd name="T50" fmla="*/ 862 w 1897"/>
                  <a:gd name="T51" fmla="*/ 394 h 829"/>
                  <a:gd name="T52" fmla="*/ 817 w 1897"/>
                  <a:gd name="T53" fmla="*/ 411 h 829"/>
                  <a:gd name="T54" fmla="*/ 982 w 1897"/>
                  <a:gd name="T55" fmla="*/ 348 h 829"/>
                  <a:gd name="T56" fmla="*/ 965 w 1897"/>
                  <a:gd name="T57" fmla="*/ 279 h 829"/>
                  <a:gd name="T58" fmla="*/ 1045 w 1897"/>
                  <a:gd name="T59" fmla="*/ 285 h 829"/>
                  <a:gd name="T60" fmla="*/ 994 w 1897"/>
                  <a:gd name="T61" fmla="*/ 342 h 829"/>
                  <a:gd name="T62" fmla="*/ 1142 w 1897"/>
                  <a:gd name="T63" fmla="*/ 279 h 829"/>
                  <a:gd name="T64" fmla="*/ 1114 w 1897"/>
                  <a:gd name="T65" fmla="*/ 257 h 829"/>
                  <a:gd name="T66" fmla="*/ 1165 w 1897"/>
                  <a:gd name="T67" fmla="*/ 200 h 829"/>
                  <a:gd name="T68" fmla="*/ 1188 w 1897"/>
                  <a:gd name="T69" fmla="*/ 268 h 829"/>
                  <a:gd name="T70" fmla="*/ 1142 w 1897"/>
                  <a:gd name="T71" fmla="*/ 279 h 829"/>
                  <a:gd name="T72" fmla="*/ 1314 w 1897"/>
                  <a:gd name="T73" fmla="*/ 222 h 829"/>
                  <a:gd name="T74" fmla="*/ 1302 w 1897"/>
                  <a:gd name="T75" fmla="*/ 154 h 829"/>
                  <a:gd name="T76" fmla="*/ 1377 w 1897"/>
                  <a:gd name="T77" fmla="*/ 165 h 829"/>
                  <a:gd name="T78" fmla="*/ 1319 w 1897"/>
                  <a:gd name="T79" fmla="*/ 222 h 829"/>
                  <a:gd name="T80" fmla="*/ 1479 w 1897"/>
                  <a:gd name="T81" fmla="*/ 171 h 829"/>
                  <a:gd name="T82" fmla="*/ 1445 w 1897"/>
                  <a:gd name="T83" fmla="*/ 148 h 829"/>
                  <a:gd name="T84" fmla="*/ 1502 w 1897"/>
                  <a:gd name="T85" fmla="*/ 91 h 829"/>
                  <a:gd name="T86" fmla="*/ 1525 w 1897"/>
                  <a:gd name="T87" fmla="*/ 159 h 829"/>
                  <a:gd name="T88" fmla="*/ 1479 w 1897"/>
                  <a:gd name="T89" fmla="*/ 171 h 829"/>
                  <a:gd name="T90" fmla="*/ 1651 w 1897"/>
                  <a:gd name="T91" fmla="*/ 125 h 829"/>
                  <a:gd name="T92" fmla="*/ 1639 w 1897"/>
                  <a:gd name="T93" fmla="*/ 51 h 829"/>
                  <a:gd name="T94" fmla="*/ 1719 w 1897"/>
                  <a:gd name="T95" fmla="*/ 68 h 829"/>
                  <a:gd name="T96" fmla="*/ 1657 w 1897"/>
                  <a:gd name="T97" fmla="*/ 125 h 829"/>
                  <a:gd name="T98" fmla="*/ 1822 w 1897"/>
                  <a:gd name="T99" fmla="*/ 79 h 829"/>
                  <a:gd name="T100" fmla="*/ 1788 w 1897"/>
                  <a:gd name="T101" fmla="*/ 51 h 829"/>
                  <a:gd name="T102" fmla="*/ 1845 w 1897"/>
                  <a:gd name="T103" fmla="*/ 5 h 829"/>
                  <a:gd name="T104" fmla="*/ 1862 w 1897"/>
                  <a:gd name="T105" fmla="*/ 74 h 829"/>
                  <a:gd name="T106" fmla="*/ 1822 w 1897"/>
                  <a:gd name="T107" fmla="*/ 79 h 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97" h="829">
                    <a:moveTo>
                      <a:pt x="40" y="828"/>
                    </a:moveTo>
                    <a:lnTo>
                      <a:pt x="40" y="828"/>
                    </a:lnTo>
                    <a:cubicBezTo>
                      <a:pt x="28" y="828"/>
                      <a:pt x="17" y="822"/>
                      <a:pt x="11" y="811"/>
                    </a:cubicBezTo>
                    <a:cubicBezTo>
                      <a:pt x="0" y="794"/>
                      <a:pt x="6" y="771"/>
                      <a:pt x="23" y="759"/>
                    </a:cubicBezTo>
                    <a:cubicBezTo>
                      <a:pt x="51" y="742"/>
                      <a:pt x="51" y="742"/>
                      <a:pt x="51" y="742"/>
                    </a:cubicBezTo>
                    <a:cubicBezTo>
                      <a:pt x="68" y="731"/>
                      <a:pt x="91" y="736"/>
                      <a:pt x="97" y="754"/>
                    </a:cubicBezTo>
                    <a:cubicBezTo>
                      <a:pt x="108" y="771"/>
                      <a:pt x="103" y="794"/>
                      <a:pt x="85" y="805"/>
                    </a:cubicBezTo>
                    <a:cubicBezTo>
                      <a:pt x="57" y="822"/>
                      <a:pt x="57" y="822"/>
                      <a:pt x="57" y="822"/>
                    </a:cubicBezTo>
                    <a:cubicBezTo>
                      <a:pt x="51" y="828"/>
                      <a:pt x="45" y="828"/>
                      <a:pt x="40" y="828"/>
                    </a:cubicBezTo>
                    <a:close/>
                    <a:moveTo>
                      <a:pt x="188" y="736"/>
                    </a:moveTo>
                    <a:lnTo>
                      <a:pt x="188" y="736"/>
                    </a:lnTo>
                    <a:cubicBezTo>
                      <a:pt x="177" y="736"/>
                      <a:pt x="166" y="731"/>
                      <a:pt x="160" y="719"/>
                    </a:cubicBezTo>
                    <a:cubicBezTo>
                      <a:pt x="148" y="702"/>
                      <a:pt x="154" y="679"/>
                      <a:pt x="171" y="668"/>
                    </a:cubicBezTo>
                    <a:cubicBezTo>
                      <a:pt x="200" y="651"/>
                      <a:pt x="200" y="651"/>
                      <a:pt x="200" y="651"/>
                    </a:cubicBezTo>
                    <a:cubicBezTo>
                      <a:pt x="217" y="639"/>
                      <a:pt x="240" y="645"/>
                      <a:pt x="251" y="662"/>
                    </a:cubicBezTo>
                    <a:cubicBezTo>
                      <a:pt x="263" y="679"/>
                      <a:pt x="257" y="702"/>
                      <a:pt x="240" y="714"/>
                    </a:cubicBezTo>
                    <a:cubicBezTo>
                      <a:pt x="205" y="731"/>
                      <a:pt x="205" y="731"/>
                      <a:pt x="205" y="731"/>
                    </a:cubicBezTo>
                    <a:cubicBezTo>
                      <a:pt x="200" y="736"/>
                      <a:pt x="194" y="736"/>
                      <a:pt x="188" y="736"/>
                    </a:cubicBezTo>
                    <a:close/>
                    <a:moveTo>
                      <a:pt x="342" y="645"/>
                    </a:moveTo>
                    <a:lnTo>
                      <a:pt x="342" y="645"/>
                    </a:lnTo>
                    <a:cubicBezTo>
                      <a:pt x="331" y="645"/>
                      <a:pt x="320" y="639"/>
                      <a:pt x="314" y="628"/>
                    </a:cubicBezTo>
                    <a:cubicBezTo>
                      <a:pt x="303" y="611"/>
                      <a:pt x="308" y="588"/>
                      <a:pt x="325" y="582"/>
                    </a:cubicBezTo>
                    <a:cubicBezTo>
                      <a:pt x="354" y="565"/>
                      <a:pt x="354" y="565"/>
                      <a:pt x="354" y="565"/>
                    </a:cubicBezTo>
                    <a:cubicBezTo>
                      <a:pt x="371" y="554"/>
                      <a:pt x="394" y="559"/>
                      <a:pt x="405" y="576"/>
                    </a:cubicBezTo>
                    <a:cubicBezTo>
                      <a:pt x="417" y="594"/>
                      <a:pt x="405" y="617"/>
                      <a:pt x="388" y="628"/>
                    </a:cubicBezTo>
                    <a:cubicBezTo>
                      <a:pt x="360" y="645"/>
                      <a:pt x="360" y="645"/>
                      <a:pt x="360" y="645"/>
                    </a:cubicBezTo>
                    <a:cubicBezTo>
                      <a:pt x="354" y="645"/>
                      <a:pt x="348" y="645"/>
                      <a:pt x="342" y="645"/>
                    </a:cubicBezTo>
                    <a:close/>
                    <a:moveTo>
                      <a:pt x="497" y="565"/>
                    </a:moveTo>
                    <a:lnTo>
                      <a:pt x="497" y="565"/>
                    </a:lnTo>
                    <a:cubicBezTo>
                      <a:pt x="485" y="565"/>
                      <a:pt x="474" y="559"/>
                      <a:pt x="468" y="548"/>
                    </a:cubicBezTo>
                    <a:cubicBezTo>
                      <a:pt x="457" y="531"/>
                      <a:pt x="463" y="508"/>
                      <a:pt x="480" y="497"/>
                    </a:cubicBezTo>
                    <a:cubicBezTo>
                      <a:pt x="514" y="479"/>
                      <a:pt x="514" y="479"/>
                      <a:pt x="514" y="479"/>
                    </a:cubicBezTo>
                    <a:cubicBezTo>
                      <a:pt x="531" y="474"/>
                      <a:pt x="554" y="479"/>
                      <a:pt x="560" y="497"/>
                    </a:cubicBezTo>
                    <a:cubicBezTo>
                      <a:pt x="571" y="514"/>
                      <a:pt x="565" y="536"/>
                      <a:pt x="548" y="542"/>
                    </a:cubicBezTo>
                    <a:cubicBezTo>
                      <a:pt x="514" y="559"/>
                      <a:pt x="514" y="559"/>
                      <a:pt x="514" y="559"/>
                    </a:cubicBezTo>
                    <a:cubicBezTo>
                      <a:pt x="508" y="565"/>
                      <a:pt x="502" y="565"/>
                      <a:pt x="497" y="565"/>
                    </a:cubicBezTo>
                    <a:close/>
                    <a:moveTo>
                      <a:pt x="657" y="485"/>
                    </a:moveTo>
                    <a:lnTo>
                      <a:pt x="657" y="485"/>
                    </a:lnTo>
                    <a:cubicBezTo>
                      <a:pt x="645" y="485"/>
                      <a:pt x="628" y="479"/>
                      <a:pt x="623" y="468"/>
                    </a:cubicBezTo>
                    <a:cubicBezTo>
                      <a:pt x="617" y="451"/>
                      <a:pt x="623" y="428"/>
                      <a:pt x="640" y="417"/>
                    </a:cubicBezTo>
                    <a:cubicBezTo>
                      <a:pt x="674" y="405"/>
                      <a:pt x="674" y="405"/>
                      <a:pt x="674" y="405"/>
                    </a:cubicBezTo>
                    <a:cubicBezTo>
                      <a:pt x="691" y="394"/>
                      <a:pt x="714" y="405"/>
                      <a:pt x="720" y="422"/>
                    </a:cubicBezTo>
                    <a:cubicBezTo>
                      <a:pt x="731" y="439"/>
                      <a:pt x="720" y="462"/>
                      <a:pt x="702" y="468"/>
                    </a:cubicBezTo>
                    <a:cubicBezTo>
                      <a:pt x="674" y="485"/>
                      <a:pt x="674" y="485"/>
                      <a:pt x="674" y="485"/>
                    </a:cubicBezTo>
                    <a:cubicBezTo>
                      <a:pt x="668" y="485"/>
                      <a:pt x="662" y="485"/>
                      <a:pt x="657" y="485"/>
                    </a:cubicBezTo>
                    <a:close/>
                    <a:moveTo>
                      <a:pt x="817" y="411"/>
                    </a:moveTo>
                    <a:lnTo>
                      <a:pt x="817" y="411"/>
                    </a:lnTo>
                    <a:cubicBezTo>
                      <a:pt x="805" y="411"/>
                      <a:pt x="788" y="405"/>
                      <a:pt x="783" y="394"/>
                    </a:cubicBezTo>
                    <a:cubicBezTo>
                      <a:pt x="777" y="376"/>
                      <a:pt x="783" y="354"/>
                      <a:pt x="805" y="348"/>
                    </a:cubicBezTo>
                    <a:cubicBezTo>
                      <a:pt x="834" y="331"/>
                      <a:pt x="834" y="331"/>
                      <a:pt x="834" y="331"/>
                    </a:cubicBezTo>
                    <a:cubicBezTo>
                      <a:pt x="851" y="325"/>
                      <a:pt x="874" y="331"/>
                      <a:pt x="880" y="348"/>
                    </a:cubicBezTo>
                    <a:cubicBezTo>
                      <a:pt x="891" y="365"/>
                      <a:pt x="880" y="388"/>
                      <a:pt x="862" y="394"/>
                    </a:cubicBezTo>
                    <a:cubicBezTo>
                      <a:pt x="834" y="411"/>
                      <a:pt x="834" y="411"/>
                      <a:pt x="834" y="411"/>
                    </a:cubicBezTo>
                    <a:cubicBezTo>
                      <a:pt x="828" y="411"/>
                      <a:pt x="822" y="411"/>
                      <a:pt x="817" y="411"/>
                    </a:cubicBezTo>
                    <a:close/>
                    <a:moveTo>
                      <a:pt x="982" y="348"/>
                    </a:moveTo>
                    <a:lnTo>
                      <a:pt x="982" y="348"/>
                    </a:lnTo>
                    <a:cubicBezTo>
                      <a:pt x="965" y="348"/>
                      <a:pt x="954" y="337"/>
                      <a:pt x="948" y="325"/>
                    </a:cubicBezTo>
                    <a:cubicBezTo>
                      <a:pt x="937" y="302"/>
                      <a:pt x="948" y="285"/>
                      <a:pt x="965" y="279"/>
                    </a:cubicBezTo>
                    <a:cubicBezTo>
                      <a:pt x="1000" y="262"/>
                      <a:pt x="1000" y="262"/>
                      <a:pt x="1000" y="262"/>
                    </a:cubicBezTo>
                    <a:cubicBezTo>
                      <a:pt x="1017" y="257"/>
                      <a:pt x="1040" y="268"/>
                      <a:pt x="1045" y="285"/>
                    </a:cubicBezTo>
                    <a:cubicBezTo>
                      <a:pt x="1051" y="302"/>
                      <a:pt x="1045" y="325"/>
                      <a:pt x="1028" y="331"/>
                    </a:cubicBezTo>
                    <a:cubicBezTo>
                      <a:pt x="994" y="342"/>
                      <a:pt x="994" y="342"/>
                      <a:pt x="994" y="342"/>
                    </a:cubicBezTo>
                    <a:cubicBezTo>
                      <a:pt x="988" y="342"/>
                      <a:pt x="982" y="348"/>
                      <a:pt x="982" y="348"/>
                    </a:cubicBezTo>
                    <a:close/>
                    <a:moveTo>
                      <a:pt x="1142" y="279"/>
                    </a:moveTo>
                    <a:lnTo>
                      <a:pt x="1142" y="279"/>
                    </a:lnTo>
                    <a:cubicBezTo>
                      <a:pt x="1131" y="279"/>
                      <a:pt x="1114" y="274"/>
                      <a:pt x="1114" y="257"/>
                    </a:cubicBezTo>
                    <a:cubicBezTo>
                      <a:pt x="1102" y="239"/>
                      <a:pt x="1114" y="222"/>
                      <a:pt x="1131" y="211"/>
                    </a:cubicBezTo>
                    <a:cubicBezTo>
                      <a:pt x="1165" y="200"/>
                      <a:pt x="1165" y="200"/>
                      <a:pt x="1165" y="200"/>
                    </a:cubicBezTo>
                    <a:cubicBezTo>
                      <a:pt x="1182" y="194"/>
                      <a:pt x="1205" y="205"/>
                      <a:pt x="1211" y="222"/>
                    </a:cubicBezTo>
                    <a:cubicBezTo>
                      <a:pt x="1217" y="239"/>
                      <a:pt x="1211" y="262"/>
                      <a:pt x="1188" y="268"/>
                    </a:cubicBezTo>
                    <a:cubicBezTo>
                      <a:pt x="1159" y="279"/>
                      <a:pt x="1159" y="279"/>
                      <a:pt x="1159" y="279"/>
                    </a:cubicBezTo>
                    <a:cubicBezTo>
                      <a:pt x="1154" y="279"/>
                      <a:pt x="1148" y="279"/>
                      <a:pt x="1142" y="279"/>
                    </a:cubicBezTo>
                    <a:close/>
                    <a:moveTo>
                      <a:pt x="1314" y="222"/>
                    </a:moveTo>
                    <a:lnTo>
                      <a:pt x="1314" y="222"/>
                    </a:lnTo>
                    <a:cubicBezTo>
                      <a:pt x="1297" y="222"/>
                      <a:pt x="1285" y="217"/>
                      <a:pt x="1279" y="200"/>
                    </a:cubicBezTo>
                    <a:cubicBezTo>
                      <a:pt x="1274" y="182"/>
                      <a:pt x="1279" y="159"/>
                      <a:pt x="1302" y="154"/>
                    </a:cubicBezTo>
                    <a:cubicBezTo>
                      <a:pt x="1337" y="142"/>
                      <a:pt x="1337" y="142"/>
                      <a:pt x="1337" y="142"/>
                    </a:cubicBezTo>
                    <a:cubicBezTo>
                      <a:pt x="1354" y="137"/>
                      <a:pt x="1371" y="148"/>
                      <a:pt x="1377" y="165"/>
                    </a:cubicBezTo>
                    <a:cubicBezTo>
                      <a:pt x="1382" y="188"/>
                      <a:pt x="1377" y="205"/>
                      <a:pt x="1354" y="211"/>
                    </a:cubicBezTo>
                    <a:cubicBezTo>
                      <a:pt x="1319" y="222"/>
                      <a:pt x="1319" y="222"/>
                      <a:pt x="1319" y="222"/>
                    </a:cubicBezTo>
                    <a:lnTo>
                      <a:pt x="1314" y="222"/>
                    </a:lnTo>
                    <a:close/>
                    <a:moveTo>
                      <a:pt x="1479" y="171"/>
                    </a:moveTo>
                    <a:lnTo>
                      <a:pt x="1479" y="171"/>
                    </a:lnTo>
                    <a:cubicBezTo>
                      <a:pt x="1462" y="171"/>
                      <a:pt x="1451" y="159"/>
                      <a:pt x="1445" y="148"/>
                    </a:cubicBezTo>
                    <a:cubicBezTo>
                      <a:pt x="1439" y="125"/>
                      <a:pt x="1451" y="108"/>
                      <a:pt x="1468" y="102"/>
                    </a:cubicBezTo>
                    <a:cubicBezTo>
                      <a:pt x="1502" y="91"/>
                      <a:pt x="1502" y="91"/>
                      <a:pt x="1502" y="91"/>
                    </a:cubicBezTo>
                    <a:cubicBezTo>
                      <a:pt x="1525" y="85"/>
                      <a:pt x="1542" y="97"/>
                      <a:pt x="1548" y="114"/>
                    </a:cubicBezTo>
                    <a:cubicBezTo>
                      <a:pt x="1554" y="137"/>
                      <a:pt x="1542" y="154"/>
                      <a:pt x="1525" y="159"/>
                    </a:cubicBezTo>
                    <a:cubicBezTo>
                      <a:pt x="1491" y="171"/>
                      <a:pt x="1491" y="171"/>
                      <a:pt x="1491" y="171"/>
                    </a:cubicBezTo>
                    <a:cubicBezTo>
                      <a:pt x="1485" y="171"/>
                      <a:pt x="1485" y="171"/>
                      <a:pt x="1479" y="171"/>
                    </a:cubicBezTo>
                    <a:close/>
                    <a:moveTo>
                      <a:pt x="1651" y="125"/>
                    </a:moveTo>
                    <a:lnTo>
                      <a:pt x="1651" y="125"/>
                    </a:lnTo>
                    <a:cubicBezTo>
                      <a:pt x="1634" y="125"/>
                      <a:pt x="1617" y="114"/>
                      <a:pt x="1617" y="97"/>
                    </a:cubicBezTo>
                    <a:cubicBezTo>
                      <a:pt x="1611" y="79"/>
                      <a:pt x="1622" y="57"/>
                      <a:pt x="1639" y="51"/>
                    </a:cubicBezTo>
                    <a:cubicBezTo>
                      <a:pt x="1674" y="45"/>
                      <a:pt x="1674" y="45"/>
                      <a:pt x="1674" y="45"/>
                    </a:cubicBezTo>
                    <a:cubicBezTo>
                      <a:pt x="1691" y="40"/>
                      <a:pt x="1714" y="51"/>
                      <a:pt x="1719" y="68"/>
                    </a:cubicBezTo>
                    <a:cubicBezTo>
                      <a:pt x="1725" y="91"/>
                      <a:pt x="1714" y="108"/>
                      <a:pt x="1691" y="114"/>
                    </a:cubicBezTo>
                    <a:cubicBezTo>
                      <a:pt x="1657" y="125"/>
                      <a:pt x="1657" y="125"/>
                      <a:pt x="1657" y="125"/>
                    </a:cubicBezTo>
                    <a:lnTo>
                      <a:pt x="1651" y="125"/>
                    </a:lnTo>
                    <a:close/>
                    <a:moveTo>
                      <a:pt x="1822" y="79"/>
                    </a:moveTo>
                    <a:lnTo>
                      <a:pt x="1822" y="79"/>
                    </a:lnTo>
                    <a:cubicBezTo>
                      <a:pt x="1805" y="79"/>
                      <a:pt x="1788" y="68"/>
                      <a:pt x="1788" y="51"/>
                    </a:cubicBezTo>
                    <a:cubicBezTo>
                      <a:pt x="1782" y="34"/>
                      <a:pt x="1794" y="17"/>
                      <a:pt x="1811" y="11"/>
                    </a:cubicBezTo>
                    <a:cubicBezTo>
                      <a:pt x="1845" y="5"/>
                      <a:pt x="1845" y="5"/>
                      <a:pt x="1845" y="5"/>
                    </a:cubicBezTo>
                    <a:cubicBezTo>
                      <a:pt x="1868" y="0"/>
                      <a:pt x="1885" y="11"/>
                      <a:pt x="1891" y="28"/>
                    </a:cubicBezTo>
                    <a:cubicBezTo>
                      <a:pt x="1896" y="51"/>
                      <a:pt x="1879" y="68"/>
                      <a:pt x="1862" y="74"/>
                    </a:cubicBezTo>
                    <a:cubicBezTo>
                      <a:pt x="1828" y="79"/>
                      <a:pt x="1828" y="79"/>
                      <a:pt x="1828" y="79"/>
                    </a:cubicBezTo>
                    <a:lnTo>
                      <a:pt x="1822" y="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95" name="Freeform: Shape 127">
                <a:extLst>
                  <a:ext uri="{FF2B5EF4-FFF2-40B4-BE49-F238E27FC236}">
                    <a16:creationId xmlns:a16="http://schemas.microsoft.com/office/drawing/2014/main" id="{A890C06A-B03A-444D-94B0-C959297B90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9499" y="7102069"/>
                <a:ext cx="1227548" cy="528958"/>
              </a:xfrm>
              <a:custGeom>
                <a:avLst/>
                <a:gdLst>
                  <a:gd name="T0" fmla="*/ 1885 w 1926"/>
                  <a:gd name="T1" fmla="*/ 834 h 835"/>
                  <a:gd name="T2" fmla="*/ 1840 w 1926"/>
                  <a:gd name="T3" fmla="*/ 811 h 835"/>
                  <a:gd name="T4" fmla="*/ 1874 w 1926"/>
                  <a:gd name="T5" fmla="*/ 748 h 835"/>
                  <a:gd name="T6" fmla="*/ 1920 w 1926"/>
                  <a:gd name="T7" fmla="*/ 817 h 835"/>
                  <a:gd name="T8" fmla="*/ 1737 w 1926"/>
                  <a:gd name="T9" fmla="*/ 737 h 835"/>
                  <a:gd name="T10" fmla="*/ 1714 w 1926"/>
                  <a:gd name="T11" fmla="*/ 737 h 835"/>
                  <a:gd name="T12" fmla="*/ 1674 w 1926"/>
                  <a:gd name="T13" fmla="*/ 669 h 835"/>
                  <a:gd name="T14" fmla="*/ 1754 w 1926"/>
                  <a:gd name="T15" fmla="*/ 674 h 835"/>
                  <a:gd name="T16" fmla="*/ 1737 w 1926"/>
                  <a:gd name="T17" fmla="*/ 737 h 835"/>
                  <a:gd name="T18" fmla="*/ 1577 w 1926"/>
                  <a:gd name="T19" fmla="*/ 651 h 835"/>
                  <a:gd name="T20" fmla="*/ 1531 w 1926"/>
                  <a:gd name="T21" fmla="*/ 629 h 835"/>
                  <a:gd name="T22" fmla="*/ 1565 w 1926"/>
                  <a:gd name="T23" fmla="*/ 566 h 835"/>
                  <a:gd name="T24" fmla="*/ 1611 w 1926"/>
                  <a:gd name="T25" fmla="*/ 634 h 835"/>
                  <a:gd name="T26" fmla="*/ 1423 w 1926"/>
                  <a:gd name="T27" fmla="*/ 566 h 835"/>
                  <a:gd name="T28" fmla="*/ 1406 w 1926"/>
                  <a:gd name="T29" fmla="*/ 566 h 835"/>
                  <a:gd name="T30" fmla="*/ 1354 w 1926"/>
                  <a:gd name="T31" fmla="*/ 503 h 835"/>
                  <a:gd name="T32" fmla="*/ 1434 w 1926"/>
                  <a:gd name="T33" fmla="*/ 503 h 835"/>
                  <a:gd name="T34" fmla="*/ 1423 w 1926"/>
                  <a:gd name="T35" fmla="*/ 566 h 835"/>
                  <a:gd name="T36" fmla="*/ 1257 w 1926"/>
                  <a:gd name="T37" fmla="*/ 491 h 835"/>
                  <a:gd name="T38" fmla="*/ 1211 w 1926"/>
                  <a:gd name="T39" fmla="*/ 469 h 835"/>
                  <a:gd name="T40" fmla="*/ 1240 w 1926"/>
                  <a:gd name="T41" fmla="*/ 406 h 835"/>
                  <a:gd name="T42" fmla="*/ 1291 w 1926"/>
                  <a:gd name="T43" fmla="*/ 469 h 835"/>
                  <a:gd name="T44" fmla="*/ 1097 w 1926"/>
                  <a:gd name="T45" fmla="*/ 417 h 835"/>
                  <a:gd name="T46" fmla="*/ 1080 w 1926"/>
                  <a:gd name="T47" fmla="*/ 411 h 835"/>
                  <a:gd name="T48" fmla="*/ 1028 w 1926"/>
                  <a:gd name="T49" fmla="*/ 354 h 835"/>
                  <a:gd name="T50" fmla="*/ 1108 w 1926"/>
                  <a:gd name="T51" fmla="*/ 349 h 835"/>
                  <a:gd name="T52" fmla="*/ 1097 w 1926"/>
                  <a:gd name="T53" fmla="*/ 417 h 835"/>
                  <a:gd name="T54" fmla="*/ 931 w 1926"/>
                  <a:gd name="T55" fmla="*/ 349 h 835"/>
                  <a:gd name="T56" fmla="*/ 886 w 1926"/>
                  <a:gd name="T57" fmla="*/ 331 h 835"/>
                  <a:gd name="T58" fmla="*/ 908 w 1926"/>
                  <a:gd name="T59" fmla="*/ 263 h 835"/>
                  <a:gd name="T60" fmla="*/ 965 w 1926"/>
                  <a:gd name="T61" fmla="*/ 326 h 835"/>
                  <a:gd name="T62" fmla="*/ 766 w 1926"/>
                  <a:gd name="T63" fmla="*/ 286 h 835"/>
                  <a:gd name="T64" fmla="*/ 748 w 1926"/>
                  <a:gd name="T65" fmla="*/ 280 h 835"/>
                  <a:gd name="T66" fmla="*/ 697 w 1926"/>
                  <a:gd name="T67" fmla="*/ 223 h 835"/>
                  <a:gd name="T68" fmla="*/ 777 w 1926"/>
                  <a:gd name="T69" fmla="*/ 217 h 835"/>
                  <a:gd name="T70" fmla="*/ 766 w 1926"/>
                  <a:gd name="T71" fmla="*/ 286 h 835"/>
                  <a:gd name="T72" fmla="*/ 594 w 1926"/>
                  <a:gd name="T73" fmla="*/ 229 h 835"/>
                  <a:gd name="T74" fmla="*/ 548 w 1926"/>
                  <a:gd name="T75" fmla="*/ 212 h 835"/>
                  <a:gd name="T76" fmla="*/ 571 w 1926"/>
                  <a:gd name="T77" fmla="*/ 143 h 835"/>
                  <a:gd name="T78" fmla="*/ 629 w 1926"/>
                  <a:gd name="T79" fmla="*/ 200 h 835"/>
                  <a:gd name="T80" fmla="*/ 423 w 1926"/>
                  <a:gd name="T81" fmla="*/ 171 h 835"/>
                  <a:gd name="T82" fmla="*/ 411 w 1926"/>
                  <a:gd name="T83" fmla="*/ 171 h 835"/>
                  <a:gd name="T84" fmla="*/ 354 w 1926"/>
                  <a:gd name="T85" fmla="*/ 120 h 835"/>
                  <a:gd name="T86" fmla="*/ 434 w 1926"/>
                  <a:gd name="T87" fmla="*/ 103 h 835"/>
                  <a:gd name="T88" fmla="*/ 423 w 1926"/>
                  <a:gd name="T89" fmla="*/ 171 h 835"/>
                  <a:gd name="T90" fmla="*/ 251 w 1926"/>
                  <a:gd name="T91" fmla="*/ 126 h 835"/>
                  <a:gd name="T92" fmla="*/ 206 w 1926"/>
                  <a:gd name="T93" fmla="*/ 114 h 835"/>
                  <a:gd name="T94" fmla="*/ 223 w 1926"/>
                  <a:gd name="T95" fmla="*/ 46 h 835"/>
                  <a:gd name="T96" fmla="*/ 286 w 1926"/>
                  <a:gd name="T97" fmla="*/ 97 h 835"/>
                  <a:gd name="T98" fmla="*/ 74 w 1926"/>
                  <a:gd name="T99" fmla="*/ 86 h 835"/>
                  <a:gd name="T100" fmla="*/ 69 w 1926"/>
                  <a:gd name="T101" fmla="*/ 86 h 835"/>
                  <a:gd name="T102" fmla="*/ 6 w 1926"/>
                  <a:gd name="T103" fmla="*/ 34 h 835"/>
                  <a:gd name="T104" fmla="*/ 86 w 1926"/>
                  <a:gd name="T105" fmla="*/ 12 h 835"/>
                  <a:gd name="T106" fmla="*/ 74 w 1926"/>
                  <a:gd name="T107" fmla="*/ 86 h 8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26" h="835">
                    <a:moveTo>
                      <a:pt x="1885" y="834"/>
                    </a:moveTo>
                    <a:lnTo>
                      <a:pt x="1885" y="834"/>
                    </a:lnTo>
                    <a:cubicBezTo>
                      <a:pt x="1880" y="834"/>
                      <a:pt x="1874" y="834"/>
                      <a:pt x="1868" y="829"/>
                    </a:cubicBezTo>
                    <a:cubicBezTo>
                      <a:pt x="1840" y="811"/>
                      <a:pt x="1840" y="811"/>
                      <a:pt x="1840" y="811"/>
                    </a:cubicBezTo>
                    <a:cubicBezTo>
                      <a:pt x="1823" y="800"/>
                      <a:pt x="1817" y="777"/>
                      <a:pt x="1828" y="760"/>
                    </a:cubicBezTo>
                    <a:cubicBezTo>
                      <a:pt x="1840" y="743"/>
                      <a:pt x="1857" y="737"/>
                      <a:pt x="1874" y="748"/>
                    </a:cubicBezTo>
                    <a:cubicBezTo>
                      <a:pt x="1908" y="766"/>
                      <a:pt x="1908" y="766"/>
                      <a:pt x="1908" y="766"/>
                    </a:cubicBezTo>
                    <a:cubicBezTo>
                      <a:pt x="1925" y="777"/>
                      <a:pt x="1925" y="800"/>
                      <a:pt x="1920" y="817"/>
                    </a:cubicBezTo>
                    <a:cubicBezTo>
                      <a:pt x="1908" y="829"/>
                      <a:pt x="1897" y="834"/>
                      <a:pt x="1885" y="834"/>
                    </a:cubicBezTo>
                    <a:close/>
                    <a:moveTo>
                      <a:pt x="1737" y="737"/>
                    </a:moveTo>
                    <a:lnTo>
                      <a:pt x="1737" y="737"/>
                    </a:lnTo>
                    <a:cubicBezTo>
                      <a:pt x="1731" y="737"/>
                      <a:pt x="1720" y="737"/>
                      <a:pt x="1714" y="737"/>
                    </a:cubicBezTo>
                    <a:cubicBezTo>
                      <a:pt x="1685" y="714"/>
                      <a:pt x="1685" y="714"/>
                      <a:pt x="1685" y="714"/>
                    </a:cubicBezTo>
                    <a:cubicBezTo>
                      <a:pt x="1668" y="708"/>
                      <a:pt x="1663" y="686"/>
                      <a:pt x="1674" y="669"/>
                    </a:cubicBezTo>
                    <a:cubicBezTo>
                      <a:pt x="1685" y="651"/>
                      <a:pt x="1703" y="646"/>
                      <a:pt x="1720" y="657"/>
                    </a:cubicBezTo>
                    <a:cubicBezTo>
                      <a:pt x="1754" y="674"/>
                      <a:pt x="1754" y="674"/>
                      <a:pt x="1754" y="674"/>
                    </a:cubicBezTo>
                    <a:cubicBezTo>
                      <a:pt x="1771" y="686"/>
                      <a:pt x="1777" y="703"/>
                      <a:pt x="1765" y="720"/>
                    </a:cubicBezTo>
                    <a:cubicBezTo>
                      <a:pt x="1760" y="731"/>
                      <a:pt x="1748" y="737"/>
                      <a:pt x="1737" y="737"/>
                    </a:cubicBezTo>
                    <a:close/>
                    <a:moveTo>
                      <a:pt x="1577" y="651"/>
                    </a:moveTo>
                    <a:lnTo>
                      <a:pt x="1577" y="651"/>
                    </a:lnTo>
                    <a:cubicBezTo>
                      <a:pt x="1571" y="651"/>
                      <a:pt x="1565" y="651"/>
                      <a:pt x="1560" y="646"/>
                    </a:cubicBezTo>
                    <a:cubicBezTo>
                      <a:pt x="1531" y="629"/>
                      <a:pt x="1531" y="629"/>
                      <a:pt x="1531" y="629"/>
                    </a:cubicBezTo>
                    <a:cubicBezTo>
                      <a:pt x="1514" y="623"/>
                      <a:pt x="1508" y="600"/>
                      <a:pt x="1514" y="583"/>
                    </a:cubicBezTo>
                    <a:cubicBezTo>
                      <a:pt x="1525" y="566"/>
                      <a:pt x="1548" y="560"/>
                      <a:pt x="1565" y="566"/>
                    </a:cubicBezTo>
                    <a:cubicBezTo>
                      <a:pt x="1594" y="583"/>
                      <a:pt x="1594" y="583"/>
                      <a:pt x="1594" y="583"/>
                    </a:cubicBezTo>
                    <a:cubicBezTo>
                      <a:pt x="1611" y="594"/>
                      <a:pt x="1617" y="617"/>
                      <a:pt x="1611" y="634"/>
                    </a:cubicBezTo>
                    <a:cubicBezTo>
                      <a:pt x="1605" y="646"/>
                      <a:pt x="1594" y="651"/>
                      <a:pt x="1577" y="651"/>
                    </a:cubicBezTo>
                    <a:close/>
                    <a:moveTo>
                      <a:pt x="1423" y="566"/>
                    </a:moveTo>
                    <a:lnTo>
                      <a:pt x="1423" y="566"/>
                    </a:lnTo>
                    <a:cubicBezTo>
                      <a:pt x="1417" y="566"/>
                      <a:pt x="1411" y="566"/>
                      <a:pt x="1406" y="566"/>
                    </a:cubicBezTo>
                    <a:cubicBezTo>
                      <a:pt x="1371" y="548"/>
                      <a:pt x="1371" y="548"/>
                      <a:pt x="1371" y="548"/>
                    </a:cubicBezTo>
                    <a:cubicBezTo>
                      <a:pt x="1354" y="537"/>
                      <a:pt x="1348" y="520"/>
                      <a:pt x="1354" y="503"/>
                    </a:cubicBezTo>
                    <a:cubicBezTo>
                      <a:pt x="1365" y="480"/>
                      <a:pt x="1388" y="474"/>
                      <a:pt x="1406" y="486"/>
                    </a:cubicBezTo>
                    <a:cubicBezTo>
                      <a:pt x="1434" y="503"/>
                      <a:pt x="1434" y="503"/>
                      <a:pt x="1434" y="503"/>
                    </a:cubicBezTo>
                    <a:cubicBezTo>
                      <a:pt x="1451" y="509"/>
                      <a:pt x="1463" y="531"/>
                      <a:pt x="1451" y="548"/>
                    </a:cubicBezTo>
                    <a:cubicBezTo>
                      <a:pt x="1445" y="560"/>
                      <a:pt x="1434" y="566"/>
                      <a:pt x="1423" y="566"/>
                    </a:cubicBezTo>
                    <a:close/>
                    <a:moveTo>
                      <a:pt x="1257" y="491"/>
                    </a:moveTo>
                    <a:lnTo>
                      <a:pt x="1257" y="491"/>
                    </a:lnTo>
                    <a:cubicBezTo>
                      <a:pt x="1257" y="491"/>
                      <a:pt x="1251" y="486"/>
                      <a:pt x="1246" y="486"/>
                    </a:cubicBezTo>
                    <a:cubicBezTo>
                      <a:pt x="1211" y="469"/>
                      <a:pt x="1211" y="469"/>
                      <a:pt x="1211" y="469"/>
                    </a:cubicBezTo>
                    <a:cubicBezTo>
                      <a:pt x="1194" y="463"/>
                      <a:pt x="1188" y="440"/>
                      <a:pt x="1194" y="423"/>
                    </a:cubicBezTo>
                    <a:cubicBezTo>
                      <a:pt x="1206" y="406"/>
                      <a:pt x="1223" y="400"/>
                      <a:pt x="1240" y="406"/>
                    </a:cubicBezTo>
                    <a:cubicBezTo>
                      <a:pt x="1274" y="423"/>
                      <a:pt x="1274" y="423"/>
                      <a:pt x="1274" y="423"/>
                    </a:cubicBezTo>
                    <a:cubicBezTo>
                      <a:pt x="1291" y="429"/>
                      <a:pt x="1303" y="451"/>
                      <a:pt x="1291" y="469"/>
                    </a:cubicBezTo>
                    <a:cubicBezTo>
                      <a:pt x="1285" y="480"/>
                      <a:pt x="1274" y="491"/>
                      <a:pt x="1257" y="491"/>
                    </a:cubicBezTo>
                    <a:close/>
                    <a:moveTo>
                      <a:pt x="1097" y="417"/>
                    </a:moveTo>
                    <a:lnTo>
                      <a:pt x="1097" y="417"/>
                    </a:lnTo>
                    <a:cubicBezTo>
                      <a:pt x="1091" y="417"/>
                      <a:pt x="1086" y="417"/>
                      <a:pt x="1080" y="411"/>
                    </a:cubicBezTo>
                    <a:cubicBezTo>
                      <a:pt x="1051" y="400"/>
                      <a:pt x="1051" y="400"/>
                      <a:pt x="1051" y="400"/>
                    </a:cubicBezTo>
                    <a:cubicBezTo>
                      <a:pt x="1034" y="388"/>
                      <a:pt x="1023" y="371"/>
                      <a:pt x="1028" y="354"/>
                    </a:cubicBezTo>
                    <a:cubicBezTo>
                      <a:pt x="1040" y="331"/>
                      <a:pt x="1057" y="326"/>
                      <a:pt x="1080" y="331"/>
                    </a:cubicBezTo>
                    <a:cubicBezTo>
                      <a:pt x="1108" y="349"/>
                      <a:pt x="1108" y="349"/>
                      <a:pt x="1108" y="349"/>
                    </a:cubicBezTo>
                    <a:cubicBezTo>
                      <a:pt x="1125" y="354"/>
                      <a:pt x="1137" y="377"/>
                      <a:pt x="1131" y="394"/>
                    </a:cubicBezTo>
                    <a:cubicBezTo>
                      <a:pt x="1125" y="406"/>
                      <a:pt x="1108" y="417"/>
                      <a:pt x="1097" y="417"/>
                    </a:cubicBezTo>
                    <a:close/>
                    <a:moveTo>
                      <a:pt x="931" y="349"/>
                    </a:moveTo>
                    <a:lnTo>
                      <a:pt x="931" y="349"/>
                    </a:lnTo>
                    <a:cubicBezTo>
                      <a:pt x="926" y="349"/>
                      <a:pt x="920" y="349"/>
                      <a:pt x="920" y="343"/>
                    </a:cubicBezTo>
                    <a:cubicBezTo>
                      <a:pt x="886" y="331"/>
                      <a:pt x="886" y="331"/>
                      <a:pt x="886" y="331"/>
                    </a:cubicBezTo>
                    <a:cubicBezTo>
                      <a:pt x="868" y="326"/>
                      <a:pt x="857" y="303"/>
                      <a:pt x="863" y="286"/>
                    </a:cubicBezTo>
                    <a:cubicBezTo>
                      <a:pt x="874" y="269"/>
                      <a:pt x="891" y="257"/>
                      <a:pt x="908" y="263"/>
                    </a:cubicBezTo>
                    <a:cubicBezTo>
                      <a:pt x="943" y="280"/>
                      <a:pt x="943" y="280"/>
                      <a:pt x="943" y="280"/>
                    </a:cubicBezTo>
                    <a:cubicBezTo>
                      <a:pt x="960" y="286"/>
                      <a:pt x="971" y="309"/>
                      <a:pt x="965" y="326"/>
                    </a:cubicBezTo>
                    <a:cubicBezTo>
                      <a:pt x="960" y="337"/>
                      <a:pt x="943" y="349"/>
                      <a:pt x="931" y="349"/>
                    </a:cubicBezTo>
                    <a:close/>
                    <a:moveTo>
                      <a:pt x="766" y="286"/>
                    </a:moveTo>
                    <a:lnTo>
                      <a:pt x="766" y="286"/>
                    </a:lnTo>
                    <a:cubicBezTo>
                      <a:pt x="760" y="286"/>
                      <a:pt x="754" y="286"/>
                      <a:pt x="748" y="280"/>
                    </a:cubicBezTo>
                    <a:cubicBezTo>
                      <a:pt x="720" y="269"/>
                      <a:pt x="720" y="269"/>
                      <a:pt x="720" y="269"/>
                    </a:cubicBezTo>
                    <a:cubicBezTo>
                      <a:pt x="697" y="263"/>
                      <a:pt x="691" y="246"/>
                      <a:pt x="697" y="223"/>
                    </a:cubicBezTo>
                    <a:cubicBezTo>
                      <a:pt x="703" y="206"/>
                      <a:pt x="720" y="194"/>
                      <a:pt x="743" y="200"/>
                    </a:cubicBezTo>
                    <a:cubicBezTo>
                      <a:pt x="777" y="217"/>
                      <a:pt x="777" y="217"/>
                      <a:pt x="777" y="217"/>
                    </a:cubicBezTo>
                    <a:cubicBezTo>
                      <a:pt x="794" y="223"/>
                      <a:pt x="806" y="240"/>
                      <a:pt x="794" y="263"/>
                    </a:cubicBezTo>
                    <a:cubicBezTo>
                      <a:pt x="794" y="274"/>
                      <a:pt x="777" y="286"/>
                      <a:pt x="766" y="286"/>
                    </a:cubicBezTo>
                    <a:close/>
                    <a:moveTo>
                      <a:pt x="594" y="229"/>
                    </a:moveTo>
                    <a:lnTo>
                      <a:pt x="594" y="229"/>
                    </a:lnTo>
                    <a:cubicBezTo>
                      <a:pt x="589" y="229"/>
                      <a:pt x="589" y="223"/>
                      <a:pt x="583" y="223"/>
                    </a:cubicBezTo>
                    <a:cubicBezTo>
                      <a:pt x="548" y="212"/>
                      <a:pt x="548" y="212"/>
                      <a:pt x="548" y="212"/>
                    </a:cubicBezTo>
                    <a:cubicBezTo>
                      <a:pt x="531" y="206"/>
                      <a:pt x="520" y="189"/>
                      <a:pt x="526" y="166"/>
                    </a:cubicBezTo>
                    <a:cubicBezTo>
                      <a:pt x="531" y="149"/>
                      <a:pt x="554" y="137"/>
                      <a:pt x="571" y="143"/>
                    </a:cubicBezTo>
                    <a:cubicBezTo>
                      <a:pt x="606" y="154"/>
                      <a:pt x="606" y="154"/>
                      <a:pt x="606" y="154"/>
                    </a:cubicBezTo>
                    <a:cubicBezTo>
                      <a:pt x="623" y="160"/>
                      <a:pt x="634" y="183"/>
                      <a:pt x="629" y="200"/>
                    </a:cubicBezTo>
                    <a:cubicBezTo>
                      <a:pt x="623" y="217"/>
                      <a:pt x="611" y="229"/>
                      <a:pt x="594" y="229"/>
                    </a:cubicBezTo>
                    <a:close/>
                    <a:moveTo>
                      <a:pt x="423" y="171"/>
                    </a:moveTo>
                    <a:lnTo>
                      <a:pt x="423" y="171"/>
                    </a:lnTo>
                    <a:cubicBezTo>
                      <a:pt x="417" y="171"/>
                      <a:pt x="417" y="171"/>
                      <a:pt x="411" y="171"/>
                    </a:cubicBezTo>
                    <a:cubicBezTo>
                      <a:pt x="377" y="160"/>
                      <a:pt x="377" y="160"/>
                      <a:pt x="377" y="160"/>
                    </a:cubicBezTo>
                    <a:cubicBezTo>
                      <a:pt x="360" y="154"/>
                      <a:pt x="348" y="137"/>
                      <a:pt x="354" y="120"/>
                    </a:cubicBezTo>
                    <a:cubicBezTo>
                      <a:pt x="360" y="97"/>
                      <a:pt x="377" y="86"/>
                      <a:pt x="400" y="91"/>
                    </a:cubicBezTo>
                    <a:cubicBezTo>
                      <a:pt x="434" y="103"/>
                      <a:pt x="434" y="103"/>
                      <a:pt x="434" y="103"/>
                    </a:cubicBezTo>
                    <a:cubicBezTo>
                      <a:pt x="451" y="109"/>
                      <a:pt x="463" y="131"/>
                      <a:pt x="457" y="149"/>
                    </a:cubicBezTo>
                    <a:cubicBezTo>
                      <a:pt x="451" y="166"/>
                      <a:pt x="440" y="171"/>
                      <a:pt x="423" y="171"/>
                    </a:cubicBezTo>
                    <a:close/>
                    <a:moveTo>
                      <a:pt x="251" y="126"/>
                    </a:moveTo>
                    <a:lnTo>
                      <a:pt x="251" y="126"/>
                    </a:lnTo>
                    <a:cubicBezTo>
                      <a:pt x="246" y="126"/>
                      <a:pt x="246" y="126"/>
                      <a:pt x="240" y="126"/>
                    </a:cubicBezTo>
                    <a:cubicBezTo>
                      <a:pt x="206" y="114"/>
                      <a:pt x="206" y="114"/>
                      <a:pt x="206" y="114"/>
                    </a:cubicBezTo>
                    <a:cubicBezTo>
                      <a:pt x="189" y="109"/>
                      <a:pt x="177" y="91"/>
                      <a:pt x="183" y="74"/>
                    </a:cubicBezTo>
                    <a:cubicBezTo>
                      <a:pt x="183" y="52"/>
                      <a:pt x="206" y="40"/>
                      <a:pt x="223" y="46"/>
                    </a:cubicBezTo>
                    <a:cubicBezTo>
                      <a:pt x="257" y="57"/>
                      <a:pt x="257" y="57"/>
                      <a:pt x="257" y="57"/>
                    </a:cubicBezTo>
                    <a:cubicBezTo>
                      <a:pt x="280" y="63"/>
                      <a:pt x="291" y="80"/>
                      <a:pt x="286" y="97"/>
                    </a:cubicBezTo>
                    <a:cubicBezTo>
                      <a:pt x="280" y="114"/>
                      <a:pt x="263" y="126"/>
                      <a:pt x="251" y="126"/>
                    </a:cubicBezTo>
                    <a:close/>
                    <a:moveTo>
                      <a:pt x="74" y="86"/>
                    </a:moveTo>
                    <a:lnTo>
                      <a:pt x="74" y="86"/>
                    </a:lnTo>
                    <a:lnTo>
                      <a:pt x="69" y="86"/>
                    </a:lnTo>
                    <a:cubicBezTo>
                      <a:pt x="34" y="74"/>
                      <a:pt x="34" y="74"/>
                      <a:pt x="34" y="74"/>
                    </a:cubicBezTo>
                    <a:cubicBezTo>
                      <a:pt x="12" y="69"/>
                      <a:pt x="0" y="52"/>
                      <a:pt x="6" y="34"/>
                    </a:cubicBezTo>
                    <a:cubicBezTo>
                      <a:pt x="12" y="12"/>
                      <a:pt x="29" y="0"/>
                      <a:pt x="46" y="6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103" y="17"/>
                      <a:pt x="114" y="34"/>
                      <a:pt x="109" y="57"/>
                    </a:cubicBezTo>
                    <a:cubicBezTo>
                      <a:pt x="109" y="74"/>
                      <a:pt x="91" y="86"/>
                      <a:pt x="74" y="8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96" name="Freeform: Shape 128">
                <a:extLst>
                  <a:ext uri="{FF2B5EF4-FFF2-40B4-BE49-F238E27FC236}">
                    <a16:creationId xmlns:a16="http://schemas.microsoft.com/office/drawing/2014/main" id="{81D0530B-8653-4970-BFA2-FF1ECAA627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05375" y="8697384"/>
                <a:ext cx="551833" cy="1240800"/>
              </a:xfrm>
              <a:custGeom>
                <a:avLst/>
                <a:gdLst>
                  <a:gd name="T0" fmla="*/ 828 w 869"/>
                  <a:gd name="T1" fmla="*/ 1948 h 1949"/>
                  <a:gd name="T2" fmla="*/ 782 w 869"/>
                  <a:gd name="T3" fmla="*/ 1886 h 1949"/>
                  <a:gd name="T4" fmla="*/ 857 w 869"/>
                  <a:gd name="T5" fmla="*/ 1869 h 1949"/>
                  <a:gd name="T6" fmla="*/ 834 w 869"/>
                  <a:gd name="T7" fmla="*/ 1948 h 1949"/>
                  <a:gd name="T8" fmla="*/ 782 w 869"/>
                  <a:gd name="T9" fmla="*/ 1771 h 1949"/>
                  <a:gd name="T10" fmla="*/ 748 w 869"/>
                  <a:gd name="T11" fmla="*/ 1743 h 1949"/>
                  <a:gd name="T12" fmla="*/ 765 w 869"/>
                  <a:gd name="T13" fmla="*/ 1669 h 1949"/>
                  <a:gd name="T14" fmla="*/ 817 w 869"/>
                  <a:gd name="T15" fmla="*/ 1726 h 1949"/>
                  <a:gd name="T16" fmla="*/ 782 w 869"/>
                  <a:gd name="T17" fmla="*/ 1771 h 1949"/>
                  <a:gd name="T18" fmla="*/ 737 w 869"/>
                  <a:gd name="T19" fmla="*/ 1594 h 1949"/>
                  <a:gd name="T20" fmla="*/ 691 w 869"/>
                  <a:gd name="T21" fmla="*/ 1537 h 1949"/>
                  <a:gd name="T22" fmla="*/ 759 w 869"/>
                  <a:gd name="T23" fmla="*/ 1514 h 1949"/>
                  <a:gd name="T24" fmla="*/ 748 w 869"/>
                  <a:gd name="T25" fmla="*/ 1594 h 1949"/>
                  <a:gd name="T26" fmla="*/ 685 w 869"/>
                  <a:gd name="T27" fmla="*/ 1423 h 1949"/>
                  <a:gd name="T28" fmla="*/ 651 w 869"/>
                  <a:gd name="T29" fmla="*/ 1394 h 1949"/>
                  <a:gd name="T30" fmla="*/ 662 w 869"/>
                  <a:gd name="T31" fmla="*/ 1320 h 1949"/>
                  <a:gd name="T32" fmla="*/ 720 w 869"/>
                  <a:gd name="T33" fmla="*/ 1377 h 1949"/>
                  <a:gd name="T34" fmla="*/ 685 w 869"/>
                  <a:gd name="T35" fmla="*/ 1423 h 1949"/>
                  <a:gd name="T36" fmla="*/ 622 w 869"/>
                  <a:gd name="T37" fmla="*/ 1252 h 1949"/>
                  <a:gd name="T38" fmla="*/ 577 w 869"/>
                  <a:gd name="T39" fmla="*/ 1194 h 1949"/>
                  <a:gd name="T40" fmla="*/ 645 w 869"/>
                  <a:gd name="T41" fmla="*/ 1166 h 1949"/>
                  <a:gd name="T42" fmla="*/ 634 w 869"/>
                  <a:gd name="T43" fmla="*/ 1246 h 1949"/>
                  <a:gd name="T44" fmla="*/ 560 w 869"/>
                  <a:gd name="T45" fmla="*/ 1080 h 1949"/>
                  <a:gd name="T46" fmla="*/ 525 w 869"/>
                  <a:gd name="T47" fmla="*/ 1057 h 1949"/>
                  <a:gd name="T48" fmla="*/ 531 w 869"/>
                  <a:gd name="T49" fmla="*/ 977 h 1949"/>
                  <a:gd name="T50" fmla="*/ 594 w 869"/>
                  <a:gd name="T51" fmla="*/ 1029 h 1949"/>
                  <a:gd name="T52" fmla="*/ 560 w 869"/>
                  <a:gd name="T53" fmla="*/ 1080 h 1949"/>
                  <a:gd name="T54" fmla="*/ 491 w 869"/>
                  <a:gd name="T55" fmla="*/ 909 h 1949"/>
                  <a:gd name="T56" fmla="*/ 445 w 869"/>
                  <a:gd name="T57" fmla="*/ 857 h 1949"/>
                  <a:gd name="T58" fmla="*/ 508 w 869"/>
                  <a:gd name="T59" fmla="*/ 829 h 1949"/>
                  <a:gd name="T60" fmla="*/ 502 w 869"/>
                  <a:gd name="T61" fmla="*/ 909 h 1949"/>
                  <a:gd name="T62" fmla="*/ 417 w 869"/>
                  <a:gd name="T63" fmla="*/ 743 h 1949"/>
                  <a:gd name="T64" fmla="*/ 382 w 869"/>
                  <a:gd name="T65" fmla="*/ 726 h 1949"/>
                  <a:gd name="T66" fmla="*/ 382 w 869"/>
                  <a:gd name="T67" fmla="*/ 646 h 1949"/>
                  <a:gd name="T68" fmla="*/ 445 w 869"/>
                  <a:gd name="T69" fmla="*/ 692 h 1949"/>
                  <a:gd name="T70" fmla="*/ 417 w 869"/>
                  <a:gd name="T71" fmla="*/ 743 h 1949"/>
                  <a:gd name="T72" fmla="*/ 337 w 869"/>
                  <a:gd name="T73" fmla="*/ 583 h 1949"/>
                  <a:gd name="T74" fmla="*/ 285 w 869"/>
                  <a:gd name="T75" fmla="*/ 532 h 1949"/>
                  <a:gd name="T76" fmla="*/ 348 w 869"/>
                  <a:gd name="T77" fmla="*/ 497 h 1949"/>
                  <a:gd name="T78" fmla="*/ 348 w 869"/>
                  <a:gd name="T79" fmla="*/ 577 h 1949"/>
                  <a:gd name="T80" fmla="*/ 251 w 869"/>
                  <a:gd name="T81" fmla="*/ 423 h 1949"/>
                  <a:gd name="T82" fmla="*/ 217 w 869"/>
                  <a:gd name="T83" fmla="*/ 400 h 1949"/>
                  <a:gd name="T84" fmla="*/ 211 w 869"/>
                  <a:gd name="T85" fmla="*/ 320 h 1949"/>
                  <a:gd name="T86" fmla="*/ 280 w 869"/>
                  <a:gd name="T87" fmla="*/ 366 h 1949"/>
                  <a:gd name="T88" fmla="*/ 251 w 869"/>
                  <a:gd name="T89" fmla="*/ 423 h 1949"/>
                  <a:gd name="T90" fmla="*/ 160 w 869"/>
                  <a:gd name="T91" fmla="*/ 263 h 1949"/>
                  <a:gd name="T92" fmla="*/ 108 w 869"/>
                  <a:gd name="T93" fmla="*/ 217 h 1949"/>
                  <a:gd name="T94" fmla="*/ 171 w 869"/>
                  <a:gd name="T95" fmla="*/ 178 h 1949"/>
                  <a:gd name="T96" fmla="*/ 177 w 869"/>
                  <a:gd name="T97" fmla="*/ 257 h 1949"/>
                  <a:gd name="T98" fmla="*/ 63 w 869"/>
                  <a:gd name="T99" fmla="*/ 109 h 1949"/>
                  <a:gd name="T100" fmla="*/ 34 w 869"/>
                  <a:gd name="T101" fmla="*/ 92 h 1949"/>
                  <a:gd name="T102" fmla="*/ 22 w 869"/>
                  <a:gd name="T103" fmla="*/ 12 h 1949"/>
                  <a:gd name="T104" fmla="*/ 91 w 869"/>
                  <a:gd name="T105" fmla="*/ 52 h 1949"/>
                  <a:gd name="T106" fmla="*/ 63 w 869"/>
                  <a:gd name="T107" fmla="*/ 109 h 1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9" h="1949">
                    <a:moveTo>
                      <a:pt x="828" y="1948"/>
                    </a:moveTo>
                    <a:lnTo>
                      <a:pt x="828" y="1948"/>
                    </a:lnTo>
                    <a:cubicBezTo>
                      <a:pt x="811" y="1948"/>
                      <a:pt x="794" y="1937"/>
                      <a:pt x="794" y="1920"/>
                    </a:cubicBezTo>
                    <a:cubicBezTo>
                      <a:pt x="782" y="1886"/>
                      <a:pt x="782" y="1886"/>
                      <a:pt x="782" y="1886"/>
                    </a:cubicBezTo>
                    <a:cubicBezTo>
                      <a:pt x="782" y="1869"/>
                      <a:pt x="794" y="1846"/>
                      <a:pt x="811" y="1840"/>
                    </a:cubicBezTo>
                    <a:cubicBezTo>
                      <a:pt x="828" y="1840"/>
                      <a:pt x="851" y="1851"/>
                      <a:pt x="857" y="1869"/>
                    </a:cubicBezTo>
                    <a:cubicBezTo>
                      <a:pt x="862" y="1903"/>
                      <a:pt x="862" y="1903"/>
                      <a:pt x="862" y="1903"/>
                    </a:cubicBezTo>
                    <a:cubicBezTo>
                      <a:pt x="868" y="1926"/>
                      <a:pt x="857" y="1943"/>
                      <a:pt x="834" y="1948"/>
                    </a:cubicBezTo>
                    <a:lnTo>
                      <a:pt x="828" y="1948"/>
                    </a:lnTo>
                    <a:close/>
                    <a:moveTo>
                      <a:pt x="782" y="1771"/>
                    </a:moveTo>
                    <a:lnTo>
                      <a:pt x="782" y="1771"/>
                    </a:lnTo>
                    <a:cubicBezTo>
                      <a:pt x="771" y="1771"/>
                      <a:pt x="754" y="1760"/>
                      <a:pt x="748" y="1743"/>
                    </a:cubicBezTo>
                    <a:cubicBezTo>
                      <a:pt x="742" y="1709"/>
                      <a:pt x="742" y="1709"/>
                      <a:pt x="742" y="1709"/>
                    </a:cubicBezTo>
                    <a:cubicBezTo>
                      <a:pt x="737" y="1691"/>
                      <a:pt x="748" y="1669"/>
                      <a:pt x="765" y="1669"/>
                    </a:cubicBezTo>
                    <a:cubicBezTo>
                      <a:pt x="788" y="1663"/>
                      <a:pt x="805" y="1674"/>
                      <a:pt x="811" y="1691"/>
                    </a:cubicBezTo>
                    <a:cubicBezTo>
                      <a:pt x="817" y="1726"/>
                      <a:pt x="817" y="1726"/>
                      <a:pt x="817" y="1726"/>
                    </a:cubicBezTo>
                    <a:cubicBezTo>
                      <a:pt x="822" y="1743"/>
                      <a:pt x="811" y="1766"/>
                      <a:pt x="794" y="1771"/>
                    </a:cubicBezTo>
                    <a:cubicBezTo>
                      <a:pt x="788" y="1771"/>
                      <a:pt x="788" y="1771"/>
                      <a:pt x="782" y="1771"/>
                    </a:cubicBezTo>
                    <a:close/>
                    <a:moveTo>
                      <a:pt x="737" y="1594"/>
                    </a:moveTo>
                    <a:lnTo>
                      <a:pt x="737" y="1594"/>
                    </a:lnTo>
                    <a:cubicBezTo>
                      <a:pt x="720" y="1594"/>
                      <a:pt x="708" y="1583"/>
                      <a:pt x="702" y="1571"/>
                    </a:cubicBezTo>
                    <a:cubicBezTo>
                      <a:pt x="691" y="1537"/>
                      <a:pt x="691" y="1537"/>
                      <a:pt x="691" y="1537"/>
                    </a:cubicBezTo>
                    <a:cubicBezTo>
                      <a:pt x="685" y="1514"/>
                      <a:pt x="697" y="1497"/>
                      <a:pt x="714" y="1491"/>
                    </a:cubicBezTo>
                    <a:cubicBezTo>
                      <a:pt x="737" y="1486"/>
                      <a:pt x="754" y="1497"/>
                      <a:pt x="759" y="1514"/>
                    </a:cubicBezTo>
                    <a:cubicBezTo>
                      <a:pt x="771" y="1549"/>
                      <a:pt x="771" y="1549"/>
                      <a:pt x="771" y="1549"/>
                    </a:cubicBezTo>
                    <a:cubicBezTo>
                      <a:pt x="777" y="1571"/>
                      <a:pt x="765" y="1588"/>
                      <a:pt x="748" y="1594"/>
                    </a:cubicBezTo>
                    <a:cubicBezTo>
                      <a:pt x="742" y="1594"/>
                      <a:pt x="742" y="1594"/>
                      <a:pt x="737" y="1594"/>
                    </a:cubicBezTo>
                    <a:close/>
                    <a:moveTo>
                      <a:pt x="685" y="1423"/>
                    </a:moveTo>
                    <a:lnTo>
                      <a:pt x="685" y="1423"/>
                    </a:lnTo>
                    <a:cubicBezTo>
                      <a:pt x="668" y="1423"/>
                      <a:pt x="657" y="1411"/>
                      <a:pt x="651" y="1394"/>
                    </a:cubicBezTo>
                    <a:cubicBezTo>
                      <a:pt x="639" y="1360"/>
                      <a:pt x="639" y="1360"/>
                      <a:pt x="639" y="1360"/>
                    </a:cubicBezTo>
                    <a:cubicBezTo>
                      <a:pt x="634" y="1343"/>
                      <a:pt x="639" y="1326"/>
                      <a:pt x="662" y="1320"/>
                    </a:cubicBezTo>
                    <a:cubicBezTo>
                      <a:pt x="679" y="1309"/>
                      <a:pt x="697" y="1320"/>
                      <a:pt x="708" y="1337"/>
                    </a:cubicBezTo>
                    <a:cubicBezTo>
                      <a:pt x="720" y="1377"/>
                      <a:pt x="720" y="1377"/>
                      <a:pt x="720" y="1377"/>
                    </a:cubicBezTo>
                    <a:cubicBezTo>
                      <a:pt x="725" y="1394"/>
                      <a:pt x="714" y="1411"/>
                      <a:pt x="697" y="1417"/>
                    </a:cubicBezTo>
                    <a:cubicBezTo>
                      <a:pt x="691" y="1423"/>
                      <a:pt x="685" y="1423"/>
                      <a:pt x="685" y="1423"/>
                    </a:cubicBezTo>
                    <a:close/>
                    <a:moveTo>
                      <a:pt x="622" y="1252"/>
                    </a:moveTo>
                    <a:lnTo>
                      <a:pt x="622" y="1252"/>
                    </a:lnTo>
                    <a:cubicBezTo>
                      <a:pt x="611" y="1252"/>
                      <a:pt x="594" y="1240"/>
                      <a:pt x="588" y="1223"/>
                    </a:cubicBezTo>
                    <a:cubicBezTo>
                      <a:pt x="577" y="1194"/>
                      <a:pt x="577" y="1194"/>
                      <a:pt x="577" y="1194"/>
                    </a:cubicBezTo>
                    <a:cubicBezTo>
                      <a:pt x="571" y="1171"/>
                      <a:pt x="582" y="1154"/>
                      <a:pt x="599" y="1149"/>
                    </a:cubicBezTo>
                    <a:cubicBezTo>
                      <a:pt x="617" y="1137"/>
                      <a:pt x="639" y="1149"/>
                      <a:pt x="645" y="1166"/>
                    </a:cubicBezTo>
                    <a:cubicBezTo>
                      <a:pt x="657" y="1200"/>
                      <a:pt x="657" y="1200"/>
                      <a:pt x="657" y="1200"/>
                    </a:cubicBezTo>
                    <a:cubicBezTo>
                      <a:pt x="662" y="1217"/>
                      <a:pt x="657" y="1240"/>
                      <a:pt x="634" y="1246"/>
                    </a:cubicBezTo>
                    <a:cubicBezTo>
                      <a:pt x="634" y="1246"/>
                      <a:pt x="628" y="1252"/>
                      <a:pt x="622" y="1252"/>
                    </a:cubicBezTo>
                    <a:close/>
                    <a:moveTo>
                      <a:pt x="560" y="1080"/>
                    </a:moveTo>
                    <a:lnTo>
                      <a:pt x="560" y="1080"/>
                    </a:lnTo>
                    <a:cubicBezTo>
                      <a:pt x="548" y="1080"/>
                      <a:pt x="531" y="1069"/>
                      <a:pt x="525" y="1057"/>
                    </a:cubicBezTo>
                    <a:cubicBezTo>
                      <a:pt x="514" y="1023"/>
                      <a:pt x="514" y="1023"/>
                      <a:pt x="514" y="1023"/>
                    </a:cubicBezTo>
                    <a:cubicBezTo>
                      <a:pt x="508" y="1006"/>
                      <a:pt x="514" y="983"/>
                      <a:pt x="531" y="977"/>
                    </a:cubicBezTo>
                    <a:cubicBezTo>
                      <a:pt x="554" y="971"/>
                      <a:pt x="571" y="977"/>
                      <a:pt x="577" y="994"/>
                    </a:cubicBezTo>
                    <a:cubicBezTo>
                      <a:pt x="594" y="1029"/>
                      <a:pt x="594" y="1029"/>
                      <a:pt x="594" y="1029"/>
                    </a:cubicBezTo>
                    <a:cubicBezTo>
                      <a:pt x="599" y="1046"/>
                      <a:pt x="594" y="1069"/>
                      <a:pt x="571" y="1074"/>
                    </a:cubicBezTo>
                    <a:cubicBezTo>
                      <a:pt x="571" y="1080"/>
                      <a:pt x="565" y="1080"/>
                      <a:pt x="560" y="1080"/>
                    </a:cubicBezTo>
                    <a:close/>
                    <a:moveTo>
                      <a:pt x="491" y="909"/>
                    </a:moveTo>
                    <a:lnTo>
                      <a:pt x="491" y="909"/>
                    </a:lnTo>
                    <a:cubicBezTo>
                      <a:pt x="474" y="909"/>
                      <a:pt x="462" y="903"/>
                      <a:pt x="457" y="892"/>
                    </a:cubicBezTo>
                    <a:cubicBezTo>
                      <a:pt x="445" y="857"/>
                      <a:pt x="445" y="857"/>
                      <a:pt x="445" y="857"/>
                    </a:cubicBezTo>
                    <a:cubicBezTo>
                      <a:pt x="434" y="840"/>
                      <a:pt x="445" y="817"/>
                      <a:pt x="462" y="812"/>
                    </a:cubicBezTo>
                    <a:cubicBezTo>
                      <a:pt x="480" y="800"/>
                      <a:pt x="502" y="812"/>
                      <a:pt x="508" y="829"/>
                    </a:cubicBezTo>
                    <a:cubicBezTo>
                      <a:pt x="520" y="863"/>
                      <a:pt x="520" y="863"/>
                      <a:pt x="520" y="863"/>
                    </a:cubicBezTo>
                    <a:cubicBezTo>
                      <a:pt x="531" y="880"/>
                      <a:pt x="520" y="897"/>
                      <a:pt x="502" y="909"/>
                    </a:cubicBezTo>
                    <a:cubicBezTo>
                      <a:pt x="497" y="909"/>
                      <a:pt x="497" y="909"/>
                      <a:pt x="491" y="909"/>
                    </a:cubicBezTo>
                    <a:close/>
                    <a:moveTo>
                      <a:pt x="417" y="743"/>
                    </a:moveTo>
                    <a:lnTo>
                      <a:pt x="417" y="743"/>
                    </a:lnTo>
                    <a:cubicBezTo>
                      <a:pt x="400" y="743"/>
                      <a:pt x="388" y="737"/>
                      <a:pt x="382" y="726"/>
                    </a:cubicBezTo>
                    <a:cubicBezTo>
                      <a:pt x="365" y="692"/>
                      <a:pt x="365" y="692"/>
                      <a:pt x="365" y="692"/>
                    </a:cubicBezTo>
                    <a:cubicBezTo>
                      <a:pt x="360" y="674"/>
                      <a:pt x="365" y="652"/>
                      <a:pt x="382" y="646"/>
                    </a:cubicBezTo>
                    <a:cubicBezTo>
                      <a:pt x="400" y="635"/>
                      <a:pt x="422" y="646"/>
                      <a:pt x="428" y="663"/>
                    </a:cubicBezTo>
                    <a:cubicBezTo>
                      <a:pt x="445" y="692"/>
                      <a:pt x="445" y="692"/>
                      <a:pt x="445" y="692"/>
                    </a:cubicBezTo>
                    <a:cubicBezTo>
                      <a:pt x="457" y="714"/>
                      <a:pt x="445" y="732"/>
                      <a:pt x="428" y="743"/>
                    </a:cubicBezTo>
                    <a:cubicBezTo>
                      <a:pt x="422" y="743"/>
                      <a:pt x="422" y="743"/>
                      <a:pt x="417" y="743"/>
                    </a:cubicBezTo>
                    <a:close/>
                    <a:moveTo>
                      <a:pt x="337" y="583"/>
                    </a:moveTo>
                    <a:lnTo>
                      <a:pt x="337" y="583"/>
                    </a:lnTo>
                    <a:cubicBezTo>
                      <a:pt x="320" y="583"/>
                      <a:pt x="308" y="577"/>
                      <a:pt x="302" y="560"/>
                    </a:cubicBezTo>
                    <a:cubicBezTo>
                      <a:pt x="285" y="532"/>
                      <a:pt x="285" y="532"/>
                      <a:pt x="285" y="532"/>
                    </a:cubicBezTo>
                    <a:cubicBezTo>
                      <a:pt x="280" y="514"/>
                      <a:pt x="285" y="492"/>
                      <a:pt x="302" y="480"/>
                    </a:cubicBezTo>
                    <a:cubicBezTo>
                      <a:pt x="320" y="475"/>
                      <a:pt x="342" y="480"/>
                      <a:pt x="348" y="497"/>
                    </a:cubicBezTo>
                    <a:cubicBezTo>
                      <a:pt x="365" y="532"/>
                      <a:pt x="365" y="532"/>
                      <a:pt x="365" y="532"/>
                    </a:cubicBezTo>
                    <a:cubicBezTo>
                      <a:pt x="377" y="549"/>
                      <a:pt x="365" y="572"/>
                      <a:pt x="348" y="577"/>
                    </a:cubicBezTo>
                    <a:cubicBezTo>
                      <a:pt x="342" y="583"/>
                      <a:pt x="337" y="583"/>
                      <a:pt x="337" y="583"/>
                    </a:cubicBezTo>
                    <a:close/>
                    <a:moveTo>
                      <a:pt x="251" y="423"/>
                    </a:moveTo>
                    <a:lnTo>
                      <a:pt x="251" y="423"/>
                    </a:lnTo>
                    <a:cubicBezTo>
                      <a:pt x="234" y="423"/>
                      <a:pt x="222" y="412"/>
                      <a:pt x="217" y="400"/>
                    </a:cubicBezTo>
                    <a:cubicBezTo>
                      <a:pt x="200" y="372"/>
                      <a:pt x="200" y="372"/>
                      <a:pt x="200" y="372"/>
                    </a:cubicBezTo>
                    <a:cubicBezTo>
                      <a:pt x="188" y="354"/>
                      <a:pt x="194" y="332"/>
                      <a:pt x="211" y="320"/>
                    </a:cubicBezTo>
                    <a:cubicBezTo>
                      <a:pt x="228" y="315"/>
                      <a:pt x="251" y="320"/>
                      <a:pt x="263" y="337"/>
                    </a:cubicBezTo>
                    <a:cubicBezTo>
                      <a:pt x="280" y="366"/>
                      <a:pt x="280" y="366"/>
                      <a:pt x="280" y="366"/>
                    </a:cubicBezTo>
                    <a:cubicBezTo>
                      <a:pt x="291" y="383"/>
                      <a:pt x="285" y="406"/>
                      <a:pt x="268" y="417"/>
                    </a:cubicBezTo>
                    <a:cubicBezTo>
                      <a:pt x="263" y="417"/>
                      <a:pt x="257" y="423"/>
                      <a:pt x="251" y="423"/>
                    </a:cubicBezTo>
                    <a:close/>
                    <a:moveTo>
                      <a:pt x="160" y="263"/>
                    </a:moveTo>
                    <a:lnTo>
                      <a:pt x="160" y="263"/>
                    </a:lnTo>
                    <a:cubicBezTo>
                      <a:pt x="148" y="263"/>
                      <a:pt x="137" y="257"/>
                      <a:pt x="125" y="246"/>
                    </a:cubicBezTo>
                    <a:cubicBezTo>
                      <a:pt x="108" y="217"/>
                      <a:pt x="108" y="217"/>
                      <a:pt x="108" y="217"/>
                    </a:cubicBezTo>
                    <a:cubicBezTo>
                      <a:pt x="97" y="200"/>
                      <a:pt x="103" y="178"/>
                      <a:pt x="120" y="166"/>
                    </a:cubicBezTo>
                    <a:cubicBezTo>
                      <a:pt x="137" y="155"/>
                      <a:pt x="160" y="160"/>
                      <a:pt x="171" y="178"/>
                    </a:cubicBezTo>
                    <a:cubicBezTo>
                      <a:pt x="188" y="212"/>
                      <a:pt x="188" y="212"/>
                      <a:pt x="188" y="212"/>
                    </a:cubicBezTo>
                    <a:cubicBezTo>
                      <a:pt x="200" y="229"/>
                      <a:pt x="194" y="246"/>
                      <a:pt x="177" y="257"/>
                    </a:cubicBezTo>
                    <a:cubicBezTo>
                      <a:pt x="171" y="263"/>
                      <a:pt x="165" y="263"/>
                      <a:pt x="160" y="263"/>
                    </a:cubicBezTo>
                    <a:close/>
                    <a:moveTo>
                      <a:pt x="63" y="109"/>
                    </a:moveTo>
                    <a:lnTo>
                      <a:pt x="63" y="109"/>
                    </a:lnTo>
                    <a:cubicBezTo>
                      <a:pt x="51" y="109"/>
                      <a:pt x="40" y="103"/>
                      <a:pt x="34" y="92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0" y="46"/>
                      <a:pt x="5" y="23"/>
                      <a:pt x="22" y="12"/>
                    </a:cubicBezTo>
                    <a:cubicBezTo>
                      <a:pt x="40" y="0"/>
                      <a:pt x="63" y="6"/>
                      <a:pt x="74" y="23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103" y="69"/>
                      <a:pt x="97" y="92"/>
                      <a:pt x="80" y="103"/>
                    </a:cubicBezTo>
                    <a:cubicBezTo>
                      <a:pt x="74" y="109"/>
                      <a:pt x="68" y="109"/>
                      <a:pt x="6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73" name="Group 129">
              <a:extLst>
                <a:ext uri="{FF2B5EF4-FFF2-40B4-BE49-F238E27FC236}">
                  <a16:creationId xmlns:a16="http://schemas.microsoft.com/office/drawing/2014/main" id="{8BF04AB7-B6D3-4562-AD99-C2A834249C00}"/>
                </a:ext>
              </a:extLst>
            </p:cNvPr>
            <p:cNvGrpSpPr/>
            <p:nvPr/>
          </p:nvGrpSpPr>
          <p:grpSpPr>
            <a:xfrm>
              <a:off x="2796159" y="2429660"/>
              <a:ext cx="478252" cy="452895"/>
              <a:chOff x="13296064" y="10607541"/>
              <a:chExt cx="1265763" cy="1166060"/>
            </a:xfrm>
            <a:solidFill>
              <a:schemeClr val="accent2"/>
            </a:solidFill>
          </p:grpSpPr>
          <p:sp>
            <p:nvSpPr>
              <p:cNvPr id="191" name="Freeform: Shape 130">
                <a:extLst>
                  <a:ext uri="{FF2B5EF4-FFF2-40B4-BE49-F238E27FC236}">
                    <a16:creationId xmlns:a16="http://schemas.microsoft.com/office/drawing/2014/main" id="{24BD221E-3B1E-4E51-9155-0F004309D7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9333" y="10670914"/>
                <a:ext cx="1141470" cy="1039314"/>
              </a:xfrm>
              <a:custGeom>
                <a:avLst/>
                <a:gdLst>
                  <a:gd name="T0" fmla="*/ 994 w 1989"/>
                  <a:gd name="T1" fmla="*/ 0 h 1812"/>
                  <a:gd name="T2" fmla="*/ 994 w 1989"/>
                  <a:gd name="T3" fmla="*/ 0 h 1812"/>
                  <a:gd name="T4" fmla="*/ 354 w 1989"/>
                  <a:gd name="T5" fmla="*/ 268 h 1812"/>
                  <a:gd name="T6" fmla="*/ 354 w 1989"/>
                  <a:gd name="T7" fmla="*/ 1548 h 1812"/>
                  <a:gd name="T8" fmla="*/ 994 w 1989"/>
                  <a:gd name="T9" fmla="*/ 1811 h 1812"/>
                  <a:gd name="T10" fmla="*/ 1634 w 1989"/>
                  <a:gd name="T11" fmla="*/ 1548 h 1812"/>
                  <a:gd name="T12" fmla="*/ 1634 w 1989"/>
                  <a:gd name="T13" fmla="*/ 268 h 1812"/>
                  <a:gd name="T14" fmla="*/ 994 w 1989"/>
                  <a:gd name="T15" fmla="*/ 0 h 1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9" h="1812">
                    <a:moveTo>
                      <a:pt x="994" y="0"/>
                    </a:moveTo>
                    <a:lnTo>
                      <a:pt x="994" y="0"/>
                    </a:lnTo>
                    <a:cubicBezTo>
                      <a:pt x="766" y="0"/>
                      <a:pt x="532" y="91"/>
                      <a:pt x="354" y="268"/>
                    </a:cubicBezTo>
                    <a:cubicBezTo>
                      <a:pt x="0" y="622"/>
                      <a:pt x="0" y="1194"/>
                      <a:pt x="354" y="1548"/>
                    </a:cubicBezTo>
                    <a:cubicBezTo>
                      <a:pt x="532" y="1725"/>
                      <a:pt x="766" y="1811"/>
                      <a:pt x="994" y="1811"/>
                    </a:cubicBezTo>
                    <a:cubicBezTo>
                      <a:pt x="1229" y="1811"/>
                      <a:pt x="1457" y="1725"/>
                      <a:pt x="1634" y="1548"/>
                    </a:cubicBezTo>
                    <a:cubicBezTo>
                      <a:pt x="1988" y="1194"/>
                      <a:pt x="1988" y="622"/>
                      <a:pt x="1634" y="268"/>
                    </a:cubicBezTo>
                    <a:cubicBezTo>
                      <a:pt x="1457" y="91"/>
                      <a:pt x="1229" y="0"/>
                      <a:pt x="99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92" name="Freeform: Shape 131">
                <a:extLst>
                  <a:ext uri="{FF2B5EF4-FFF2-40B4-BE49-F238E27FC236}">
                    <a16:creationId xmlns:a16="http://schemas.microsoft.com/office/drawing/2014/main" id="{97EBF6E0-2944-432E-B4A3-A6BDD1FC6D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6064" y="10607541"/>
                <a:ext cx="1265763" cy="1166060"/>
              </a:xfrm>
              <a:custGeom>
                <a:avLst/>
                <a:gdLst>
                  <a:gd name="T0" fmla="*/ 1085 w 2206"/>
                  <a:gd name="T1" fmla="*/ 2005 h 2035"/>
                  <a:gd name="T2" fmla="*/ 1085 w 2206"/>
                  <a:gd name="T3" fmla="*/ 2005 h 2035"/>
                  <a:gd name="T4" fmla="*/ 383 w 2206"/>
                  <a:gd name="T5" fmla="*/ 1714 h 2035"/>
                  <a:gd name="T6" fmla="*/ 383 w 2206"/>
                  <a:gd name="T7" fmla="*/ 314 h 2035"/>
                  <a:gd name="T8" fmla="*/ 1085 w 2206"/>
                  <a:gd name="T9" fmla="*/ 23 h 2035"/>
                  <a:gd name="T10" fmla="*/ 1788 w 2206"/>
                  <a:gd name="T11" fmla="*/ 314 h 2035"/>
                  <a:gd name="T12" fmla="*/ 1788 w 2206"/>
                  <a:gd name="T13" fmla="*/ 1714 h 2035"/>
                  <a:gd name="T14" fmla="*/ 1085 w 2206"/>
                  <a:gd name="T15" fmla="*/ 2005 h 2035"/>
                  <a:gd name="T16" fmla="*/ 1085 w 2206"/>
                  <a:gd name="T17" fmla="*/ 0 h 2035"/>
                  <a:gd name="T18" fmla="*/ 1085 w 2206"/>
                  <a:gd name="T19" fmla="*/ 0 h 2035"/>
                  <a:gd name="T20" fmla="*/ 366 w 2206"/>
                  <a:gd name="T21" fmla="*/ 297 h 2035"/>
                  <a:gd name="T22" fmla="*/ 68 w 2206"/>
                  <a:gd name="T23" fmla="*/ 1017 h 2035"/>
                  <a:gd name="T24" fmla="*/ 366 w 2206"/>
                  <a:gd name="T25" fmla="*/ 1737 h 2035"/>
                  <a:gd name="T26" fmla="*/ 1085 w 2206"/>
                  <a:gd name="T27" fmla="*/ 2034 h 2035"/>
                  <a:gd name="T28" fmla="*/ 1085 w 2206"/>
                  <a:gd name="T29" fmla="*/ 2034 h 2035"/>
                  <a:gd name="T30" fmla="*/ 1805 w 2206"/>
                  <a:gd name="T31" fmla="*/ 1737 h 2035"/>
                  <a:gd name="T32" fmla="*/ 1805 w 2206"/>
                  <a:gd name="T33" fmla="*/ 297 h 2035"/>
                  <a:gd name="T34" fmla="*/ 1085 w 2206"/>
                  <a:gd name="T35" fmla="*/ 0 h 2035"/>
                  <a:gd name="T36" fmla="*/ 1085 w 2206"/>
                  <a:gd name="T37" fmla="*/ 2005 h 2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06" h="2035">
                    <a:moveTo>
                      <a:pt x="1085" y="2005"/>
                    </a:moveTo>
                    <a:lnTo>
                      <a:pt x="1085" y="2005"/>
                    </a:lnTo>
                    <a:cubicBezTo>
                      <a:pt x="823" y="2005"/>
                      <a:pt x="571" y="1902"/>
                      <a:pt x="383" y="1714"/>
                    </a:cubicBezTo>
                    <a:cubicBezTo>
                      <a:pt x="0" y="1331"/>
                      <a:pt x="0" y="703"/>
                      <a:pt x="383" y="314"/>
                    </a:cubicBezTo>
                    <a:cubicBezTo>
                      <a:pt x="571" y="126"/>
                      <a:pt x="823" y="23"/>
                      <a:pt x="1085" y="23"/>
                    </a:cubicBezTo>
                    <a:cubicBezTo>
                      <a:pt x="1354" y="23"/>
                      <a:pt x="1600" y="126"/>
                      <a:pt x="1788" y="314"/>
                    </a:cubicBezTo>
                    <a:cubicBezTo>
                      <a:pt x="2177" y="703"/>
                      <a:pt x="2177" y="1331"/>
                      <a:pt x="1788" y="1714"/>
                    </a:cubicBezTo>
                    <a:cubicBezTo>
                      <a:pt x="1600" y="1902"/>
                      <a:pt x="1354" y="2005"/>
                      <a:pt x="1085" y="2005"/>
                    </a:cubicBezTo>
                    <a:lnTo>
                      <a:pt x="1085" y="0"/>
                    </a:lnTo>
                    <a:lnTo>
                      <a:pt x="1085" y="0"/>
                    </a:lnTo>
                    <a:cubicBezTo>
                      <a:pt x="817" y="0"/>
                      <a:pt x="560" y="103"/>
                      <a:pt x="366" y="297"/>
                    </a:cubicBezTo>
                    <a:cubicBezTo>
                      <a:pt x="177" y="486"/>
                      <a:pt x="68" y="743"/>
                      <a:pt x="68" y="1017"/>
                    </a:cubicBezTo>
                    <a:cubicBezTo>
                      <a:pt x="68" y="1285"/>
                      <a:pt x="177" y="1542"/>
                      <a:pt x="366" y="1737"/>
                    </a:cubicBezTo>
                    <a:cubicBezTo>
                      <a:pt x="560" y="1925"/>
                      <a:pt x="817" y="2034"/>
                      <a:pt x="1085" y="2034"/>
                    </a:cubicBezTo>
                    <a:lnTo>
                      <a:pt x="1085" y="2034"/>
                    </a:lnTo>
                    <a:cubicBezTo>
                      <a:pt x="1360" y="2034"/>
                      <a:pt x="1611" y="1925"/>
                      <a:pt x="1805" y="1737"/>
                    </a:cubicBezTo>
                    <a:cubicBezTo>
                      <a:pt x="2205" y="1337"/>
                      <a:pt x="2205" y="691"/>
                      <a:pt x="1805" y="297"/>
                    </a:cubicBezTo>
                    <a:cubicBezTo>
                      <a:pt x="1611" y="103"/>
                      <a:pt x="1360" y="0"/>
                      <a:pt x="1085" y="0"/>
                    </a:cubicBezTo>
                    <a:lnTo>
                      <a:pt x="1085" y="200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74" name="Group 132">
              <a:extLst>
                <a:ext uri="{FF2B5EF4-FFF2-40B4-BE49-F238E27FC236}">
                  <a16:creationId xmlns:a16="http://schemas.microsoft.com/office/drawing/2014/main" id="{4AB8FDCB-829F-44BC-B3FC-65FDB86512AC}"/>
                </a:ext>
              </a:extLst>
            </p:cNvPr>
            <p:cNvGrpSpPr/>
            <p:nvPr/>
          </p:nvGrpSpPr>
          <p:grpSpPr>
            <a:xfrm>
              <a:off x="2339731" y="3452504"/>
              <a:ext cx="478252" cy="452895"/>
              <a:chOff x="13296064" y="10607541"/>
              <a:chExt cx="1265763" cy="1166060"/>
            </a:xfrm>
          </p:grpSpPr>
          <p:sp>
            <p:nvSpPr>
              <p:cNvPr id="189" name="Freeform: Shape 133">
                <a:extLst>
                  <a:ext uri="{FF2B5EF4-FFF2-40B4-BE49-F238E27FC236}">
                    <a16:creationId xmlns:a16="http://schemas.microsoft.com/office/drawing/2014/main" id="{2EA4EDA2-A431-44D6-983F-CEA5A388AD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9333" y="10670914"/>
                <a:ext cx="1141470" cy="1039314"/>
              </a:xfrm>
              <a:custGeom>
                <a:avLst/>
                <a:gdLst>
                  <a:gd name="T0" fmla="*/ 994 w 1989"/>
                  <a:gd name="T1" fmla="*/ 0 h 1812"/>
                  <a:gd name="T2" fmla="*/ 994 w 1989"/>
                  <a:gd name="T3" fmla="*/ 0 h 1812"/>
                  <a:gd name="T4" fmla="*/ 354 w 1989"/>
                  <a:gd name="T5" fmla="*/ 268 h 1812"/>
                  <a:gd name="T6" fmla="*/ 354 w 1989"/>
                  <a:gd name="T7" fmla="*/ 1548 h 1812"/>
                  <a:gd name="T8" fmla="*/ 994 w 1989"/>
                  <a:gd name="T9" fmla="*/ 1811 h 1812"/>
                  <a:gd name="T10" fmla="*/ 1634 w 1989"/>
                  <a:gd name="T11" fmla="*/ 1548 h 1812"/>
                  <a:gd name="T12" fmla="*/ 1634 w 1989"/>
                  <a:gd name="T13" fmla="*/ 268 h 1812"/>
                  <a:gd name="T14" fmla="*/ 994 w 1989"/>
                  <a:gd name="T15" fmla="*/ 0 h 1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9" h="1812">
                    <a:moveTo>
                      <a:pt x="994" y="0"/>
                    </a:moveTo>
                    <a:lnTo>
                      <a:pt x="994" y="0"/>
                    </a:lnTo>
                    <a:cubicBezTo>
                      <a:pt x="766" y="0"/>
                      <a:pt x="532" y="91"/>
                      <a:pt x="354" y="268"/>
                    </a:cubicBezTo>
                    <a:cubicBezTo>
                      <a:pt x="0" y="622"/>
                      <a:pt x="0" y="1194"/>
                      <a:pt x="354" y="1548"/>
                    </a:cubicBezTo>
                    <a:cubicBezTo>
                      <a:pt x="532" y="1725"/>
                      <a:pt x="766" y="1811"/>
                      <a:pt x="994" y="1811"/>
                    </a:cubicBezTo>
                    <a:cubicBezTo>
                      <a:pt x="1229" y="1811"/>
                      <a:pt x="1457" y="1725"/>
                      <a:pt x="1634" y="1548"/>
                    </a:cubicBezTo>
                    <a:cubicBezTo>
                      <a:pt x="1988" y="1194"/>
                      <a:pt x="1988" y="622"/>
                      <a:pt x="1634" y="268"/>
                    </a:cubicBezTo>
                    <a:cubicBezTo>
                      <a:pt x="1457" y="91"/>
                      <a:pt x="1229" y="0"/>
                      <a:pt x="99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90" name="Freeform: Shape 134">
                <a:extLst>
                  <a:ext uri="{FF2B5EF4-FFF2-40B4-BE49-F238E27FC236}">
                    <a16:creationId xmlns:a16="http://schemas.microsoft.com/office/drawing/2014/main" id="{4ED85BD5-919D-44BC-8463-825D6F1C92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6064" y="10607541"/>
                <a:ext cx="1265763" cy="1166060"/>
              </a:xfrm>
              <a:custGeom>
                <a:avLst/>
                <a:gdLst>
                  <a:gd name="T0" fmla="*/ 1085 w 2206"/>
                  <a:gd name="T1" fmla="*/ 2005 h 2035"/>
                  <a:gd name="T2" fmla="*/ 1085 w 2206"/>
                  <a:gd name="T3" fmla="*/ 2005 h 2035"/>
                  <a:gd name="T4" fmla="*/ 383 w 2206"/>
                  <a:gd name="T5" fmla="*/ 1714 h 2035"/>
                  <a:gd name="T6" fmla="*/ 383 w 2206"/>
                  <a:gd name="T7" fmla="*/ 314 h 2035"/>
                  <a:gd name="T8" fmla="*/ 1085 w 2206"/>
                  <a:gd name="T9" fmla="*/ 23 h 2035"/>
                  <a:gd name="T10" fmla="*/ 1788 w 2206"/>
                  <a:gd name="T11" fmla="*/ 314 h 2035"/>
                  <a:gd name="T12" fmla="*/ 1788 w 2206"/>
                  <a:gd name="T13" fmla="*/ 1714 h 2035"/>
                  <a:gd name="T14" fmla="*/ 1085 w 2206"/>
                  <a:gd name="T15" fmla="*/ 2005 h 2035"/>
                  <a:gd name="T16" fmla="*/ 1085 w 2206"/>
                  <a:gd name="T17" fmla="*/ 0 h 2035"/>
                  <a:gd name="T18" fmla="*/ 1085 w 2206"/>
                  <a:gd name="T19" fmla="*/ 0 h 2035"/>
                  <a:gd name="T20" fmla="*/ 366 w 2206"/>
                  <a:gd name="T21" fmla="*/ 297 h 2035"/>
                  <a:gd name="T22" fmla="*/ 68 w 2206"/>
                  <a:gd name="T23" fmla="*/ 1017 h 2035"/>
                  <a:gd name="T24" fmla="*/ 366 w 2206"/>
                  <a:gd name="T25" fmla="*/ 1737 h 2035"/>
                  <a:gd name="T26" fmla="*/ 1085 w 2206"/>
                  <a:gd name="T27" fmla="*/ 2034 h 2035"/>
                  <a:gd name="T28" fmla="*/ 1085 w 2206"/>
                  <a:gd name="T29" fmla="*/ 2034 h 2035"/>
                  <a:gd name="T30" fmla="*/ 1805 w 2206"/>
                  <a:gd name="T31" fmla="*/ 1737 h 2035"/>
                  <a:gd name="T32" fmla="*/ 1805 w 2206"/>
                  <a:gd name="T33" fmla="*/ 297 h 2035"/>
                  <a:gd name="T34" fmla="*/ 1085 w 2206"/>
                  <a:gd name="T35" fmla="*/ 0 h 2035"/>
                  <a:gd name="T36" fmla="*/ 1085 w 2206"/>
                  <a:gd name="T37" fmla="*/ 2005 h 2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06" h="2035">
                    <a:moveTo>
                      <a:pt x="1085" y="2005"/>
                    </a:moveTo>
                    <a:lnTo>
                      <a:pt x="1085" y="2005"/>
                    </a:lnTo>
                    <a:cubicBezTo>
                      <a:pt x="823" y="2005"/>
                      <a:pt x="571" y="1902"/>
                      <a:pt x="383" y="1714"/>
                    </a:cubicBezTo>
                    <a:cubicBezTo>
                      <a:pt x="0" y="1331"/>
                      <a:pt x="0" y="703"/>
                      <a:pt x="383" y="314"/>
                    </a:cubicBezTo>
                    <a:cubicBezTo>
                      <a:pt x="571" y="126"/>
                      <a:pt x="823" y="23"/>
                      <a:pt x="1085" y="23"/>
                    </a:cubicBezTo>
                    <a:cubicBezTo>
                      <a:pt x="1354" y="23"/>
                      <a:pt x="1600" y="126"/>
                      <a:pt x="1788" y="314"/>
                    </a:cubicBezTo>
                    <a:cubicBezTo>
                      <a:pt x="2177" y="703"/>
                      <a:pt x="2177" y="1331"/>
                      <a:pt x="1788" y="1714"/>
                    </a:cubicBezTo>
                    <a:cubicBezTo>
                      <a:pt x="1600" y="1902"/>
                      <a:pt x="1354" y="2005"/>
                      <a:pt x="1085" y="2005"/>
                    </a:cubicBezTo>
                    <a:lnTo>
                      <a:pt x="1085" y="0"/>
                    </a:lnTo>
                    <a:lnTo>
                      <a:pt x="1085" y="0"/>
                    </a:lnTo>
                    <a:cubicBezTo>
                      <a:pt x="817" y="0"/>
                      <a:pt x="560" y="103"/>
                      <a:pt x="366" y="297"/>
                    </a:cubicBezTo>
                    <a:cubicBezTo>
                      <a:pt x="177" y="486"/>
                      <a:pt x="68" y="743"/>
                      <a:pt x="68" y="1017"/>
                    </a:cubicBezTo>
                    <a:cubicBezTo>
                      <a:pt x="68" y="1285"/>
                      <a:pt x="177" y="1542"/>
                      <a:pt x="366" y="1737"/>
                    </a:cubicBezTo>
                    <a:cubicBezTo>
                      <a:pt x="560" y="1925"/>
                      <a:pt x="817" y="2034"/>
                      <a:pt x="1085" y="2034"/>
                    </a:cubicBezTo>
                    <a:lnTo>
                      <a:pt x="1085" y="2034"/>
                    </a:lnTo>
                    <a:cubicBezTo>
                      <a:pt x="1360" y="2034"/>
                      <a:pt x="1611" y="1925"/>
                      <a:pt x="1805" y="1737"/>
                    </a:cubicBezTo>
                    <a:cubicBezTo>
                      <a:pt x="2205" y="1337"/>
                      <a:pt x="2205" y="691"/>
                      <a:pt x="1805" y="297"/>
                    </a:cubicBezTo>
                    <a:cubicBezTo>
                      <a:pt x="1611" y="103"/>
                      <a:pt x="1360" y="0"/>
                      <a:pt x="1085" y="0"/>
                    </a:cubicBezTo>
                    <a:lnTo>
                      <a:pt x="1085" y="200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sp>
          <p:nvSpPr>
            <p:cNvPr id="75" name="Freeform: Shape 135">
              <a:extLst>
                <a:ext uri="{FF2B5EF4-FFF2-40B4-BE49-F238E27FC236}">
                  <a16:creationId xmlns:a16="http://schemas.microsoft.com/office/drawing/2014/main" id="{798B8843-B570-4E5E-949F-A8DC854F36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0192" y="3571635"/>
              <a:ext cx="196477" cy="203804"/>
            </a:xfrm>
            <a:custGeom>
              <a:avLst/>
              <a:gdLst>
                <a:gd name="T0" fmla="*/ 23 w 909"/>
                <a:gd name="T1" fmla="*/ 292 h 916"/>
                <a:gd name="T2" fmla="*/ 23 w 909"/>
                <a:gd name="T3" fmla="*/ 292 h 916"/>
                <a:gd name="T4" fmla="*/ 0 w 909"/>
                <a:gd name="T5" fmla="*/ 332 h 916"/>
                <a:gd name="T6" fmla="*/ 0 w 909"/>
                <a:gd name="T7" fmla="*/ 863 h 916"/>
                <a:gd name="T8" fmla="*/ 51 w 909"/>
                <a:gd name="T9" fmla="*/ 915 h 916"/>
                <a:gd name="T10" fmla="*/ 862 w 909"/>
                <a:gd name="T11" fmla="*/ 915 h 916"/>
                <a:gd name="T12" fmla="*/ 908 w 909"/>
                <a:gd name="T13" fmla="*/ 863 h 916"/>
                <a:gd name="T14" fmla="*/ 908 w 909"/>
                <a:gd name="T15" fmla="*/ 332 h 916"/>
                <a:gd name="T16" fmla="*/ 885 w 909"/>
                <a:gd name="T17" fmla="*/ 292 h 916"/>
                <a:gd name="T18" fmla="*/ 480 w 909"/>
                <a:gd name="T19" fmla="*/ 12 h 916"/>
                <a:gd name="T20" fmla="*/ 434 w 909"/>
                <a:gd name="T21" fmla="*/ 12 h 916"/>
                <a:gd name="T22" fmla="*/ 23 w 909"/>
                <a:gd name="T23" fmla="*/ 292 h 916"/>
                <a:gd name="T24" fmla="*/ 74 w 909"/>
                <a:gd name="T25" fmla="*/ 429 h 916"/>
                <a:gd name="T26" fmla="*/ 74 w 909"/>
                <a:gd name="T27" fmla="*/ 429 h 916"/>
                <a:gd name="T28" fmla="*/ 314 w 909"/>
                <a:gd name="T29" fmla="*/ 595 h 916"/>
                <a:gd name="T30" fmla="*/ 74 w 909"/>
                <a:gd name="T31" fmla="*/ 755 h 916"/>
                <a:gd name="T32" fmla="*/ 74 w 909"/>
                <a:gd name="T33" fmla="*/ 429 h 916"/>
                <a:gd name="T34" fmla="*/ 377 w 909"/>
                <a:gd name="T35" fmla="*/ 549 h 916"/>
                <a:gd name="T36" fmla="*/ 377 w 909"/>
                <a:gd name="T37" fmla="*/ 549 h 916"/>
                <a:gd name="T38" fmla="*/ 74 w 909"/>
                <a:gd name="T39" fmla="*/ 343 h 916"/>
                <a:gd name="T40" fmla="*/ 457 w 909"/>
                <a:gd name="T41" fmla="*/ 81 h 916"/>
                <a:gd name="T42" fmla="*/ 840 w 909"/>
                <a:gd name="T43" fmla="*/ 338 h 916"/>
                <a:gd name="T44" fmla="*/ 537 w 909"/>
                <a:gd name="T45" fmla="*/ 549 h 916"/>
                <a:gd name="T46" fmla="*/ 480 w 909"/>
                <a:gd name="T47" fmla="*/ 509 h 916"/>
                <a:gd name="T48" fmla="*/ 434 w 909"/>
                <a:gd name="T49" fmla="*/ 509 h 916"/>
                <a:gd name="T50" fmla="*/ 377 w 909"/>
                <a:gd name="T51" fmla="*/ 549 h 916"/>
                <a:gd name="T52" fmla="*/ 600 w 909"/>
                <a:gd name="T53" fmla="*/ 595 h 916"/>
                <a:gd name="T54" fmla="*/ 600 w 909"/>
                <a:gd name="T55" fmla="*/ 595 h 916"/>
                <a:gd name="T56" fmla="*/ 840 w 909"/>
                <a:gd name="T57" fmla="*/ 423 h 916"/>
                <a:gd name="T58" fmla="*/ 840 w 909"/>
                <a:gd name="T59" fmla="*/ 760 h 916"/>
                <a:gd name="T60" fmla="*/ 600 w 909"/>
                <a:gd name="T61" fmla="*/ 595 h 916"/>
                <a:gd name="T62" fmla="*/ 840 w 909"/>
                <a:gd name="T63" fmla="*/ 840 h 916"/>
                <a:gd name="T64" fmla="*/ 840 w 909"/>
                <a:gd name="T65" fmla="*/ 840 h 916"/>
                <a:gd name="T66" fmla="*/ 457 w 909"/>
                <a:gd name="T67" fmla="*/ 583 h 916"/>
                <a:gd name="T68" fmla="*/ 74 w 909"/>
                <a:gd name="T69" fmla="*/ 840 h 916"/>
                <a:gd name="T70" fmla="*/ 840 w 909"/>
                <a:gd name="T71" fmla="*/ 840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09" h="916">
                  <a:moveTo>
                    <a:pt x="23" y="292"/>
                  </a:moveTo>
                  <a:lnTo>
                    <a:pt x="23" y="292"/>
                  </a:lnTo>
                  <a:cubicBezTo>
                    <a:pt x="11" y="303"/>
                    <a:pt x="0" y="315"/>
                    <a:pt x="0" y="332"/>
                  </a:cubicBezTo>
                  <a:cubicBezTo>
                    <a:pt x="0" y="509"/>
                    <a:pt x="0" y="686"/>
                    <a:pt x="0" y="863"/>
                  </a:cubicBezTo>
                  <a:cubicBezTo>
                    <a:pt x="0" y="892"/>
                    <a:pt x="23" y="915"/>
                    <a:pt x="51" y="915"/>
                  </a:cubicBezTo>
                  <a:cubicBezTo>
                    <a:pt x="862" y="915"/>
                    <a:pt x="862" y="915"/>
                    <a:pt x="862" y="915"/>
                  </a:cubicBezTo>
                  <a:cubicBezTo>
                    <a:pt x="891" y="915"/>
                    <a:pt x="908" y="892"/>
                    <a:pt x="908" y="863"/>
                  </a:cubicBezTo>
                  <a:cubicBezTo>
                    <a:pt x="908" y="686"/>
                    <a:pt x="908" y="509"/>
                    <a:pt x="908" y="332"/>
                  </a:cubicBezTo>
                  <a:cubicBezTo>
                    <a:pt x="908" y="315"/>
                    <a:pt x="902" y="298"/>
                    <a:pt x="885" y="292"/>
                  </a:cubicBezTo>
                  <a:cubicBezTo>
                    <a:pt x="480" y="12"/>
                    <a:pt x="480" y="12"/>
                    <a:pt x="480" y="12"/>
                  </a:cubicBezTo>
                  <a:cubicBezTo>
                    <a:pt x="463" y="0"/>
                    <a:pt x="445" y="0"/>
                    <a:pt x="434" y="12"/>
                  </a:cubicBezTo>
                  <a:lnTo>
                    <a:pt x="23" y="292"/>
                  </a:lnTo>
                  <a:close/>
                  <a:moveTo>
                    <a:pt x="74" y="429"/>
                  </a:moveTo>
                  <a:lnTo>
                    <a:pt x="74" y="429"/>
                  </a:lnTo>
                  <a:cubicBezTo>
                    <a:pt x="314" y="595"/>
                    <a:pt x="314" y="595"/>
                    <a:pt x="314" y="595"/>
                  </a:cubicBezTo>
                  <a:cubicBezTo>
                    <a:pt x="74" y="755"/>
                    <a:pt x="74" y="755"/>
                    <a:pt x="74" y="755"/>
                  </a:cubicBezTo>
                  <a:lnTo>
                    <a:pt x="74" y="429"/>
                  </a:lnTo>
                  <a:close/>
                  <a:moveTo>
                    <a:pt x="377" y="549"/>
                  </a:moveTo>
                  <a:lnTo>
                    <a:pt x="377" y="549"/>
                  </a:lnTo>
                  <a:cubicBezTo>
                    <a:pt x="74" y="343"/>
                    <a:pt x="74" y="343"/>
                    <a:pt x="74" y="343"/>
                  </a:cubicBezTo>
                  <a:cubicBezTo>
                    <a:pt x="457" y="81"/>
                    <a:pt x="457" y="81"/>
                    <a:pt x="457" y="81"/>
                  </a:cubicBezTo>
                  <a:cubicBezTo>
                    <a:pt x="840" y="338"/>
                    <a:pt x="840" y="338"/>
                    <a:pt x="840" y="338"/>
                  </a:cubicBezTo>
                  <a:cubicBezTo>
                    <a:pt x="537" y="549"/>
                    <a:pt x="537" y="549"/>
                    <a:pt x="537" y="549"/>
                  </a:cubicBezTo>
                  <a:cubicBezTo>
                    <a:pt x="480" y="509"/>
                    <a:pt x="480" y="509"/>
                    <a:pt x="480" y="509"/>
                  </a:cubicBezTo>
                  <a:cubicBezTo>
                    <a:pt x="463" y="503"/>
                    <a:pt x="445" y="503"/>
                    <a:pt x="434" y="509"/>
                  </a:cubicBezTo>
                  <a:lnTo>
                    <a:pt x="377" y="549"/>
                  </a:lnTo>
                  <a:close/>
                  <a:moveTo>
                    <a:pt x="600" y="595"/>
                  </a:moveTo>
                  <a:lnTo>
                    <a:pt x="600" y="595"/>
                  </a:lnTo>
                  <a:cubicBezTo>
                    <a:pt x="840" y="423"/>
                    <a:pt x="840" y="423"/>
                    <a:pt x="840" y="423"/>
                  </a:cubicBezTo>
                  <a:cubicBezTo>
                    <a:pt x="840" y="760"/>
                    <a:pt x="840" y="760"/>
                    <a:pt x="840" y="760"/>
                  </a:cubicBezTo>
                  <a:lnTo>
                    <a:pt x="600" y="595"/>
                  </a:lnTo>
                  <a:close/>
                  <a:moveTo>
                    <a:pt x="840" y="840"/>
                  </a:moveTo>
                  <a:lnTo>
                    <a:pt x="840" y="840"/>
                  </a:lnTo>
                  <a:cubicBezTo>
                    <a:pt x="457" y="583"/>
                    <a:pt x="457" y="583"/>
                    <a:pt x="457" y="583"/>
                  </a:cubicBezTo>
                  <a:cubicBezTo>
                    <a:pt x="74" y="840"/>
                    <a:pt x="74" y="840"/>
                    <a:pt x="74" y="840"/>
                  </a:cubicBezTo>
                  <a:lnTo>
                    <a:pt x="840" y="8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grpSp>
          <p:nvGrpSpPr>
            <p:cNvPr id="76" name="Group 142">
              <a:extLst>
                <a:ext uri="{FF2B5EF4-FFF2-40B4-BE49-F238E27FC236}">
                  <a16:creationId xmlns:a16="http://schemas.microsoft.com/office/drawing/2014/main" id="{67E14D7A-FFC6-4721-B165-D0F7E6F6063A}"/>
                </a:ext>
              </a:extLst>
            </p:cNvPr>
            <p:cNvGrpSpPr/>
            <p:nvPr/>
          </p:nvGrpSpPr>
          <p:grpSpPr>
            <a:xfrm>
              <a:off x="5359367" y="3459941"/>
              <a:ext cx="478252" cy="452895"/>
              <a:chOff x="13296064" y="10607541"/>
              <a:chExt cx="1265763" cy="1166060"/>
            </a:xfrm>
          </p:grpSpPr>
          <p:sp>
            <p:nvSpPr>
              <p:cNvPr id="187" name="Freeform: Shape 143">
                <a:extLst>
                  <a:ext uri="{FF2B5EF4-FFF2-40B4-BE49-F238E27FC236}">
                    <a16:creationId xmlns:a16="http://schemas.microsoft.com/office/drawing/2014/main" id="{04F822F8-78FB-485C-A336-755FB7BDDF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9333" y="10670914"/>
                <a:ext cx="1141470" cy="1039314"/>
              </a:xfrm>
              <a:custGeom>
                <a:avLst/>
                <a:gdLst>
                  <a:gd name="T0" fmla="*/ 994 w 1989"/>
                  <a:gd name="T1" fmla="*/ 0 h 1812"/>
                  <a:gd name="T2" fmla="*/ 994 w 1989"/>
                  <a:gd name="T3" fmla="*/ 0 h 1812"/>
                  <a:gd name="T4" fmla="*/ 354 w 1989"/>
                  <a:gd name="T5" fmla="*/ 268 h 1812"/>
                  <a:gd name="T6" fmla="*/ 354 w 1989"/>
                  <a:gd name="T7" fmla="*/ 1548 h 1812"/>
                  <a:gd name="T8" fmla="*/ 994 w 1989"/>
                  <a:gd name="T9" fmla="*/ 1811 h 1812"/>
                  <a:gd name="T10" fmla="*/ 1634 w 1989"/>
                  <a:gd name="T11" fmla="*/ 1548 h 1812"/>
                  <a:gd name="T12" fmla="*/ 1634 w 1989"/>
                  <a:gd name="T13" fmla="*/ 268 h 1812"/>
                  <a:gd name="T14" fmla="*/ 994 w 1989"/>
                  <a:gd name="T15" fmla="*/ 0 h 1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9" h="1812">
                    <a:moveTo>
                      <a:pt x="994" y="0"/>
                    </a:moveTo>
                    <a:lnTo>
                      <a:pt x="994" y="0"/>
                    </a:lnTo>
                    <a:cubicBezTo>
                      <a:pt x="766" y="0"/>
                      <a:pt x="532" y="91"/>
                      <a:pt x="354" y="268"/>
                    </a:cubicBezTo>
                    <a:cubicBezTo>
                      <a:pt x="0" y="622"/>
                      <a:pt x="0" y="1194"/>
                      <a:pt x="354" y="1548"/>
                    </a:cubicBezTo>
                    <a:cubicBezTo>
                      <a:pt x="532" y="1725"/>
                      <a:pt x="766" y="1811"/>
                      <a:pt x="994" y="1811"/>
                    </a:cubicBezTo>
                    <a:cubicBezTo>
                      <a:pt x="1229" y="1811"/>
                      <a:pt x="1457" y="1725"/>
                      <a:pt x="1634" y="1548"/>
                    </a:cubicBezTo>
                    <a:cubicBezTo>
                      <a:pt x="1988" y="1194"/>
                      <a:pt x="1988" y="622"/>
                      <a:pt x="1634" y="268"/>
                    </a:cubicBezTo>
                    <a:cubicBezTo>
                      <a:pt x="1457" y="91"/>
                      <a:pt x="1229" y="0"/>
                      <a:pt x="994" y="0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88" name="Freeform: Shape 144">
                <a:extLst>
                  <a:ext uri="{FF2B5EF4-FFF2-40B4-BE49-F238E27FC236}">
                    <a16:creationId xmlns:a16="http://schemas.microsoft.com/office/drawing/2014/main" id="{E5BFB5C9-E45F-41CF-9C7F-3CF31FAA55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6064" y="10607541"/>
                <a:ext cx="1265763" cy="1166060"/>
              </a:xfrm>
              <a:custGeom>
                <a:avLst/>
                <a:gdLst>
                  <a:gd name="T0" fmla="*/ 1085 w 2206"/>
                  <a:gd name="T1" fmla="*/ 2005 h 2035"/>
                  <a:gd name="T2" fmla="*/ 1085 w 2206"/>
                  <a:gd name="T3" fmla="*/ 2005 h 2035"/>
                  <a:gd name="T4" fmla="*/ 383 w 2206"/>
                  <a:gd name="T5" fmla="*/ 1714 h 2035"/>
                  <a:gd name="T6" fmla="*/ 383 w 2206"/>
                  <a:gd name="T7" fmla="*/ 314 h 2035"/>
                  <a:gd name="T8" fmla="*/ 1085 w 2206"/>
                  <a:gd name="T9" fmla="*/ 23 h 2035"/>
                  <a:gd name="T10" fmla="*/ 1788 w 2206"/>
                  <a:gd name="T11" fmla="*/ 314 h 2035"/>
                  <a:gd name="T12" fmla="*/ 1788 w 2206"/>
                  <a:gd name="T13" fmla="*/ 1714 h 2035"/>
                  <a:gd name="T14" fmla="*/ 1085 w 2206"/>
                  <a:gd name="T15" fmla="*/ 2005 h 2035"/>
                  <a:gd name="T16" fmla="*/ 1085 w 2206"/>
                  <a:gd name="T17" fmla="*/ 0 h 2035"/>
                  <a:gd name="T18" fmla="*/ 1085 w 2206"/>
                  <a:gd name="T19" fmla="*/ 0 h 2035"/>
                  <a:gd name="T20" fmla="*/ 366 w 2206"/>
                  <a:gd name="T21" fmla="*/ 297 h 2035"/>
                  <a:gd name="T22" fmla="*/ 68 w 2206"/>
                  <a:gd name="T23" fmla="*/ 1017 h 2035"/>
                  <a:gd name="T24" fmla="*/ 366 w 2206"/>
                  <a:gd name="T25" fmla="*/ 1737 h 2035"/>
                  <a:gd name="T26" fmla="*/ 1085 w 2206"/>
                  <a:gd name="T27" fmla="*/ 2034 h 2035"/>
                  <a:gd name="T28" fmla="*/ 1085 w 2206"/>
                  <a:gd name="T29" fmla="*/ 2034 h 2035"/>
                  <a:gd name="T30" fmla="*/ 1805 w 2206"/>
                  <a:gd name="T31" fmla="*/ 1737 h 2035"/>
                  <a:gd name="T32" fmla="*/ 1805 w 2206"/>
                  <a:gd name="T33" fmla="*/ 297 h 2035"/>
                  <a:gd name="T34" fmla="*/ 1085 w 2206"/>
                  <a:gd name="T35" fmla="*/ 0 h 2035"/>
                  <a:gd name="T36" fmla="*/ 1085 w 2206"/>
                  <a:gd name="T37" fmla="*/ 2005 h 2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06" h="2035">
                    <a:moveTo>
                      <a:pt x="1085" y="2005"/>
                    </a:moveTo>
                    <a:lnTo>
                      <a:pt x="1085" y="2005"/>
                    </a:lnTo>
                    <a:cubicBezTo>
                      <a:pt x="823" y="2005"/>
                      <a:pt x="571" y="1902"/>
                      <a:pt x="383" y="1714"/>
                    </a:cubicBezTo>
                    <a:cubicBezTo>
                      <a:pt x="0" y="1331"/>
                      <a:pt x="0" y="703"/>
                      <a:pt x="383" y="314"/>
                    </a:cubicBezTo>
                    <a:cubicBezTo>
                      <a:pt x="571" y="126"/>
                      <a:pt x="823" y="23"/>
                      <a:pt x="1085" y="23"/>
                    </a:cubicBezTo>
                    <a:cubicBezTo>
                      <a:pt x="1354" y="23"/>
                      <a:pt x="1600" y="126"/>
                      <a:pt x="1788" y="314"/>
                    </a:cubicBezTo>
                    <a:cubicBezTo>
                      <a:pt x="2177" y="703"/>
                      <a:pt x="2177" y="1331"/>
                      <a:pt x="1788" y="1714"/>
                    </a:cubicBezTo>
                    <a:cubicBezTo>
                      <a:pt x="1600" y="1902"/>
                      <a:pt x="1354" y="2005"/>
                      <a:pt x="1085" y="2005"/>
                    </a:cubicBezTo>
                    <a:lnTo>
                      <a:pt x="1085" y="0"/>
                    </a:lnTo>
                    <a:lnTo>
                      <a:pt x="1085" y="0"/>
                    </a:lnTo>
                    <a:cubicBezTo>
                      <a:pt x="817" y="0"/>
                      <a:pt x="560" y="103"/>
                      <a:pt x="366" y="297"/>
                    </a:cubicBezTo>
                    <a:cubicBezTo>
                      <a:pt x="177" y="486"/>
                      <a:pt x="68" y="743"/>
                      <a:pt x="68" y="1017"/>
                    </a:cubicBezTo>
                    <a:cubicBezTo>
                      <a:pt x="68" y="1285"/>
                      <a:pt x="177" y="1542"/>
                      <a:pt x="366" y="1737"/>
                    </a:cubicBezTo>
                    <a:cubicBezTo>
                      <a:pt x="560" y="1925"/>
                      <a:pt x="817" y="2034"/>
                      <a:pt x="1085" y="2034"/>
                    </a:cubicBezTo>
                    <a:lnTo>
                      <a:pt x="1085" y="2034"/>
                    </a:lnTo>
                    <a:cubicBezTo>
                      <a:pt x="1360" y="2034"/>
                      <a:pt x="1611" y="1925"/>
                      <a:pt x="1805" y="1737"/>
                    </a:cubicBezTo>
                    <a:cubicBezTo>
                      <a:pt x="2205" y="1337"/>
                      <a:pt x="2205" y="691"/>
                      <a:pt x="1805" y="297"/>
                    </a:cubicBezTo>
                    <a:cubicBezTo>
                      <a:pt x="1611" y="103"/>
                      <a:pt x="1360" y="0"/>
                      <a:pt x="1085" y="0"/>
                    </a:cubicBezTo>
                    <a:lnTo>
                      <a:pt x="1085" y="200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77" name="Group 151">
              <a:extLst>
                <a:ext uri="{FF2B5EF4-FFF2-40B4-BE49-F238E27FC236}">
                  <a16:creationId xmlns:a16="http://schemas.microsoft.com/office/drawing/2014/main" id="{66CA4F36-B993-4D09-A31A-AAA9FD02C230}"/>
                </a:ext>
              </a:extLst>
            </p:cNvPr>
            <p:cNvGrpSpPr/>
            <p:nvPr/>
          </p:nvGrpSpPr>
          <p:grpSpPr>
            <a:xfrm>
              <a:off x="4896282" y="2429713"/>
              <a:ext cx="478252" cy="452895"/>
              <a:chOff x="14726874" y="6750120"/>
              <a:chExt cx="1404923" cy="1294259"/>
            </a:xfrm>
          </p:grpSpPr>
          <p:grpSp>
            <p:nvGrpSpPr>
              <p:cNvPr id="183" name="Group 152">
                <a:extLst>
                  <a:ext uri="{FF2B5EF4-FFF2-40B4-BE49-F238E27FC236}">
                    <a16:creationId xmlns:a16="http://schemas.microsoft.com/office/drawing/2014/main" id="{41E91BF0-CC89-4341-8049-A72901382032}"/>
                  </a:ext>
                </a:extLst>
              </p:cNvPr>
              <p:cNvGrpSpPr/>
              <p:nvPr/>
            </p:nvGrpSpPr>
            <p:grpSpPr>
              <a:xfrm>
                <a:off x="14726874" y="6750120"/>
                <a:ext cx="1404923" cy="1294259"/>
                <a:chOff x="13296063" y="10607541"/>
                <a:chExt cx="1265763" cy="1166060"/>
              </a:xfrm>
              <a:solidFill>
                <a:schemeClr val="accent2"/>
              </a:solidFill>
            </p:grpSpPr>
            <p:sp>
              <p:nvSpPr>
                <p:cNvPr id="185" name="Freeform: Shape 154">
                  <a:extLst>
                    <a:ext uri="{FF2B5EF4-FFF2-40B4-BE49-F238E27FC236}">
                      <a16:creationId xmlns:a16="http://schemas.microsoft.com/office/drawing/2014/main" id="{94062E98-6C0F-4686-9F22-48EDD8FA971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9333" y="10670914"/>
                  <a:ext cx="1141470" cy="1039314"/>
                </a:xfrm>
                <a:custGeom>
                  <a:avLst/>
                  <a:gdLst>
                    <a:gd name="T0" fmla="*/ 994 w 1989"/>
                    <a:gd name="T1" fmla="*/ 0 h 1812"/>
                    <a:gd name="T2" fmla="*/ 994 w 1989"/>
                    <a:gd name="T3" fmla="*/ 0 h 1812"/>
                    <a:gd name="T4" fmla="*/ 354 w 1989"/>
                    <a:gd name="T5" fmla="*/ 268 h 1812"/>
                    <a:gd name="T6" fmla="*/ 354 w 1989"/>
                    <a:gd name="T7" fmla="*/ 1548 h 1812"/>
                    <a:gd name="T8" fmla="*/ 994 w 1989"/>
                    <a:gd name="T9" fmla="*/ 1811 h 1812"/>
                    <a:gd name="T10" fmla="*/ 1634 w 1989"/>
                    <a:gd name="T11" fmla="*/ 1548 h 1812"/>
                    <a:gd name="T12" fmla="*/ 1634 w 1989"/>
                    <a:gd name="T13" fmla="*/ 268 h 1812"/>
                    <a:gd name="T14" fmla="*/ 994 w 1989"/>
                    <a:gd name="T15" fmla="*/ 0 h 18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89" h="1812">
                      <a:moveTo>
                        <a:pt x="994" y="0"/>
                      </a:moveTo>
                      <a:lnTo>
                        <a:pt x="994" y="0"/>
                      </a:lnTo>
                      <a:cubicBezTo>
                        <a:pt x="766" y="0"/>
                        <a:pt x="532" y="91"/>
                        <a:pt x="354" y="268"/>
                      </a:cubicBezTo>
                      <a:cubicBezTo>
                        <a:pt x="0" y="622"/>
                        <a:pt x="0" y="1194"/>
                        <a:pt x="354" y="1548"/>
                      </a:cubicBezTo>
                      <a:cubicBezTo>
                        <a:pt x="532" y="1725"/>
                        <a:pt x="766" y="1811"/>
                        <a:pt x="994" y="1811"/>
                      </a:cubicBezTo>
                      <a:cubicBezTo>
                        <a:pt x="1229" y="1811"/>
                        <a:pt x="1457" y="1725"/>
                        <a:pt x="1634" y="1548"/>
                      </a:cubicBezTo>
                      <a:cubicBezTo>
                        <a:pt x="1988" y="1194"/>
                        <a:pt x="1988" y="622"/>
                        <a:pt x="1634" y="268"/>
                      </a:cubicBezTo>
                      <a:cubicBezTo>
                        <a:pt x="1457" y="91"/>
                        <a:pt x="1229" y="0"/>
                        <a:pt x="994" y="0"/>
                      </a:cubicBezTo>
                    </a:path>
                  </a:pathLst>
                </a:custGeom>
                <a:solidFill>
                  <a:schemeClr val="accent3"/>
                </a:solidFill>
                <a:ln w="9525" cap="flat">
                  <a:solidFill>
                    <a:schemeClr val="accent3"/>
                  </a:solidFill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 sz="1500">
                    <a:cs typeface="+mn-ea"/>
                    <a:sym typeface="+mn-lt"/>
                  </a:endParaRPr>
                </a:p>
              </p:txBody>
            </p:sp>
            <p:sp>
              <p:nvSpPr>
                <p:cNvPr id="186" name="Freeform: Shape 155">
                  <a:extLst>
                    <a:ext uri="{FF2B5EF4-FFF2-40B4-BE49-F238E27FC236}">
                      <a16:creationId xmlns:a16="http://schemas.microsoft.com/office/drawing/2014/main" id="{E1EC8372-56AD-49F5-8453-27BC24C6A08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96063" y="10607541"/>
                  <a:ext cx="1265763" cy="1166060"/>
                </a:xfrm>
                <a:custGeom>
                  <a:avLst/>
                  <a:gdLst>
                    <a:gd name="T0" fmla="*/ 1085 w 2206"/>
                    <a:gd name="T1" fmla="*/ 2005 h 2035"/>
                    <a:gd name="T2" fmla="*/ 1085 w 2206"/>
                    <a:gd name="T3" fmla="*/ 2005 h 2035"/>
                    <a:gd name="T4" fmla="*/ 383 w 2206"/>
                    <a:gd name="T5" fmla="*/ 1714 h 2035"/>
                    <a:gd name="T6" fmla="*/ 383 w 2206"/>
                    <a:gd name="T7" fmla="*/ 314 h 2035"/>
                    <a:gd name="T8" fmla="*/ 1085 w 2206"/>
                    <a:gd name="T9" fmla="*/ 23 h 2035"/>
                    <a:gd name="T10" fmla="*/ 1788 w 2206"/>
                    <a:gd name="T11" fmla="*/ 314 h 2035"/>
                    <a:gd name="T12" fmla="*/ 1788 w 2206"/>
                    <a:gd name="T13" fmla="*/ 1714 h 2035"/>
                    <a:gd name="T14" fmla="*/ 1085 w 2206"/>
                    <a:gd name="T15" fmla="*/ 2005 h 2035"/>
                    <a:gd name="T16" fmla="*/ 1085 w 2206"/>
                    <a:gd name="T17" fmla="*/ 0 h 2035"/>
                    <a:gd name="T18" fmla="*/ 1085 w 2206"/>
                    <a:gd name="T19" fmla="*/ 0 h 2035"/>
                    <a:gd name="T20" fmla="*/ 366 w 2206"/>
                    <a:gd name="T21" fmla="*/ 297 h 2035"/>
                    <a:gd name="T22" fmla="*/ 68 w 2206"/>
                    <a:gd name="T23" fmla="*/ 1017 h 2035"/>
                    <a:gd name="T24" fmla="*/ 366 w 2206"/>
                    <a:gd name="T25" fmla="*/ 1737 h 2035"/>
                    <a:gd name="T26" fmla="*/ 1085 w 2206"/>
                    <a:gd name="T27" fmla="*/ 2034 h 2035"/>
                    <a:gd name="T28" fmla="*/ 1085 w 2206"/>
                    <a:gd name="T29" fmla="*/ 2034 h 2035"/>
                    <a:gd name="T30" fmla="*/ 1805 w 2206"/>
                    <a:gd name="T31" fmla="*/ 1737 h 2035"/>
                    <a:gd name="T32" fmla="*/ 1805 w 2206"/>
                    <a:gd name="T33" fmla="*/ 297 h 2035"/>
                    <a:gd name="T34" fmla="*/ 1085 w 2206"/>
                    <a:gd name="T35" fmla="*/ 0 h 2035"/>
                    <a:gd name="T36" fmla="*/ 1085 w 2206"/>
                    <a:gd name="T37" fmla="*/ 2005 h 20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206" h="2035">
                      <a:moveTo>
                        <a:pt x="1085" y="2005"/>
                      </a:moveTo>
                      <a:lnTo>
                        <a:pt x="1085" y="2005"/>
                      </a:lnTo>
                      <a:cubicBezTo>
                        <a:pt x="823" y="2005"/>
                        <a:pt x="571" y="1902"/>
                        <a:pt x="383" y="1714"/>
                      </a:cubicBezTo>
                      <a:cubicBezTo>
                        <a:pt x="0" y="1331"/>
                        <a:pt x="0" y="703"/>
                        <a:pt x="383" y="314"/>
                      </a:cubicBezTo>
                      <a:cubicBezTo>
                        <a:pt x="571" y="126"/>
                        <a:pt x="823" y="23"/>
                        <a:pt x="1085" y="23"/>
                      </a:cubicBezTo>
                      <a:cubicBezTo>
                        <a:pt x="1354" y="23"/>
                        <a:pt x="1600" y="126"/>
                        <a:pt x="1788" y="314"/>
                      </a:cubicBezTo>
                      <a:cubicBezTo>
                        <a:pt x="2177" y="703"/>
                        <a:pt x="2177" y="1331"/>
                        <a:pt x="1788" y="1714"/>
                      </a:cubicBezTo>
                      <a:cubicBezTo>
                        <a:pt x="1600" y="1902"/>
                        <a:pt x="1354" y="2005"/>
                        <a:pt x="1085" y="2005"/>
                      </a:cubicBezTo>
                      <a:lnTo>
                        <a:pt x="1085" y="0"/>
                      </a:lnTo>
                      <a:lnTo>
                        <a:pt x="1085" y="0"/>
                      </a:lnTo>
                      <a:cubicBezTo>
                        <a:pt x="817" y="0"/>
                        <a:pt x="560" y="103"/>
                        <a:pt x="366" y="297"/>
                      </a:cubicBezTo>
                      <a:cubicBezTo>
                        <a:pt x="177" y="486"/>
                        <a:pt x="68" y="743"/>
                        <a:pt x="68" y="1017"/>
                      </a:cubicBezTo>
                      <a:cubicBezTo>
                        <a:pt x="68" y="1285"/>
                        <a:pt x="177" y="1542"/>
                        <a:pt x="366" y="1737"/>
                      </a:cubicBezTo>
                      <a:cubicBezTo>
                        <a:pt x="560" y="1925"/>
                        <a:pt x="817" y="2034"/>
                        <a:pt x="1085" y="2034"/>
                      </a:cubicBezTo>
                      <a:lnTo>
                        <a:pt x="1085" y="2034"/>
                      </a:lnTo>
                      <a:cubicBezTo>
                        <a:pt x="1360" y="2034"/>
                        <a:pt x="1611" y="1925"/>
                        <a:pt x="1805" y="1737"/>
                      </a:cubicBezTo>
                      <a:cubicBezTo>
                        <a:pt x="2205" y="1337"/>
                        <a:pt x="2205" y="691"/>
                        <a:pt x="1805" y="297"/>
                      </a:cubicBezTo>
                      <a:cubicBezTo>
                        <a:pt x="1611" y="103"/>
                        <a:pt x="1360" y="0"/>
                        <a:pt x="1085" y="0"/>
                      </a:cubicBezTo>
                      <a:lnTo>
                        <a:pt x="1085" y="2005"/>
                      </a:lnTo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 sz="15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84" name="Freeform: Shape 153">
                <a:extLst>
                  <a:ext uri="{FF2B5EF4-FFF2-40B4-BE49-F238E27FC236}">
                    <a16:creationId xmlns:a16="http://schemas.microsoft.com/office/drawing/2014/main" id="{927C06A7-269D-45F7-953F-B9D4977669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7722" y="7085367"/>
                <a:ext cx="532736" cy="553830"/>
              </a:xfrm>
              <a:custGeom>
                <a:avLst/>
                <a:gdLst>
                  <a:gd name="T0" fmla="*/ 400 w 445"/>
                  <a:gd name="T1" fmla="*/ 159 h 462"/>
                  <a:gd name="T2" fmla="*/ 400 w 445"/>
                  <a:gd name="T3" fmla="*/ 159 h 462"/>
                  <a:gd name="T4" fmla="*/ 266 w 445"/>
                  <a:gd name="T5" fmla="*/ 8 h 462"/>
                  <a:gd name="T6" fmla="*/ 36 w 445"/>
                  <a:gd name="T7" fmla="*/ 248 h 462"/>
                  <a:gd name="T8" fmla="*/ 9 w 445"/>
                  <a:gd name="T9" fmla="*/ 319 h 462"/>
                  <a:gd name="T10" fmla="*/ 81 w 445"/>
                  <a:gd name="T11" fmla="*/ 355 h 462"/>
                  <a:gd name="T12" fmla="*/ 98 w 445"/>
                  <a:gd name="T13" fmla="*/ 346 h 462"/>
                  <a:gd name="T14" fmla="*/ 134 w 445"/>
                  <a:gd name="T15" fmla="*/ 372 h 462"/>
                  <a:gd name="T16" fmla="*/ 160 w 445"/>
                  <a:gd name="T17" fmla="*/ 434 h 462"/>
                  <a:gd name="T18" fmla="*/ 187 w 445"/>
                  <a:gd name="T19" fmla="*/ 452 h 462"/>
                  <a:gd name="T20" fmla="*/ 240 w 445"/>
                  <a:gd name="T21" fmla="*/ 434 h 462"/>
                  <a:gd name="T22" fmla="*/ 249 w 445"/>
                  <a:gd name="T23" fmla="*/ 416 h 462"/>
                  <a:gd name="T24" fmla="*/ 231 w 445"/>
                  <a:gd name="T25" fmla="*/ 390 h 462"/>
                  <a:gd name="T26" fmla="*/ 204 w 445"/>
                  <a:gd name="T27" fmla="*/ 337 h 462"/>
                  <a:gd name="T28" fmla="*/ 231 w 445"/>
                  <a:gd name="T29" fmla="*/ 310 h 462"/>
                  <a:gd name="T30" fmla="*/ 417 w 445"/>
                  <a:gd name="T31" fmla="*/ 355 h 462"/>
                  <a:gd name="T32" fmla="*/ 400 w 445"/>
                  <a:gd name="T33" fmla="*/ 159 h 462"/>
                  <a:gd name="T34" fmla="*/ 390 w 445"/>
                  <a:gd name="T35" fmla="*/ 310 h 462"/>
                  <a:gd name="T36" fmla="*/ 390 w 445"/>
                  <a:gd name="T37" fmla="*/ 310 h 462"/>
                  <a:gd name="T38" fmla="*/ 302 w 445"/>
                  <a:gd name="T39" fmla="*/ 204 h 462"/>
                  <a:gd name="T40" fmla="*/ 284 w 445"/>
                  <a:gd name="T41" fmla="*/ 62 h 462"/>
                  <a:gd name="T42" fmla="*/ 364 w 445"/>
                  <a:gd name="T43" fmla="*/ 177 h 462"/>
                  <a:gd name="T44" fmla="*/ 390 w 445"/>
                  <a:gd name="T45" fmla="*/ 31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5" h="462">
                    <a:moveTo>
                      <a:pt x="400" y="159"/>
                    </a:moveTo>
                    <a:lnTo>
                      <a:pt x="400" y="159"/>
                    </a:lnTo>
                    <a:cubicBezTo>
                      <a:pt x="364" y="71"/>
                      <a:pt x="302" y="0"/>
                      <a:pt x="266" y="8"/>
                    </a:cubicBezTo>
                    <a:cubicBezTo>
                      <a:pt x="213" y="36"/>
                      <a:pt x="302" y="142"/>
                      <a:pt x="36" y="248"/>
                    </a:cubicBezTo>
                    <a:cubicBezTo>
                      <a:pt x="9" y="257"/>
                      <a:pt x="0" y="292"/>
                      <a:pt x="9" y="319"/>
                    </a:cubicBezTo>
                    <a:cubicBezTo>
                      <a:pt x="18" y="337"/>
                      <a:pt x="53" y="363"/>
                      <a:pt x="81" y="355"/>
                    </a:cubicBezTo>
                    <a:lnTo>
                      <a:pt x="98" y="346"/>
                    </a:lnTo>
                    <a:cubicBezTo>
                      <a:pt x="116" y="372"/>
                      <a:pt x="134" y="355"/>
                      <a:pt x="134" y="372"/>
                    </a:cubicBezTo>
                    <a:cubicBezTo>
                      <a:pt x="143" y="390"/>
                      <a:pt x="160" y="425"/>
                      <a:pt x="160" y="434"/>
                    </a:cubicBezTo>
                    <a:cubicBezTo>
                      <a:pt x="169" y="443"/>
                      <a:pt x="178" y="461"/>
                      <a:pt x="187" y="452"/>
                    </a:cubicBezTo>
                    <a:cubicBezTo>
                      <a:pt x="196" y="452"/>
                      <a:pt x="231" y="443"/>
                      <a:pt x="240" y="434"/>
                    </a:cubicBezTo>
                    <a:cubicBezTo>
                      <a:pt x="257" y="434"/>
                      <a:pt x="257" y="425"/>
                      <a:pt x="249" y="416"/>
                    </a:cubicBezTo>
                    <a:cubicBezTo>
                      <a:pt x="249" y="408"/>
                      <a:pt x="231" y="399"/>
                      <a:pt x="231" y="390"/>
                    </a:cubicBezTo>
                    <a:cubicBezTo>
                      <a:pt x="222" y="381"/>
                      <a:pt x="213" y="346"/>
                      <a:pt x="204" y="337"/>
                    </a:cubicBezTo>
                    <a:cubicBezTo>
                      <a:pt x="196" y="328"/>
                      <a:pt x="213" y="310"/>
                      <a:pt x="231" y="310"/>
                    </a:cubicBezTo>
                    <a:cubicBezTo>
                      <a:pt x="355" y="302"/>
                      <a:pt x="373" y="372"/>
                      <a:pt x="417" y="355"/>
                    </a:cubicBezTo>
                    <a:cubicBezTo>
                      <a:pt x="444" y="346"/>
                      <a:pt x="444" y="248"/>
                      <a:pt x="400" y="159"/>
                    </a:cubicBezTo>
                    <a:close/>
                    <a:moveTo>
                      <a:pt x="390" y="310"/>
                    </a:moveTo>
                    <a:lnTo>
                      <a:pt x="390" y="310"/>
                    </a:lnTo>
                    <a:cubicBezTo>
                      <a:pt x="381" y="310"/>
                      <a:pt x="328" y="275"/>
                      <a:pt x="302" y="204"/>
                    </a:cubicBezTo>
                    <a:cubicBezTo>
                      <a:pt x="275" y="133"/>
                      <a:pt x="275" y="62"/>
                      <a:pt x="284" y="62"/>
                    </a:cubicBezTo>
                    <a:cubicBezTo>
                      <a:pt x="293" y="62"/>
                      <a:pt x="337" y="106"/>
                      <a:pt x="364" y="177"/>
                    </a:cubicBezTo>
                    <a:cubicBezTo>
                      <a:pt x="400" y="248"/>
                      <a:pt x="390" y="302"/>
                      <a:pt x="390" y="3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sp>
          <p:nvSpPr>
            <p:cNvPr id="78" name="Freeform: Shape 156">
              <a:extLst>
                <a:ext uri="{FF2B5EF4-FFF2-40B4-BE49-F238E27FC236}">
                  <a16:creationId xmlns:a16="http://schemas.microsoft.com/office/drawing/2014/main" id="{D226BFD3-1B60-407E-B72E-4D22ADC4113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9864" y="2562371"/>
              <a:ext cx="181348" cy="186418"/>
            </a:xfrm>
            <a:custGeom>
              <a:avLst/>
              <a:gdLst>
                <a:gd name="T0" fmla="*/ 399 w 444"/>
                <a:gd name="T1" fmla="*/ 53 h 444"/>
                <a:gd name="T2" fmla="*/ 399 w 444"/>
                <a:gd name="T3" fmla="*/ 53 h 444"/>
                <a:gd name="T4" fmla="*/ 372 w 444"/>
                <a:gd name="T5" fmla="*/ 53 h 444"/>
                <a:gd name="T6" fmla="*/ 372 w 444"/>
                <a:gd name="T7" fmla="*/ 98 h 444"/>
                <a:gd name="T8" fmla="*/ 293 w 444"/>
                <a:gd name="T9" fmla="*/ 98 h 444"/>
                <a:gd name="T10" fmla="*/ 293 w 444"/>
                <a:gd name="T11" fmla="*/ 53 h 444"/>
                <a:gd name="T12" fmla="*/ 151 w 444"/>
                <a:gd name="T13" fmla="*/ 53 h 444"/>
                <a:gd name="T14" fmla="*/ 151 w 444"/>
                <a:gd name="T15" fmla="*/ 98 h 444"/>
                <a:gd name="T16" fmla="*/ 71 w 444"/>
                <a:gd name="T17" fmla="*/ 98 h 444"/>
                <a:gd name="T18" fmla="*/ 71 w 444"/>
                <a:gd name="T19" fmla="*/ 53 h 444"/>
                <a:gd name="T20" fmla="*/ 45 w 444"/>
                <a:gd name="T21" fmla="*/ 53 h 444"/>
                <a:gd name="T22" fmla="*/ 0 w 444"/>
                <a:gd name="T23" fmla="*/ 98 h 444"/>
                <a:gd name="T24" fmla="*/ 0 w 444"/>
                <a:gd name="T25" fmla="*/ 399 h 444"/>
                <a:gd name="T26" fmla="*/ 45 w 444"/>
                <a:gd name="T27" fmla="*/ 443 h 444"/>
                <a:gd name="T28" fmla="*/ 399 w 444"/>
                <a:gd name="T29" fmla="*/ 443 h 444"/>
                <a:gd name="T30" fmla="*/ 443 w 444"/>
                <a:gd name="T31" fmla="*/ 399 h 444"/>
                <a:gd name="T32" fmla="*/ 443 w 444"/>
                <a:gd name="T33" fmla="*/ 98 h 444"/>
                <a:gd name="T34" fmla="*/ 399 w 444"/>
                <a:gd name="T35" fmla="*/ 53 h 444"/>
                <a:gd name="T36" fmla="*/ 399 w 444"/>
                <a:gd name="T37" fmla="*/ 399 h 444"/>
                <a:gd name="T38" fmla="*/ 399 w 444"/>
                <a:gd name="T39" fmla="*/ 399 h 444"/>
                <a:gd name="T40" fmla="*/ 45 w 444"/>
                <a:gd name="T41" fmla="*/ 399 h 444"/>
                <a:gd name="T42" fmla="*/ 45 w 444"/>
                <a:gd name="T43" fmla="*/ 196 h 444"/>
                <a:gd name="T44" fmla="*/ 399 w 444"/>
                <a:gd name="T45" fmla="*/ 196 h 444"/>
                <a:gd name="T46" fmla="*/ 399 w 444"/>
                <a:gd name="T47" fmla="*/ 399 h 444"/>
                <a:gd name="T48" fmla="*/ 124 w 444"/>
                <a:gd name="T49" fmla="*/ 0 h 444"/>
                <a:gd name="T50" fmla="*/ 124 w 444"/>
                <a:gd name="T51" fmla="*/ 0 h 444"/>
                <a:gd name="T52" fmla="*/ 89 w 444"/>
                <a:gd name="T53" fmla="*/ 0 h 444"/>
                <a:gd name="T54" fmla="*/ 89 w 444"/>
                <a:gd name="T55" fmla="*/ 89 h 444"/>
                <a:gd name="T56" fmla="*/ 124 w 444"/>
                <a:gd name="T57" fmla="*/ 89 h 444"/>
                <a:gd name="T58" fmla="*/ 124 w 444"/>
                <a:gd name="T59" fmla="*/ 0 h 444"/>
                <a:gd name="T60" fmla="*/ 354 w 444"/>
                <a:gd name="T61" fmla="*/ 0 h 444"/>
                <a:gd name="T62" fmla="*/ 354 w 444"/>
                <a:gd name="T63" fmla="*/ 0 h 444"/>
                <a:gd name="T64" fmla="*/ 319 w 444"/>
                <a:gd name="T65" fmla="*/ 0 h 444"/>
                <a:gd name="T66" fmla="*/ 319 w 444"/>
                <a:gd name="T67" fmla="*/ 89 h 444"/>
                <a:gd name="T68" fmla="*/ 354 w 444"/>
                <a:gd name="T69" fmla="*/ 89 h 444"/>
                <a:gd name="T70" fmla="*/ 354 w 444"/>
                <a:gd name="T71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4" h="444">
                  <a:moveTo>
                    <a:pt x="399" y="53"/>
                  </a:moveTo>
                  <a:lnTo>
                    <a:pt x="399" y="53"/>
                  </a:lnTo>
                  <a:cubicBezTo>
                    <a:pt x="372" y="53"/>
                    <a:pt x="372" y="53"/>
                    <a:pt x="372" y="53"/>
                  </a:cubicBezTo>
                  <a:cubicBezTo>
                    <a:pt x="372" y="98"/>
                    <a:pt x="372" y="98"/>
                    <a:pt x="372" y="98"/>
                  </a:cubicBezTo>
                  <a:cubicBezTo>
                    <a:pt x="293" y="98"/>
                    <a:pt x="293" y="98"/>
                    <a:pt x="293" y="98"/>
                  </a:cubicBezTo>
                  <a:cubicBezTo>
                    <a:pt x="293" y="53"/>
                    <a:pt x="293" y="53"/>
                    <a:pt x="293" y="53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51" y="98"/>
                    <a:pt x="151" y="98"/>
                    <a:pt x="151" y="98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18" y="53"/>
                    <a:pt x="0" y="71"/>
                    <a:pt x="0" y="98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425"/>
                    <a:pt x="18" y="443"/>
                    <a:pt x="45" y="443"/>
                  </a:cubicBezTo>
                  <a:cubicBezTo>
                    <a:pt x="399" y="443"/>
                    <a:pt x="399" y="443"/>
                    <a:pt x="399" y="443"/>
                  </a:cubicBezTo>
                  <a:cubicBezTo>
                    <a:pt x="425" y="443"/>
                    <a:pt x="443" y="425"/>
                    <a:pt x="443" y="399"/>
                  </a:cubicBezTo>
                  <a:cubicBezTo>
                    <a:pt x="443" y="98"/>
                    <a:pt x="443" y="98"/>
                    <a:pt x="443" y="98"/>
                  </a:cubicBezTo>
                  <a:cubicBezTo>
                    <a:pt x="443" y="71"/>
                    <a:pt x="425" y="53"/>
                    <a:pt x="399" y="53"/>
                  </a:cubicBezTo>
                  <a:close/>
                  <a:moveTo>
                    <a:pt x="399" y="399"/>
                  </a:moveTo>
                  <a:lnTo>
                    <a:pt x="399" y="399"/>
                  </a:lnTo>
                  <a:cubicBezTo>
                    <a:pt x="45" y="399"/>
                    <a:pt x="45" y="399"/>
                    <a:pt x="45" y="399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399" y="196"/>
                    <a:pt x="399" y="196"/>
                    <a:pt x="399" y="196"/>
                  </a:cubicBezTo>
                  <a:lnTo>
                    <a:pt x="399" y="399"/>
                  </a:lnTo>
                  <a:close/>
                  <a:moveTo>
                    <a:pt x="124" y="0"/>
                  </a:moveTo>
                  <a:lnTo>
                    <a:pt x="124" y="0"/>
                  </a:lnTo>
                  <a:cubicBezTo>
                    <a:pt x="89" y="0"/>
                    <a:pt x="89" y="0"/>
                    <a:pt x="89" y="0"/>
                  </a:cubicBezTo>
                  <a:cubicBezTo>
                    <a:pt x="89" y="89"/>
                    <a:pt x="89" y="89"/>
                    <a:pt x="89" y="89"/>
                  </a:cubicBezTo>
                  <a:cubicBezTo>
                    <a:pt x="124" y="89"/>
                    <a:pt x="124" y="89"/>
                    <a:pt x="124" y="89"/>
                  </a:cubicBezTo>
                  <a:lnTo>
                    <a:pt x="124" y="0"/>
                  </a:lnTo>
                  <a:close/>
                  <a:moveTo>
                    <a:pt x="354" y="0"/>
                  </a:moveTo>
                  <a:lnTo>
                    <a:pt x="354" y="0"/>
                  </a:lnTo>
                  <a:cubicBezTo>
                    <a:pt x="319" y="0"/>
                    <a:pt x="319" y="0"/>
                    <a:pt x="319" y="0"/>
                  </a:cubicBezTo>
                  <a:cubicBezTo>
                    <a:pt x="319" y="89"/>
                    <a:pt x="319" y="89"/>
                    <a:pt x="319" y="89"/>
                  </a:cubicBezTo>
                  <a:cubicBezTo>
                    <a:pt x="354" y="89"/>
                    <a:pt x="354" y="89"/>
                    <a:pt x="354" y="89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:p14="http://schemas.microsoft.com/office/powerpoint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sp>
          <p:nvSpPr>
            <p:cNvPr id="79" name="Freeform: Shape 157">
              <a:extLst>
                <a:ext uri="{FF2B5EF4-FFF2-40B4-BE49-F238E27FC236}">
                  <a16:creationId xmlns:a16="http://schemas.microsoft.com/office/drawing/2014/main" id="{FD67F088-772A-4379-A200-B993BB82D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7681" y="3586404"/>
              <a:ext cx="45721" cy="46968"/>
            </a:xfrm>
            <a:custGeom>
              <a:avLst/>
              <a:gdLst>
                <a:gd name="T0" fmla="*/ 14 w 306"/>
                <a:gd name="T1" fmla="*/ 291 h 305"/>
                <a:gd name="T2" fmla="*/ 14 w 306"/>
                <a:gd name="T3" fmla="*/ 291 h 305"/>
                <a:gd name="T4" fmla="*/ 53 w 306"/>
                <a:gd name="T5" fmla="*/ 291 h 305"/>
                <a:gd name="T6" fmla="*/ 292 w 306"/>
                <a:gd name="T7" fmla="*/ 53 h 305"/>
                <a:gd name="T8" fmla="*/ 292 w 306"/>
                <a:gd name="T9" fmla="*/ 13 h 305"/>
                <a:gd name="T10" fmla="*/ 245 w 306"/>
                <a:gd name="T11" fmla="*/ 13 h 305"/>
                <a:gd name="T12" fmla="*/ 14 w 306"/>
                <a:gd name="T13" fmla="*/ 245 h 305"/>
                <a:gd name="T14" fmla="*/ 14 w 306"/>
                <a:gd name="T15" fmla="*/ 291 h 305"/>
                <a:gd name="T16" fmla="*/ 14 w 306"/>
                <a:gd name="T17" fmla="*/ 291 h 305"/>
                <a:gd name="T18" fmla="*/ 14 w 306"/>
                <a:gd name="T19" fmla="*/ 29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305">
                  <a:moveTo>
                    <a:pt x="14" y="291"/>
                  </a:moveTo>
                  <a:lnTo>
                    <a:pt x="14" y="291"/>
                  </a:lnTo>
                  <a:cubicBezTo>
                    <a:pt x="27" y="304"/>
                    <a:pt x="40" y="304"/>
                    <a:pt x="53" y="291"/>
                  </a:cubicBezTo>
                  <a:cubicBezTo>
                    <a:pt x="292" y="53"/>
                    <a:pt x="292" y="53"/>
                    <a:pt x="292" y="53"/>
                  </a:cubicBezTo>
                  <a:cubicBezTo>
                    <a:pt x="305" y="39"/>
                    <a:pt x="305" y="19"/>
                    <a:pt x="292" y="13"/>
                  </a:cubicBezTo>
                  <a:cubicBezTo>
                    <a:pt x="279" y="0"/>
                    <a:pt x="259" y="0"/>
                    <a:pt x="245" y="13"/>
                  </a:cubicBezTo>
                  <a:cubicBezTo>
                    <a:pt x="14" y="245"/>
                    <a:pt x="14" y="245"/>
                    <a:pt x="14" y="245"/>
                  </a:cubicBezTo>
                  <a:cubicBezTo>
                    <a:pt x="0" y="258"/>
                    <a:pt x="0" y="278"/>
                    <a:pt x="14" y="291"/>
                  </a:cubicBezTo>
                  <a:close/>
                  <a:moveTo>
                    <a:pt x="14" y="291"/>
                  </a:moveTo>
                  <a:lnTo>
                    <a:pt x="14" y="2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sp>
          <p:nvSpPr>
            <p:cNvPr id="80" name="Freeform: Shape 158">
              <a:extLst>
                <a:ext uri="{FF2B5EF4-FFF2-40B4-BE49-F238E27FC236}">
                  <a16:creationId xmlns:a16="http://schemas.microsoft.com/office/drawing/2014/main" id="{A472B58C-3C9F-4F7B-BE68-E841FD042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1287" y="3649259"/>
              <a:ext cx="26895" cy="27629"/>
            </a:xfrm>
            <a:custGeom>
              <a:avLst/>
              <a:gdLst>
                <a:gd name="T0" fmla="*/ 145 w 180"/>
                <a:gd name="T1" fmla="*/ 33 h 179"/>
                <a:gd name="T2" fmla="*/ 145 w 180"/>
                <a:gd name="T3" fmla="*/ 33 h 179"/>
                <a:gd name="T4" fmla="*/ 99 w 180"/>
                <a:gd name="T5" fmla="*/ 6 h 179"/>
                <a:gd name="T6" fmla="*/ 53 w 180"/>
                <a:gd name="T7" fmla="*/ 0 h 179"/>
                <a:gd name="T8" fmla="*/ 20 w 180"/>
                <a:gd name="T9" fmla="*/ 19 h 179"/>
                <a:gd name="T10" fmla="*/ 0 w 180"/>
                <a:gd name="T11" fmla="*/ 46 h 179"/>
                <a:gd name="T12" fmla="*/ 0 w 180"/>
                <a:gd name="T13" fmla="*/ 79 h 179"/>
                <a:gd name="T14" fmla="*/ 6 w 180"/>
                <a:gd name="T15" fmla="*/ 112 h 179"/>
                <a:gd name="T16" fmla="*/ 33 w 180"/>
                <a:gd name="T17" fmla="*/ 145 h 179"/>
                <a:gd name="T18" fmla="*/ 66 w 180"/>
                <a:gd name="T19" fmla="*/ 172 h 179"/>
                <a:gd name="T20" fmla="*/ 99 w 180"/>
                <a:gd name="T21" fmla="*/ 178 h 179"/>
                <a:gd name="T22" fmla="*/ 132 w 180"/>
                <a:gd name="T23" fmla="*/ 178 h 179"/>
                <a:gd name="T24" fmla="*/ 159 w 180"/>
                <a:gd name="T25" fmla="*/ 158 h 179"/>
                <a:gd name="T26" fmla="*/ 179 w 180"/>
                <a:gd name="T27" fmla="*/ 125 h 179"/>
                <a:gd name="T28" fmla="*/ 172 w 180"/>
                <a:gd name="T29" fmla="*/ 79 h 179"/>
                <a:gd name="T30" fmla="*/ 145 w 180"/>
                <a:gd name="T31" fmla="*/ 33 h 179"/>
                <a:gd name="T32" fmla="*/ 145 w 180"/>
                <a:gd name="T33" fmla="*/ 33 h 179"/>
                <a:gd name="T34" fmla="*/ 145 w 180"/>
                <a:gd name="T35" fmla="*/ 33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0" h="179">
                  <a:moveTo>
                    <a:pt x="145" y="33"/>
                  </a:moveTo>
                  <a:lnTo>
                    <a:pt x="145" y="33"/>
                  </a:lnTo>
                  <a:cubicBezTo>
                    <a:pt x="126" y="19"/>
                    <a:pt x="112" y="13"/>
                    <a:pt x="99" y="6"/>
                  </a:cubicBezTo>
                  <a:cubicBezTo>
                    <a:pt x="86" y="0"/>
                    <a:pt x="73" y="0"/>
                    <a:pt x="53" y="0"/>
                  </a:cubicBezTo>
                  <a:cubicBezTo>
                    <a:pt x="39" y="6"/>
                    <a:pt x="33" y="13"/>
                    <a:pt x="20" y="19"/>
                  </a:cubicBezTo>
                  <a:cubicBezTo>
                    <a:pt x="13" y="33"/>
                    <a:pt x="6" y="39"/>
                    <a:pt x="0" y="46"/>
                  </a:cubicBezTo>
                  <a:cubicBezTo>
                    <a:pt x="0" y="59"/>
                    <a:pt x="0" y="66"/>
                    <a:pt x="0" y="79"/>
                  </a:cubicBezTo>
                  <a:cubicBezTo>
                    <a:pt x="0" y="86"/>
                    <a:pt x="0" y="99"/>
                    <a:pt x="6" y="112"/>
                  </a:cubicBezTo>
                  <a:cubicBezTo>
                    <a:pt x="13" y="119"/>
                    <a:pt x="20" y="132"/>
                    <a:pt x="33" y="145"/>
                  </a:cubicBezTo>
                  <a:cubicBezTo>
                    <a:pt x="46" y="152"/>
                    <a:pt x="53" y="165"/>
                    <a:pt x="66" y="172"/>
                  </a:cubicBezTo>
                  <a:cubicBezTo>
                    <a:pt x="79" y="178"/>
                    <a:pt x="92" y="178"/>
                    <a:pt x="99" y="178"/>
                  </a:cubicBezTo>
                  <a:cubicBezTo>
                    <a:pt x="112" y="178"/>
                    <a:pt x="119" y="178"/>
                    <a:pt x="132" y="178"/>
                  </a:cubicBezTo>
                  <a:cubicBezTo>
                    <a:pt x="139" y="172"/>
                    <a:pt x="145" y="165"/>
                    <a:pt x="159" y="158"/>
                  </a:cubicBezTo>
                  <a:cubicBezTo>
                    <a:pt x="165" y="145"/>
                    <a:pt x="172" y="139"/>
                    <a:pt x="179" y="125"/>
                  </a:cubicBezTo>
                  <a:cubicBezTo>
                    <a:pt x="179" y="112"/>
                    <a:pt x="179" y="92"/>
                    <a:pt x="172" y="79"/>
                  </a:cubicBezTo>
                  <a:cubicBezTo>
                    <a:pt x="165" y="66"/>
                    <a:pt x="159" y="53"/>
                    <a:pt x="145" y="33"/>
                  </a:cubicBezTo>
                  <a:close/>
                  <a:moveTo>
                    <a:pt x="145" y="33"/>
                  </a:moveTo>
                  <a:lnTo>
                    <a:pt x="145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sp>
          <p:nvSpPr>
            <p:cNvPr id="81" name="Freeform: Shape 159">
              <a:extLst>
                <a:ext uri="{FF2B5EF4-FFF2-40B4-BE49-F238E27FC236}">
                  <a16:creationId xmlns:a16="http://schemas.microsoft.com/office/drawing/2014/main" id="{BD9A79EA-8EB1-48F7-B8A0-A4EE384B4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9086" y="3592621"/>
              <a:ext cx="188265" cy="192707"/>
            </a:xfrm>
            <a:custGeom>
              <a:avLst/>
              <a:gdLst>
                <a:gd name="T0" fmla="*/ 1205 w 1239"/>
                <a:gd name="T1" fmla="*/ 206 h 1233"/>
                <a:gd name="T2" fmla="*/ 1106 w 1239"/>
                <a:gd name="T3" fmla="*/ 212 h 1233"/>
                <a:gd name="T4" fmla="*/ 914 w 1239"/>
                <a:gd name="T5" fmla="*/ 318 h 1233"/>
                <a:gd name="T6" fmla="*/ 1020 w 1239"/>
                <a:gd name="T7" fmla="*/ 126 h 1233"/>
                <a:gd name="T8" fmla="*/ 1033 w 1239"/>
                <a:gd name="T9" fmla="*/ 27 h 1233"/>
                <a:gd name="T10" fmla="*/ 26 w 1239"/>
                <a:gd name="T11" fmla="*/ 656 h 1233"/>
                <a:gd name="T12" fmla="*/ 470 w 1239"/>
                <a:gd name="T13" fmla="*/ 1206 h 1233"/>
                <a:gd name="T14" fmla="*/ 1205 w 1239"/>
                <a:gd name="T15" fmla="*/ 576 h 1233"/>
                <a:gd name="T16" fmla="*/ 516 w 1239"/>
                <a:gd name="T17" fmla="*/ 881 h 1233"/>
                <a:gd name="T18" fmla="*/ 483 w 1239"/>
                <a:gd name="T19" fmla="*/ 927 h 1233"/>
                <a:gd name="T20" fmla="*/ 384 w 1239"/>
                <a:gd name="T21" fmla="*/ 967 h 1233"/>
                <a:gd name="T22" fmla="*/ 344 w 1239"/>
                <a:gd name="T23" fmla="*/ 927 h 1233"/>
                <a:gd name="T24" fmla="*/ 364 w 1239"/>
                <a:gd name="T25" fmla="*/ 907 h 1233"/>
                <a:gd name="T26" fmla="*/ 404 w 1239"/>
                <a:gd name="T27" fmla="*/ 921 h 1233"/>
                <a:gd name="T28" fmla="*/ 450 w 1239"/>
                <a:gd name="T29" fmla="*/ 901 h 1233"/>
                <a:gd name="T30" fmla="*/ 463 w 1239"/>
                <a:gd name="T31" fmla="*/ 835 h 1233"/>
                <a:gd name="T32" fmla="*/ 417 w 1239"/>
                <a:gd name="T33" fmla="*/ 828 h 1233"/>
                <a:gd name="T34" fmla="*/ 338 w 1239"/>
                <a:gd name="T35" fmla="*/ 868 h 1233"/>
                <a:gd name="T36" fmla="*/ 265 w 1239"/>
                <a:gd name="T37" fmla="*/ 854 h 1233"/>
                <a:gd name="T38" fmla="*/ 251 w 1239"/>
                <a:gd name="T39" fmla="*/ 775 h 1233"/>
                <a:gd name="T40" fmla="*/ 318 w 1239"/>
                <a:gd name="T41" fmla="*/ 702 h 1233"/>
                <a:gd name="T42" fmla="*/ 377 w 1239"/>
                <a:gd name="T43" fmla="*/ 696 h 1233"/>
                <a:gd name="T44" fmla="*/ 404 w 1239"/>
                <a:gd name="T45" fmla="*/ 722 h 1233"/>
                <a:gd name="T46" fmla="*/ 384 w 1239"/>
                <a:gd name="T47" fmla="*/ 749 h 1233"/>
                <a:gd name="T48" fmla="*/ 338 w 1239"/>
                <a:gd name="T49" fmla="*/ 742 h 1233"/>
                <a:gd name="T50" fmla="*/ 291 w 1239"/>
                <a:gd name="T51" fmla="*/ 788 h 1233"/>
                <a:gd name="T52" fmla="*/ 311 w 1239"/>
                <a:gd name="T53" fmla="*/ 821 h 1233"/>
                <a:gd name="T54" fmla="*/ 344 w 1239"/>
                <a:gd name="T55" fmla="*/ 815 h 1233"/>
                <a:gd name="T56" fmla="*/ 404 w 1239"/>
                <a:gd name="T57" fmla="*/ 782 h 1233"/>
                <a:gd name="T58" fmla="*/ 470 w 1239"/>
                <a:gd name="T59" fmla="*/ 768 h 1233"/>
                <a:gd name="T60" fmla="*/ 523 w 1239"/>
                <a:gd name="T61" fmla="*/ 828 h 1233"/>
                <a:gd name="T62" fmla="*/ 722 w 1239"/>
                <a:gd name="T63" fmla="*/ 682 h 1233"/>
                <a:gd name="T64" fmla="*/ 616 w 1239"/>
                <a:gd name="T65" fmla="*/ 788 h 1233"/>
                <a:gd name="T66" fmla="*/ 563 w 1239"/>
                <a:gd name="T67" fmla="*/ 788 h 1233"/>
                <a:gd name="T68" fmla="*/ 410 w 1239"/>
                <a:gd name="T69" fmla="*/ 629 h 1233"/>
                <a:gd name="T70" fmla="*/ 424 w 1239"/>
                <a:gd name="T71" fmla="*/ 596 h 1233"/>
                <a:gd name="T72" fmla="*/ 543 w 1239"/>
                <a:gd name="T73" fmla="*/ 484 h 1233"/>
                <a:gd name="T74" fmla="*/ 563 w 1239"/>
                <a:gd name="T75" fmla="*/ 510 h 1233"/>
                <a:gd name="T76" fmla="*/ 463 w 1239"/>
                <a:gd name="T77" fmla="*/ 616 h 1233"/>
                <a:gd name="T78" fmla="*/ 596 w 1239"/>
                <a:gd name="T79" fmla="*/ 583 h 1233"/>
                <a:gd name="T80" fmla="*/ 629 w 1239"/>
                <a:gd name="T81" fmla="*/ 576 h 1233"/>
                <a:gd name="T82" fmla="*/ 622 w 1239"/>
                <a:gd name="T83" fmla="*/ 610 h 1233"/>
                <a:gd name="T84" fmla="*/ 596 w 1239"/>
                <a:gd name="T85" fmla="*/ 742 h 1233"/>
                <a:gd name="T86" fmla="*/ 708 w 1239"/>
                <a:gd name="T87" fmla="*/ 643 h 1233"/>
                <a:gd name="T88" fmla="*/ 728 w 1239"/>
                <a:gd name="T89" fmla="*/ 669 h 1233"/>
                <a:gd name="T90" fmla="*/ 887 w 1239"/>
                <a:gd name="T91" fmla="*/ 504 h 1233"/>
                <a:gd name="T92" fmla="*/ 854 w 1239"/>
                <a:gd name="T93" fmla="*/ 557 h 1233"/>
                <a:gd name="T94" fmla="*/ 761 w 1239"/>
                <a:gd name="T95" fmla="*/ 596 h 1233"/>
                <a:gd name="T96" fmla="*/ 662 w 1239"/>
                <a:gd name="T97" fmla="*/ 550 h 1233"/>
                <a:gd name="T98" fmla="*/ 616 w 1239"/>
                <a:gd name="T99" fmla="*/ 451 h 1233"/>
                <a:gd name="T100" fmla="*/ 655 w 1239"/>
                <a:gd name="T101" fmla="*/ 358 h 1233"/>
                <a:gd name="T102" fmla="*/ 788 w 1239"/>
                <a:gd name="T103" fmla="*/ 318 h 1233"/>
                <a:gd name="T104" fmla="*/ 887 w 1239"/>
                <a:gd name="T105" fmla="*/ 404 h 1233"/>
                <a:gd name="T106" fmla="*/ 887 w 1239"/>
                <a:gd name="T107" fmla="*/ 504 h 1233"/>
                <a:gd name="T108" fmla="*/ 887 w 1239"/>
                <a:gd name="T109" fmla="*/ 504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9" h="1233">
                  <a:moveTo>
                    <a:pt x="1205" y="206"/>
                  </a:moveTo>
                  <a:lnTo>
                    <a:pt x="1205" y="206"/>
                  </a:lnTo>
                  <a:cubicBezTo>
                    <a:pt x="1166" y="159"/>
                    <a:pt x="1166" y="159"/>
                    <a:pt x="1166" y="159"/>
                  </a:cubicBezTo>
                  <a:cubicBezTo>
                    <a:pt x="1106" y="212"/>
                    <a:pt x="1106" y="212"/>
                    <a:pt x="1106" y="212"/>
                  </a:cubicBezTo>
                  <a:cubicBezTo>
                    <a:pt x="1113" y="252"/>
                    <a:pt x="1106" y="292"/>
                    <a:pt x="1079" y="318"/>
                  </a:cubicBezTo>
                  <a:cubicBezTo>
                    <a:pt x="1033" y="365"/>
                    <a:pt x="960" y="365"/>
                    <a:pt x="914" y="318"/>
                  </a:cubicBezTo>
                  <a:cubicBezTo>
                    <a:pt x="867" y="272"/>
                    <a:pt x="867" y="206"/>
                    <a:pt x="914" y="159"/>
                  </a:cubicBezTo>
                  <a:cubicBezTo>
                    <a:pt x="940" y="133"/>
                    <a:pt x="980" y="120"/>
                    <a:pt x="1020" y="126"/>
                  </a:cubicBezTo>
                  <a:cubicBezTo>
                    <a:pt x="1073" y="73"/>
                    <a:pt x="1073" y="73"/>
                    <a:pt x="1073" y="73"/>
                  </a:cubicBezTo>
                  <a:cubicBezTo>
                    <a:pt x="1033" y="27"/>
                    <a:pt x="1033" y="27"/>
                    <a:pt x="1033" y="27"/>
                  </a:cubicBezTo>
                  <a:cubicBezTo>
                    <a:pt x="1000" y="0"/>
                    <a:pt x="689" y="0"/>
                    <a:pt x="655" y="27"/>
                  </a:cubicBezTo>
                  <a:cubicBezTo>
                    <a:pt x="26" y="656"/>
                    <a:pt x="26" y="656"/>
                    <a:pt x="26" y="656"/>
                  </a:cubicBezTo>
                  <a:cubicBezTo>
                    <a:pt x="0" y="682"/>
                    <a:pt x="0" y="735"/>
                    <a:pt x="26" y="762"/>
                  </a:cubicBezTo>
                  <a:cubicBezTo>
                    <a:pt x="470" y="1206"/>
                    <a:pt x="470" y="1206"/>
                    <a:pt x="470" y="1206"/>
                  </a:cubicBezTo>
                  <a:cubicBezTo>
                    <a:pt x="503" y="1232"/>
                    <a:pt x="549" y="1232"/>
                    <a:pt x="583" y="1206"/>
                  </a:cubicBezTo>
                  <a:cubicBezTo>
                    <a:pt x="1205" y="576"/>
                    <a:pt x="1205" y="576"/>
                    <a:pt x="1205" y="576"/>
                  </a:cubicBezTo>
                  <a:cubicBezTo>
                    <a:pt x="1238" y="550"/>
                    <a:pt x="1238" y="232"/>
                    <a:pt x="1205" y="206"/>
                  </a:cubicBezTo>
                  <a:close/>
                  <a:moveTo>
                    <a:pt x="516" y="881"/>
                  </a:moveTo>
                  <a:lnTo>
                    <a:pt x="516" y="881"/>
                  </a:lnTo>
                  <a:cubicBezTo>
                    <a:pt x="510" y="894"/>
                    <a:pt x="496" y="914"/>
                    <a:pt x="483" y="927"/>
                  </a:cubicBezTo>
                  <a:cubicBezTo>
                    <a:pt x="463" y="947"/>
                    <a:pt x="443" y="960"/>
                    <a:pt x="424" y="960"/>
                  </a:cubicBezTo>
                  <a:cubicBezTo>
                    <a:pt x="410" y="967"/>
                    <a:pt x="397" y="967"/>
                    <a:pt x="384" y="967"/>
                  </a:cubicBezTo>
                  <a:cubicBezTo>
                    <a:pt x="371" y="960"/>
                    <a:pt x="357" y="954"/>
                    <a:pt x="351" y="947"/>
                  </a:cubicBezTo>
                  <a:cubicBezTo>
                    <a:pt x="344" y="941"/>
                    <a:pt x="344" y="934"/>
                    <a:pt x="344" y="927"/>
                  </a:cubicBezTo>
                  <a:cubicBezTo>
                    <a:pt x="344" y="921"/>
                    <a:pt x="344" y="921"/>
                    <a:pt x="351" y="914"/>
                  </a:cubicBezTo>
                  <a:cubicBezTo>
                    <a:pt x="351" y="907"/>
                    <a:pt x="357" y="907"/>
                    <a:pt x="364" y="907"/>
                  </a:cubicBezTo>
                  <a:cubicBezTo>
                    <a:pt x="371" y="907"/>
                    <a:pt x="377" y="907"/>
                    <a:pt x="384" y="907"/>
                  </a:cubicBezTo>
                  <a:cubicBezTo>
                    <a:pt x="391" y="914"/>
                    <a:pt x="397" y="914"/>
                    <a:pt x="404" y="921"/>
                  </a:cubicBezTo>
                  <a:cubicBezTo>
                    <a:pt x="410" y="921"/>
                    <a:pt x="424" y="921"/>
                    <a:pt x="430" y="914"/>
                  </a:cubicBezTo>
                  <a:cubicBezTo>
                    <a:pt x="437" y="914"/>
                    <a:pt x="443" y="907"/>
                    <a:pt x="450" y="901"/>
                  </a:cubicBezTo>
                  <a:cubicBezTo>
                    <a:pt x="463" y="888"/>
                    <a:pt x="470" y="874"/>
                    <a:pt x="470" y="861"/>
                  </a:cubicBezTo>
                  <a:cubicBezTo>
                    <a:pt x="477" y="848"/>
                    <a:pt x="470" y="841"/>
                    <a:pt x="463" y="835"/>
                  </a:cubicBezTo>
                  <a:cubicBezTo>
                    <a:pt x="457" y="828"/>
                    <a:pt x="450" y="821"/>
                    <a:pt x="443" y="821"/>
                  </a:cubicBezTo>
                  <a:cubicBezTo>
                    <a:pt x="437" y="821"/>
                    <a:pt x="424" y="828"/>
                    <a:pt x="417" y="828"/>
                  </a:cubicBezTo>
                  <a:cubicBezTo>
                    <a:pt x="410" y="835"/>
                    <a:pt x="397" y="841"/>
                    <a:pt x="384" y="848"/>
                  </a:cubicBezTo>
                  <a:cubicBezTo>
                    <a:pt x="371" y="854"/>
                    <a:pt x="357" y="868"/>
                    <a:pt x="338" y="868"/>
                  </a:cubicBezTo>
                  <a:cubicBezTo>
                    <a:pt x="324" y="874"/>
                    <a:pt x="311" y="874"/>
                    <a:pt x="298" y="874"/>
                  </a:cubicBezTo>
                  <a:cubicBezTo>
                    <a:pt x="291" y="874"/>
                    <a:pt x="278" y="868"/>
                    <a:pt x="265" y="854"/>
                  </a:cubicBezTo>
                  <a:cubicBezTo>
                    <a:pt x="251" y="841"/>
                    <a:pt x="245" y="835"/>
                    <a:pt x="245" y="821"/>
                  </a:cubicBezTo>
                  <a:cubicBezTo>
                    <a:pt x="245" y="802"/>
                    <a:pt x="245" y="788"/>
                    <a:pt x="251" y="775"/>
                  </a:cubicBezTo>
                  <a:cubicBezTo>
                    <a:pt x="258" y="762"/>
                    <a:pt x="271" y="742"/>
                    <a:pt x="285" y="729"/>
                  </a:cubicBezTo>
                  <a:cubicBezTo>
                    <a:pt x="298" y="715"/>
                    <a:pt x="304" y="709"/>
                    <a:pt x="318" y="702"/>
                  </a:cubicBezTo>
                  <a:cubicBezTo>
                    <a:pt x="331" y="696"/>
                    <a:pt x="344" y="696"/>
                    <a:pt x="351" y="696"/>
                  </a:cubicBezTo>
                  <a:cubicBezTo>
                    <a:pt x="364" y="696"/>
                    <a:pt x="371" y="696"/>
                    <a:pt x="377" y="696"/>
                  </a:cubicBezTo>
                  <a:cubicBezTo>
                    <a:pt x="384" y="696"/>
                    <a:pt x="391" y="702"/>
                    <a:pt x="397" y="709"/>
                  </a:cubicBezTo>
                  <a:cubicBezTo>
                    <a:pt x="404" y="715"/>
                    <a:pt x="404" y="715"/>
                    <a:pt x="404" y="722"/>
                  </a:cubicBezTo>
                  <a:cubicBezTo>
                    <a:pt x="404" y="735"/>
                    <a:pt x="404" y="735"/>
                    <a:pt x="397" y="742"/>
                  </a:cubicBezTo>
                  <a:cubicBezTo>
                    <a:pt x="397" y="749"/>
                    <a:pt x="391" y="749"/>
                    <a:pt x="384" y="749"/>
                  </a:cubicBezTo>
                  <a:cubicBezTo>
                    <a:pt x="384" y="749"/>
                    <a:pt x="377" y="749"/>
                    <a:pt x="371" y="749"/>
                  </a:cubicBezTo>
                  <a:cubicBezTo>
                    <a:pt x="357" y="742"/>
                    <a:pt x="344" y="742"/>
                    <a:pt x="338" y="742"/>
                  </a:cubicBezTo>
                  <a:cubicBezTo>
                    <a:pt x="331" y="742"/>
                    <a:pt x="318" y="749"/>
                    <a:pt x="311" y="762"/>
                  </a:cubicBezTo>
                  <a:cubicBezTo>
                    <a:pt x="298" y="768"/>
                    <a:pt x="291" y="782"/>
                    <a:pt x="291" y="788"/>
                  </a:cubicBezTo>
                  <a:cubicBezTo>
                    <a:pt x="291" y="802"/>
                    <a:pt x="291" y="808"/>
                    <a:pt x="298" y="815"/>
                  </a:cubicBezTo>
                  <a:cubicBezTo>
                    <a:pt x="304" y="821"/>
                    <a:pt x="304" y="821"/>
                    <a:pt x="311" y="821"/>
                  </a:cubicBezTo>
                  <a:cubicBezTo>
                    <a:pt x="318" y="821"/>
                    <a:pt x="318" y="821"/>
                    <a:pt x="324" y="821"/>
                  </a:cubicBezTo>
                  <a:cubicBezTo>
                    <a:pt x="331" y="821"/>
                    <a:pt x="338" y="815"/>
                    <a:pt x="344" y="815"/>
                  </a:cubicBezTo>
                  <a:cubicBezTo>
                    <a:pt x="344" y="815"/>
                    <a:pt x="357" y="808"/>
                    <a:pt x="364" y="802"/>
                  </a:cubicBezTo>
                  <a:cubicBezTo>
                    <a:pt x="377" y="795"/>
                    <a:pt x="391" y="788"/>
                    <a:pt x="404" y="782"/>
                  </a:cubicBezTo>
                  <a:cubicBezTo>
                    <a:pt x="417" y="775"/>
                    <a:pt x="424" y="768"/>
                    <a:pt x="437" y="768"/>
                  </a:cubicBezTo>
                  <a:cubicBezTo>
                    <a:pt x="450" y="768"/>
                    <a:pt x="457" y="768"/>
                    <a:pt x="470" y="768"/>
                  </a:cubicBezTo>
                  <a:cubicBezTo>
                    <a:pt x="477" y="775"/>
                    <a:pt x="490" y="782"/>
                    <a:pt x="496" y="788"/>
                  </a:cubicBezTo>
                  <a:cubicBezTo>
                    <a:pt x="510" y="802"/>
                    <a:pt x="516" y="815"/>
                    <a:pt x="523" y="828"/>
                  </a:cubicBezTo>
                  <a:cubicBezTo>
                    <a:pt x="523" y="848"/>
                    <a:pt x="523" y="861"/>
                    <a:pt x="516" y="881"/>
                  </a:cubicBezTo>
                  <a:close/>
                  <a:moveTo>
                    <a:pt x="722" y="682"/>
                  </a:moveTo>
                  <a:lnTo>
                    <a:pt x="722" y="682"/>
                  </a:lnTo>
                  <a:cubicBezTo>
                    <a:pt x="616" y="788"/>
                    <a:pt x="616" y="788"/>
                    <a:pt x="616" y="788"/>
                  </a:cubicBezTo>
                  <a:cubicBezTo>
                    <a:pt x="602" y="802"/>
                    <a:pt x="596" y="802"/>
                    <a:pt x="589" y="802"/>
                  </a:cubicBezTo>
                  <a:cubicBezTo>
                    <a:pt x="583" y="802"/>
                    <a:pt x="576" y="802"/>
                    <a:pt x="563" y="788"/>
                  </a:cubicBezTo>
                  <a:cubicBezTo>
                    <a:pt x="424" y="649"/>
                    <a:pt x="424" y="649"/>
                    <a:pt x="424" y="649"/>
                  </a:cubicBezTo>
                  <a:cubicBezTo>
                    <a:pt x="417" y="643"/>
                    <a:pt x="410" y="636"/>
                    <a:pt x="410" y="629"/>
                  </a:cubicBezTo>
                  <a:cubicBezTo>
                    <a:pt x="410" y="623"/>
                    <a:pt x="410" y="623"/>
                    <a:pt x="410" y="616"/>
                  </a:cubicBezTo>
                  <a:cubicBezTo>
                    <a:pt x="410" y="610"/>
                    <a:pt x="417" y="603"/>
                    <a:pt x="424" y="596"/>
                  </a:cubicBezTo>
                  <a:cubicBezTo>
                    <a:pt x="523" y="497"/>
                    <a:pt x="523" y="497"/>
                    <a:pt x="523" y="497"/>
                  </a:cubicBezTo>
                  <a:cubicBezTo>
                    <a:pt x="530" y="490"/>
                    <a:pt x="536" y="484"/>
                    <a:pt x="543" y="484"/>
                  </a:cubicBezTo>
                  <a:cubicBezTo>
                    <a:pt x="549" y="484"/>
                    <a:pt x="549" y="490"/>
                    <a:pt x="556" y="490"/>
                  </a:cubicBezTo>
                  <a:cubicBezTo>
                    <a:pt x="563" y="497"/>
                    <a:pt x="563" y="504"/>
                    <a:pt x="563" y="510"/>
                  </a:cubicBezTo>
                  <a:cubicBezTo>
                    <a:pt x="563" y="517"/>
                    <a:pt x="563" y="517"/>
                    <a:pt x="556" y="523"/>
                  </a:cubicBezTo>
                  <a:cubicBezTo>
                    <a:pt x="463" y="616"/>
                    <a:pt x="463" y="616"/>
                    <a:pt x="463" y="616"/>
                  </a:cubicBezTo>
                  <a:cubicBezTo>
                    <a:pt x="510" y="662"/>
                    <a:pt x="510" y="662"/>
                    <a:pt x="510" y="662"/>
                  </a:cubicBezTo>
                  <a:cubicBezTo>
                    <a:pt x="596" y="583"/>
                    <a:pt x="596" y="583"/>
                    <a:pt x="596" y="583"/>
                  </a:cubicBezTo>
                  <a:cubicBezTo>
                    <a:pt x="602" y="576"/>
                    <a:pt x="602" y="570"/>
                    <a:pt x="609" y="570"/>
                  </a:cubicBezTo>
                  <a:cubicBezTo>
                    <a:pt x="616" y="570"/>
                    <a:pt x="622" y="570"/>
                    <a:pt x="629" y="576"/>
                  </a:cubicBezTo>
                  <a:cubicBezTo>
                    <a:pt x="629" y="583"/>
                    <a:pt x="636" y="590"/>
                    <a:pt x="629" y="590"/>
                  </a:cubicBezTo>
                  <a:cubicBezTo>
                    <a:pt x="629" y="596"/>
                    <a:pt x="629" y="603"/>
                    <a:pt x="622" y="610"/>
                  </a:cubicBezTo>
                  <a:cubicBezTo>
                    <a:pt x="543" y="689"/>
                    <a:pt x="543" y="689"/>
                    <a:pt x="543" y="689"/>
                  </a:cubicBezTo>
                  <a:cubicBezTo>
                    <a:pt x="596" y="742"/>
                    <a:pt x="596" y="742"/>
                    <a:pt x="596" y="742"/>
                  </a:cubicBezTo>
                  <a:cubicBezTo>
                    <a:pt x="689" y="656"/>
                    <a:pt x="689" y="656"/>
                    <a:pt x="689" y="656"/>
                  </a:cubicBezTo>
                  <a:cubicBezTo>
                    <a:pt x="695" y="649"/>
                    <a:pt x="702" y="643"/>
                    <a:pt x="708" y="643"/>
                  </a:cubicBezTo>
                  <a:cubicBezTo>
                    <a:pt x="708" y="643"/>
                    <a:pt x="715" y="649"/>
                    <a:pt x="722" y="649"/>
                  </a:cubicBezTo>
                  <a:cubicBezTo>
                    <a:pt x="728" y="656"/>
                    <a:pt x="728" y="662"/>
                    <a:pt x="728" y="669"/>
                  </a:cubicBezTo>
                  <a:cubicBezTo>
                    <a:pt x="728" y="676"/>
                    <a:pt x="722" y="676"/>
                    <a:pt x="722" y="682"/>
                  </a:cubicBezTo>
                  <a:close/>
                  <a:moveTo>
                    <a:pt x="887" y="504"/>
                  </a:moveTo>
                  <a:lnTo>
                    <a:pt x="887" y="504"/>
                  </a:lnTo>
                  <a:cubicBezTo>
                    <a:pt x="881" y="523"/>
                    <a:pt x="874" y="537"/>
                    <a:pt x="854" y="557"/>
                  </a:cubicBezTo>
                  <a:cubicBezTo>
                    <a:pt x="841" y="570"/>
                    <a:pt x="828" y="576"/>
                    <a:pt x="808" y="590"/>
                  </a:cubicBezTo>
                  <a:cubicBezTo>
                    <a:pt x="795" y="596"/>
                    <a:pt x="775" y="596"/>
                    <a:pt x="761" y="596"/>
                  </a:cubicBezTo>
                  <a:cubicBezTo>
                    <a:pt x="742" y="596"/>
                    <a:pt x="728" y="590"/>
                    <a:pt x="708" y="583"/>
                  </a:cubicBezTo>
                  <a:cubicBezTo>
                    <a:pt x="695" y="576"/>
                    <a:pt x="675" y="563"/>
                    <a:pt x="662" y="550"/>
                  </a:cubicBezTo>
                  <a:cubicBezTo>
                    <a:pt x="649" y="530"/>
                    <a:pt x="636" y="517"/>
                    <a:pt x="629" y="504"/>
                  </a:cubicBezTo>
                  <a:cubicBezTo>
                    <a:pt x="622" y="484"/>
                    <a:pt x="616" y="470"/>
                    <a:pt x="616" y="451"/>
                  </a:cubicBezTo>
                  <a:cubicBezTo>
                    <a:pt x="616" y="437"/>
                    <a:pt x="616" y="418"/>
                    <a:pt x="622" y="404"/>
                  </a:cubicBezTo>
                  <a:cubicBezTo>
                    <a:pt x="629" y="384"/>
                    <a:pt x="642" y="371"/>
                    <a:pt x="655" y="358"/>
                  </a:cubicBezTo>
                  <a:cubicBezTo>
                    <a:pt x="675" y="338"/>
                    <a:pt x="695" y="325"/>
                    <a:pt x="722" y="318"/>
                  </a:cubicBezTo>
                  <a:cubicBezTo>
                    <a:pt x="742" y="312"/>
                    <a:pt x="768" y="312"/>
                    <a:pt x="788" y="318"/>
                  </a:cubicBezTo>
                  <a:cubicBezTo>
                    <a:pt x="808" y="325"/>
                    <a:pt x="828" y="338"/>
                    <a:pt x="854" y="358"/>
                  </a:cubicBezTo>
                  <a:cubicBezTo>
                    <a:pt x="867" y="378"/>
                    <a:pt x="881" y="391"/>
                    <a:pt x="887" y="404"/>
                  </a:cubicBezTo>
                  <a:cubicBezTo>
                    <a:pt x="894" y="424"/>
                    <a:pt x="901" y="437"/>
                    <a:pt x="901" y="457"/>
                  </a:cubicBezTo>
                  <a:cubicBezTo>
                    <a:pt x="901" y="470"/>
                    <a:pt x="894" y="490"/>
                    <a:pt x="887" y="504"/>
                  </a:cubicBezTo>
                  <a:close/>
                  <a:moveTo>
                    <a:pt x="887" y="504"/>
                  </a:moveTo>
                  <a:lnTo>
                    <a:pt x="887" y="50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grpSp>
          <p:nvGrpSpPr>
            <p:cNvPr id="82" name="Group 160">
              <a:extLst>
                <a:ext uri="{FF2B5EF4-FFF2-40B4-BE49-F238E27FC236}">
                  <a16:creationId xmlns:a16="http://schemas.microsoft.com/office/drawing/2014/main" id="{6BC85B72-C893-4C7C-A3F3-C32602CD7916}"/>
                </a:ext>
              </a:extLst>
            </p:cNvPr>
            <p:cNvGrpSpPr/>
            <p:nvPr/>
          </p:nvGrpSpPr>
          <p:grpSpPr>
            <a:xfrm>
              <a:off x="4283966" y="2918591"/>
              <a:ext cx="172221" cy="235319"/>
              <a:chOff x="9916767" y="11659096"/>
              <a:chExt cx="1032769" cy="1372771"/>
            </a:xfrm>
            <a:solidFill>
              <a:schemeClr val="accent1"/>
            </a:solidFill>
          </p:grpSpPr>
          <p:sp>
            <p:nvSpPr>
              <p:cNvPr id="177" name="Freeform: Shape 161">
                <a:extLst>
                  <a:ext uri="{FF2B5EF4-FFF2-40B4-BE49-F238E27FC236}">
                    <a16:creationId xmlns:a16="http://schemas.microsoft.com/office/drawing/2014/main" id="{29B0BC8C-F892-4B6C-A724-26AB51893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6767" y="12943702"/>
                <a:ext cx="75568" cy="88165"/>
              </a:xfrm>
              <a:custGeom>
                <a:avLst/>
                <a:gdLst>
                  <a:gd name="T0" fmla="*/ 3 w 26"/>
                  <a:gd name="T1" fmla="*/ 0 h 29"/>
                  <a:gd name="T2" fmla="*/ 3 w 26"/>
                  <a:gd name="T3" fmla="*/ 0 h 29"/>
                  <a:gd name="T4" fmla="*/ 3 w 26"/>
                  <a:gd name="T5" fmla="*/ 25 h 29"/>
                  <a:gd name="T6" fmla="*/ 25 w 26"/>
                  <a:gd name="T7" fmla="*/ 13 h 29"/>
                  <a:gd name="T8" fmla="*/ 3 w 26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3" y="0"/>
                    </a:moveTo>
                    <a:lnTo>
                      <a:pt x="3" y="0"/>
                    </a:lnTo>
                    <a:cubicBezTo>
                      <a:pt x="3" y="4"/>
                      <a:pt x="0" y="22"/>
                      <a:pt x="3" y="25"/>
                    </a:cubicBezTo>
                    <a:cubicBezTo>
                      <a:pt x="3" y="28"/>
                      <a:pt x="22" y="13"/>
                      <a:pt x="25" y="13"/>
                    </a:cubicBezTo>
                    <a:cubicBezTo>
                      <a:pt x="22" y="7"/>
                      <a:pt x="1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78" name="Freeform: Shape 162">
                <a:extLst>
                  <a:ext uri="{FF2B5EF4-FFF2-40B4-BE49-F238E27FC236}">
                    <a16:creationId xmlns:a16="http://schemas.microsoft.com/office/drawing/2014/main" id="{ACDFC60D-E128-4DA7-B721-543E14A3EB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7144" y="11759852"/>
                <a:ext cx="692717" cy="944566"/>
              </a:xfrm>
              <a:custGeom>
                <a:avLst/>
                <a:gdLst>
                  <a:gd name="T0" fmla="*/ 12 w 243"/>
                  <a:gd name="T1" fmla="*/ 327 h 331"/>
                  <a:gd name="T2" fmla="*/ 12 w 243"/>
                  <a:gd name="T3" fmla="*/ 327 h 331"/>
                  <a:gd name="T4" fmla="*/ 18 w 243"/>
                  <a:gd name="T5" fmla="*/ 330 h 331"/>
                  <a:gd name="T6" fmla="*/ 242 w 243"/>
                  <a:gd name="T7" fmla="*/ 15 h 331"/>
                  <a:gd name="T8" fmla="*/ 224 w 243"/>
                  <a:gd name="T9" fmla="*/ 0 h 331"/>
                  <a:gd name="T10" fmla="*/ 0 w 243"/>
                  <a:gd name="T11" fmla="*/ 315 h 331"/>
                  <a:gd name="T12" fmla="*/ 9 w 243"/>
                  <a:gd name="T13" fmla="*/ 321 h 331"/>
                  <a:gd name="T14" fmla="*/ 12 w 243"/>
                  <a:gd name="T15" fmla="*/ 327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331">
                    <a:moveTo>
                      <a:pt x="12" y="327"/>
                    </a:moveTo>
                    <a:lnTo>
                      <a:pt x="12" y="327"/>
                    </a:lnTo>
                    <a:cubicBezTo>
                      <a:pt x="15" y="327"/>
                      <a:pt x="15" y="330"/>
                      <a:pt x="18" y="330"/>
                    </a:cubicBezTo>
                    <a:cubicBezTo>
                      <a:pt x="242" y="15"/>
                      <a:pt x="242" y="15"/>
                      <a:pt x="242" y="15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9" y="321"/>
                      <a:pt x="9" y="321"/>
                      <a:pt x="9" y="321"/>
                    </a:cubicBezTo>
                    <a:lnTo>
                      <a:pt x="12" y="327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79" name="Freeform: Shape 163">
                <a:extLst>
                  <a:ext uri="{FF2B5EF4-FFF2-40B4-BE49-F238E27FC236}">
                    <a16:creationId xmlns:a16="http://schemas.microsoft.com/office/drawing/2014/main" id="{6A48D3E2-EBAD-4518-B1CA-2E4D00573C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0497" y="11848010"/>
                <a:ext cx="705308" cy="944560"/>
              </a:xfrm>
              <a:custGeom>
                <a:avLst/>
                <a:gdLst>
                  <a:gd name="T0" fmla="*/ 6 w 246"/>
                  <a:gd name="T1" fmla="*/ 318 h 331"/>
                  <a:gd name="T2" fmla="*/ 6 w 246"/>
                  <a:gd name="T3" fmla="*/ 318 h 331"/>
                  <a:gd name="T4" fmla="*/ 18 w 246"/>
                  <a:gd name="T5" fmla="*/ 327 h 331"/>
                  <a:gd name="T6" fmla="*/ 21 w 246"/>
                  <a:gd name="T7" fmla="*/ 330 h 331"/>
                  <a:gd name="T8" fmla="*/ 245 w 246"/>
                  <a:gd name="T9" fmla="*/ 12 h 331"/>
                  <a:gd name="T10" fmla="*/ 224 w 246"/>
                  <a:gd name="T11" fmla="*/ 0 h 331"/>
                  <a:gd name="T12" fmla="*/ 0 w 246"/>
                  <a:gd name="T13" fmla="*/ 315 h 331"/>
                  <a:gd name="T14" fmla="*/ 3 w 246"/>
                  <a:gd name="T15" fmla="*/ 315 h 331"/>
                  <a:gd name="T16" fmla="*/ 6 w 246"/>
                  <a:gd name="T17" fmla="*/ 318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331">
                    <a:moveTo>
                      <a:pt x="6" y="318"/>
                    </a:moveTo>
                    <a:lnTo>
                      <a:pt x="6" y="318"/>
                    </a:lnTo>
                    <a:cubicBezTo>
                      <a:pt x="18" y="327"/>
                      <a:pt x="18" y="327"/>
                      <a:pt x="18" y="327"/>
                    </a:cubicBezTo>
                    <a:cubicBezTo>
                      <a:pt x="18" y="327"/>
                      <a:pt x="18" y="327"/>
                      <a:pt x="21" y="330"/>
                    </a:cubicBezTo>
                    <a:cubicBezTo>
                      <a:pt x="245" y="12"/>
                      <a:pt x="245" y="12"/>
                      <a:pt x="245" y="12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0" y="315"/>
                      <a:pt x="0" y="315"/>
                      <a:pt x="0" y="315"/>
                    </a:cubicBezTo>
                    <a:lnTo>
                      <a:pt x="3" y="315"/>
                    </a:lnTo>
                    <a:lnTo>
                      <a:pt x="6" y="318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80" name="Freeform: Shape 164">
                <a:extLst>
                  <a:ext uri="{FF2B5EF4-FFF2-40B4-BE49-F238E27FC236}">
                    <a16:creationId xmlns:a16="http://schemas.microsoft.com/office/drawing/2014/main" id="{6E7976C3-48AA-4A3C-8F50-870EF56B7D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2451" y="11659096"/>
                <a:ext cx="277085" cy="239294"/>
              </a:xfrm>
              <a:custGeom>
                <a:avLst/>
                <a:gdLst>
                  <a:gd name="T0" fmla="*/ 88 w 95"/>
                  <a:gd name="T1" fmla="*/ 36 h 82"/>
                  <a:gd name="T2" fmla="*/ 88 w 95"/>
                  <a:gd name="T3" fmla="*/ 36 h 82"/>
                  <a:gd name="T4" fmla="*/ 39 w 95"/>
                  <a:gd name="T5" fmla="*/ 2 h 82"/>
                  <a:gd name="T6" fmla="*/ 30 w 95"/>
                  <a:gd name="T7" fmla="*/ 0 h 82"/>
                  <a:gd name="T8" fmla="*/ 21 w 95"/>
                  <a:gd name="T9" fmla="*/ 0 h 82"/>
                  <a:gd name="T10" fmla="*/ 0 w 95"/>
                  <a:gd name="T11" fmla="*/ 27 h 82"/>
                  <a:gd name="T12" fmla="*/ 78 w 95"/>
                  <a:gd name="T13" fmla="*/ 81 h 82"/>
                  <a:gd name="T14" fmla="*/ 94 w 95"/>
                  <a:gd name="T15" fmla="*/ 54 h 82"/>
                  <a:gd name="T16" fmla="*/ 88 w 95"/>
                  <a:gd name="T17" fmla="*/ 3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82">
                    <a:moveTo>
                      <a:pt x="88" y="36"/>
                    </a:moveTo>
                    <a:lnTo>
                      <a:pt x="88" y="36"/>
                    </a:lnTo>
                    <a:cubicBezTo>
                      <a:pt x="39" y="2"/>
                      <a:pt x="39" y="2"/>
                      <a:pt x="39" y="2"/>
                    </a:cubicBezTo>
                    <a:cubicBezTo>
                      <a:pt x="36" y="0"/>
                      <a:pt x="33" y="0"/>
                      <a:pt x="30" y="0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94" y="54"/>
                      <a:pt x="94" y="54"/>
                      <a:pt x="94" y="54"/>
                    </a:cubicBezTo>
                    <a:cubicBezTo>
                      <a:pt x="94" y="48"/>
                      <a:pt x="94" y="39"/>
                      <a:pt x="88" y="3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81" name="Freeform: Shape 165">
                <a:extLst>
                  <a:ext uri="{FF2B5EF4-FFF2-40B4-BE49-F238E27FC236}">
                    <a16:creationId xmlns:a16="http://schemas.microsoft.com/office/drawing/2014/main" id="{A3777C1B-CF18-415A-AC73-D9660315F1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1258" y="11923578"/>
                <a:ext cx="692708" cy="931969"/>
              </a:xfrm>
              <a:custGeom>
                <a:avLst/>
                <a:gdLst>
                  <a:gd name="T0" fmla="*/ 0 w 243"/>
                  <a:gd name="T1" fmla="*/ 315 h 325"/>
                  <a:gd name="T2" fmla="*/ 0 w 243"/>
                  <a:gd name="T3" fmla="*/ 315 h 325"/>
                  <a:gd name="T4" fmla="*/ 6 w 243"/>
                  <a:gd name="T5" fmla="*/ 318 h 325"/>
                  <a:gd name="T6" fmla="*/ 9 w 243"/>
                  <a:gd name="T7" fmla="*/ 318 h 325"/>
                  <a:gd name="T8" fmla="*/ 18 w 243"/>
                  <a:gd name="T9" fmla="*/ 324 h 325"/>
                  <a:gd name="T10" fmla="*/ 242 w 243"/>
                  <a:gd name="T11" fmla="*/ 12 h 325"/>
                  <a:gd name="T12" fmla="*/ 227 w 243"/>
                  <a:gd name="T13" fmla="*/ 0 h 325"/>
                  <a:gd name="T14" fmla="*/ 0 w 243"/>
                  <a:gd name="T15" fmla="*/ 31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325">
                    <a:moveTo>
                      <a:pt x="0" y="315"/>
                    </a:moveTo>
                    <a:lnTo>
                      <a:pt x="0" y="315"/>
                    </a:lnTo>
                    <a:cubicBezTo>
                      <a:pt x="3" y="315"/>
                      <a:pt x="6" y="315"/>
                      <a:pt x="6" y="318"/>
                    </a:cubicBezTo>
                    <a:cubicBezTo>
                      <a:pt x="9" y="318"/>
                      <a:pt x="9" y="318"/>
                      <a:pt x="9" y="318"/>
                    </a:cubicBezTo>
                    <a:cubicBezTo>
                      <a:pt x="18" y="324"/>
                      <a:pt x="18" y="324"/>
                      <a:pt x="18" y="324"/>
                    </a:cubicBezTo>
                    <a:cubicBezTo>
                      <a:pt x="242" y="12"/>
                      <a:pt x="242" y="12"/>
                      <a:pt x="242" y="12"/>
                    </a:cubicBezTo>
                    <a:cubicBezTo>
                      <a:pt x="227" y="0"/>
                      <a:pt x="227" y="0"/>
                      <a:pt x="227" y="0"/>
                    </a:cubicBezTo>
                    <a:lnTo>
                      <a:pt x="0" y="31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82" name="Freeform: Shape 166">
                <a:extLst>
                  <a:ext uri="{FF2B5EF4-FFF2-40B4-BE49-F238E27FC236}">
                    <a16:creationId xmlns:a16="http://schemas.microsoft.com/office/drawing/2014/main" id="{3399D6C8-97F7-4225-8036-4F9C22B4E5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1956" y="12729603"/>
                <a:ext cx="239306" cy="239285"/>
              </a:xfrm>
              <a:custGeom>
                <a:avLst/>
                <a:gdLst>
                  <a:gd name="T0" fmla="*/ 78 w 85"/>
                  <a:gd name="T1" fmla="*/ 48 h 83"/>
                  <a:gd name="T2" fmla="*/ 78 w 85"/>
                  <a:gd name="T3" fmla="*/ 48 h 83"/>
                  <a:gd name="T4" fmla="*/ 51 w 85"/>
                  <a:gd name="T5" fmla="*/ 27 h 83"/>
                  <a:gd name="T6" fmla="*/ 42 w 85"/>
                  <a:gd name="T7" fmla="*/ 21 h 83"/>
                  <a:gd name="T8" fmla="*/ 15 w 85"/>
                  <a:gd name="T9" fmla="*/ 3 h 83"/>
                  <a:gd name="T10" fmla="*/ 15 w 85"/>
                  <a:gd name="T11" fmla="*/ 0 h 83"/>
                  <a:gd name="T12" fmla="*/ 12 w 85"/>
                  <a:gd name="T13" fmla="*/ 0 h 83"/>
                  <a:gd name="T14" fmla="*/ 6 w 85"/>
                  <a:gd name="T15" fmla="*/ 15 h 83"/>
                  <a:gd name="T16" fmla="*/ 3 w 85"/>
                  <a:gd name="T17" fmla="*/ 21 h 83"/>
                  <a:gd name="T18" fmla="*/ 0 w 85"/>
                  <a:gd name="T19" fmla="*/ 57 h 83"/>
                  <a:gd name="T20" fmla="*/ 33 w 85"/>
                  <a:gd name="T21" fmla="*/ 82 h 83"/>
                  <a:gd name="T22" fmla="*/ 63 w 85"/>
                  <a:gd name="T23" fmla="*/ 63 h 83"/>
                  <a:gd name="T24" fmla="*/ 69 w 85"/>
                  <a:gd name="T25" fmla="*/ 60 h 83"/>
                  <a:gd name="T26" fmla="*/ 84 w 85"/>
                  <a:gd name="T27" fmla="*/ 51 h 83"/>
                  <a:gd name="T28" fmla="*/ 81 w 85"/>
                  <a:gd name="T29" fmla="*/ 48 h 83"/>
                  <a:gd name="T30" fmla="*/ 78 w 85"/>
                  <a:gd name="T31" fmla="*/ 48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5" h="83">
                    <a:moveTo>
                      <a:pt x="78" y="48"/>
                    </a:moveTo>
                    <a:lnTo>
                      <a:pt x="78" y="48"/>
                    </a:lnTo>
                    <a:cubicBezTo>
                      <a:pt x="69" y="45"/>
                      <a:pt x="57" y="36"/>
                      <a:pt x="51" y="27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33" y="18"/>
                      <a:pt x="21" y="9"/>
                      <a:pt x="15" y="3"/>
                    </a:cubicBezTo>
                    <a:lnTo>
                      <a:pt x="15" y="0"/>
                    </a:lnTo>
                    <a:cubicBezTo>
                      <a:pt x="12" y="0"/>
                      <a:pt x="12" y="0"/>
                      <a:pt x="12" y="0"/>
                    </a:cubicBezTo>
                    <a:cubicBezTo>
                      <a:pt x="9" y="0"/>
                      <a:pt x="6" y="6"/>
                      <a:pt x="6" y="15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9" y="60"/>
                      <a:pt x="24" y="66"/>
                      <a:pt x="33" y="82"/>
                    </a:cubicBezTo>
                    <a:cubicBezTo>
                      <a:pt x="63" y="63"/>
                      <a:pt x="63" y="63"/>
                      <a:pt x="63" y="63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78" y="57"/>
                      <a:pt x="81" y="54"/>
                      <a:pt x="84" y="51"/>
                    </a:cubicBezTo>
                    <a:cubicBezTo>
                      <a:pt x="81" y="48"/>
                      <a:pt x="81" y="48"/>
                      <a:pt x="81" y="48"/>
                    </a:cubicBezTo>
                    <a:cubicBezTo>
                      <a:pt x="81" y="48"/>
                      <a:pt x="81" y="48"/>
                      <a:pt x="78" y="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83" name="Group 124">
              <a:extLst>
                <a:ext uri="{FF2B5EF4-FFF2-40B4-BE49-F238E27FC236}">
                  <a16:creationId xmlns:a16="http://schemas.microsoft.com/office/drawing/2014/main" id="{298073C9-FD96-41A4-B29D-27D0C5E3A96C}"/>
                </a:ext>
              </a:extLst>
            </p:cNvPr>
            <p:cNvGrpSpPr/>
            <p:nvPr/>
          </p:nvGrpSpPr>
          <p:grpSpPr>
            <a:xfrm rot="10800000">
              <a:off x="2582988" y="4048639"/>
              <a:ext cx="2978345" cy="1201415"/>
              <a:chOff x="8629877" y="7102069"/>
              <a:chExt cx="7227331" cy="2836115"/>
            </a:xfrm>
            <a:solidFill>
              <a:schemeClr val="accent1"/>
            </a:solidFill>
          </p:grpSpPr>
          <p:sp>
            <p:nvSpPr>
              <p:cNvPr id="173" name="Freeform: Shape 125">
                <a:extLst>
                  <a:ext uri="{FF2B5EF4-FFF2-40B4-BE49-F238E27FC236}">
                    <a16:creationId xmlns:a16="http://schemas.microsoft.com/office/drawing/2014/main" id="{72398FD5-244C-48E0-A5DF-F023BF60D2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29877" y="8725520"/>
                <a:ext cx="526494" cy="1176087"/>
              </a:xfrm>
              <a:custGeom>
                <a:avLst/>
                <a:gdLst>
                  <a:gd name="T0" fmla="*/ 40 w 829"/>
                  <a:gd name="T1" fmla="*/ 1845 h 1846"/>
                  <a:gd name="T2" fmla="*/ 6 w 829"/>
                  <a:gd name="T3" fmla="*/ 1805 h 1846"/>
                  <a:gd name="T4" fmla="*/ 57 w 829"/>
                  <a:gd name="T5" fmla="*/ 1742 h 1846"/>
                  <a:gd name="T6" fmla="*/ 74 w 829"/>
                  <a:gd name="T7" fmla="*/ 1823 h 1846"/>
                  <a:gd name="T8" fmla="*/ 86 w 829"/>
                  <a:gd name="T9" fmla="*/ 1680 h 1846"/>
                  <a:gd name="T10" fmla="*/ 74 w 829"/>
                  <a:gd name="T11" fmla="*/ 1680 h 1846"/>
                  <a:gd name="T12" fmla="*/ 57 w 829"/>
                  <a:gd name="T13" fmla="*/ 1600 h 1846"/>
                  <a:gd name="T14" fmla="*/ 126 w 829"/>
                  <a:gd name="T15" fmla="*/ 1623 h 1846"/>
                  <a:gd name="T16" fmla="*/ 86 w 829"/>
                  <a:gd name="T17" fmla="*/ 1680 h 1846"/>
                  <a:gd name="T18" fmla="*/ 131 w 829"/>
                  <a:gd name="T19" fmla="*/ 1514 h 1846"/>
                  <a:gd name="T20" fmla="*/ 97 w 829"/>
                  <a:gd name="T21" fmla="*/ 1468 h 1846"/>
                  <a:gd name="T22" fmla="*/ 148 w 829"/>
                  <a:gd name="T23" fmla="*/ 1411 h 1846"/>
                  <a:gd name="T24" fmla="*/ 166 w 829"/>
                  <a:gd name="T25" fmla="*/ 1491 h 1846"/>
                  <a:gd name="T26" fmla="*/ 183 w 829"/>
                  <a:gd name="T27" fmla="*/ 1348 h 1846"/>
                  <a:gd name="T28" fmla="*/ 171 w 829"/>
                  <a:gd name="T29" fmla="*/ 1348 h 1846"/>
                  <a:gd name="T30" fmla="*/ 160 w 829"/>
                  <a:gd name="T31" fmla="*/ 1268 h 1846"/>
                  <a:gd name="T32" fmla="*/ 229 w 829"/>
                  <a:gd name="T33" fmla="*/ 1291 h 1846"/>
                  <a:gd name="T34" fmla="*/ 183 w 829"/>
                  <a:gd name="T35" fmla="*/ 1348 h 1846"/>
                  <a:gd name="T36" fmla="*/ 240 w 829"/>
                  <a:gd name="T37" fmla="*/ 1188 h 1846"/>
                  <a:gd name="T38" fmla="*/ 206 w 829"/>
                  <a:gd name="T39" fmla="*/ 1137 h 1846"/>
                  <a:gd name="T40" fmla="*/ 263 w 829"/>
                  <a:gd name="T41" fmla="*/ 1085 h 1846"/>
                  <a:gd name="T42" fmla="*/ 274 w 829"/>
                  <a:gd name="T43" fmla="*/ 1165 h 1846"/>
                  <a:gd name="T44" fmla="*/ 297 w 829"/>
                  <a:gd name="T45" fmla="*/ 1023 h 1846"/>
                  <a:gd name="T46" fmla="*/ 286 w 829"/>
                  <a:gd name="T47" fmla="*/ 1023 h 1846"/>
                  <a:gd name="T48" fmla="*/ 280 w 829"/>
                  <a:gd name="T49" fmla="*/ 943 h 1846"/>
                  <a:gd name="T50" fmla="*/ 343 w 829"/>
                  <a:gd name="T51" fmla="*/ 971 h 1846"/>
                  <a:gd name="T52" fmla="*/ 297 w 829"/>
                  <a:gd name="T53" fmla="*/ 1023 h 1846"/>
                  <a:gd name="T54" fmla="*/ 366 w 829"/>
                  <a:gd name="T55" fmla="*/ 868 h 1846"/>
                  <a:gd name="T56" fmla="*/ 331 w 829"/>
                  <a:gd name="T57" fmla="*/ 817 h 1846"/>
                  <a:gd name="T58" fmla="*/ 394 w 829"/>
                  <a:gd name="T59" fmla="*/ 766 h 1846"/>
                  <a:gd name="T60" fmla="*/ 400 w 829"/>
                  <a:gd name="T61" fmla="*/ 846 h 1846"/>
                  <a:gd name="T62" fmla="*/ 440 w 829"/>
                  <a:gd name="T63" fmla="*/ 708 h 1846"/>
                  <a:gd name="T64" fmla="*/ 423 w 829"/>
                  <a:gd name="T65" fmla="*/ 708 h 1846"/>
                  <a:gd name="T66" fmla="*/ 423 w 829"/>
                  <a:gd name="T67" fmla="*/ 628 h 1846"/>
                  <a:gd name="T68" fmla="*/ 486 w 829"/>
                  <a:gd name="T69" fmla="*/ 657 h 1846"/>
                  <a:gd name="T70" fmla="*/ 440 w 829"/>
                  <a:gd name="T71" fmla="*/ 708 h 1846"/>
                  <a:gd name="T72" fmla="*/ 514 w 829"/>
                  <a:gd name="T73" fmla="*/ 554 h 1846"/>
                  <a:gd name="T74" fmla="*/ 480 w 829"/>
                  <a:gd name="T75" fmla="*/ 503 h 1846"/>
                  <a:gd name="T76" fmla="*/ 543 w 829"/>
                  <a:gd name="T77" fmla="*/ 457 h 1846"/>
                  <a:gd name="T78" fmla="*/ 543 w 829"/>
                  <a:gd name="T79" fmla="*/ 537 h 1846"/>
                  <a:gd name="T80" fmla="*/ 594 w 829"/>
                  <a:gd name="T81" fmla="*/ 400 h 1846"/>
                  <a:gd name="T82" fmla="*/ 577 w 829"/>
                  <a:gd name="T83" fmla="*/ 400 h 1846"/>
                  <a:gd name="T84" fmla="*/ 577 w 829"/>
                  <a:gd name="T85" fmla="*/ 320 h 1846"/>
                  <a:gd name="T86" fmla="*/ 640 w 829"/>
                  <a:gd name="T87" fmla="*/ 354 h 1846"/>
                  <a:gd name="T88" fmla="*/ 594 w 829"/>
                  <a:gd name="T89" fmla="*/ 400 h 1846"/>
                  <a:gd name="T90" fmla="*/ 680 w 829"/>
                  <a:gd name="T91" fmla="*/ 251 h 1846"/>
                  <a:gd name="T92" fmla="*/ 646 w 829"/>
                  <a:gd name="T93" fmla="*/ 200 h 1846"/>
                  <a:gd name="T94" fmla="*/ 714 w 829"/>
                  <a:gd name="T95" fmla="*/ 154 h 1846"/>
                  <a:gd name="T96" fmla="*/ 708 w 829"/>
                  <a:gd name="T97" fmla="*/ 234 h 1846"/>
                  <a:gd name="T98" fmla="*/ 765 w 829"/>
                  <a:gd name="T99" fmla="*/ 103 h 1846"/>
                  <a:gd name="T100" fmla="*/ 748 w 829"/>
                  <a:gd name="T101" fmla="*/ 97 h 1846"/>
                  <a:gd name="T102" fmla="*/ 754 w 829"/>
                  <a:gd name="T103" fmla="*/ 23 h 1846"/>
                  <a:gd name="T104" fmla="*/ 817 w 829"/>
                  <a:gd name="T105" fmla="*/ 57 h 1846"/>
                  <a:gd name="T106" fmla="*/ 765 w 829"/>
                  <a:gd name="T107" fmla="*/ 103 h 1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29" h="1846">
                    <a:moveTo>
                      <a:pt x="40" y="1845"/>
                    </a:moveTo>
                    <a:lnTo>
                      <a:pt x="40" y="1845"/>
                    </a:lnTo>
                    <a:lnTo>
                      <a:pt x="34" y="1845"/>
                    </a:lnTo>
                    <a:cubicBezTo>
                      <a:pt x="17" y="1840"/>
                      <a:pt x="0" y="1823"/>
                      <a:pt x="6" y="1805"/>
                    </a:cubicBezTo>
                    <a:cubicBezTo>
                      <a:pt x="17" y="1771"/>
                      <a:pt x="17" y="1771"/>
                      <a:pt x="17" y="1771"/>
                    </a:cubicBezTo>
                    <a:cubicBezTo>
                      <a:pt x="17" y="1748"/>
                      <a:pt x="40" y="1737"/>
                      <a:pt x="57" y="1742"/>
                    </a:cubicBezTo>
                    <a:cubicBezTo>
                      <a:pt x="74" y="1748"/>
                      <a:pt x="86" y="1765"/>
                      <a:pt x="86" y="1788"/>
                    </a:cubicBezTo>
                    <a:cubicBezTo>
                      <a:pt x="74" y="1823"/>
                      <a:pt x="74" y="1823"/>
                      <a:pt x="74" y="1823"/>
                    </a:cubicBezTo>
                    <a:cubicBezTo>
                      <a:pt x="74" y="1834"/>
                      <a:pt x="57" y="1845"/>
                      <a:pt x="40" y="1845"/>
                    </a:cubicBezTo>
                    <a:close/>
                    <a:moveTo>
                      <a:pt x="86" y="1680"/>
                    </a:moveTo>
                    <a:lnTo>
                      <a:pt x="86" y="1680"/>
                    </a:lnTo>
                    <a:cubicBezTo>
                      <a:pt x="80" y="1680"/>
                      <a:pt x="80" y="1680"/>
                      <a:pt x="74" y="1680"/>
                    </a:cubicBezTo>
                    <a:cubicBezTo>
                      <a:pt x="57" y="1674"/>
                      <a:pt x="46" y="1657"/>
                      <a:pt x="51" y="1634"/>
                    </a:cubicBezTo>
                    <a:cubicBezTo>
                      <a:pt x="57" y="1600"/>
                      <a:pt x="57" y="1600"/>
                      <a:pt x="57" y="1600"/>
                    </a:cubicBezTo>
                    <a:cubicBezTo>
                      <a:pt x="63" y="1582"/>
                      <a:pt x="80" y="1571"/>
                      <a:pt x="103" y="1577"/>
                    </a:cubicBezTo>
                    <a:cubicBezTo>
                      <a:pt x="120" y="1582"/>
                      <a:pt x="131" y="1600"/>
                      <a:pt x="126" y="1623"/>
                    </a:cubicBezTo>
                    <a:cubicBezTo>
                      <a:pt x="120" y="1651"/>
                      <a:pt x="120" y="1651"/>
                      <a:pt x="120" y="1651"/>
                    </a:cubicBezTo>
                    <a:cubicBezTo>
                      <a:pt x="114" y="1668"/>
                      <a:pt x="97" y="1680"/>
                      <a:pt x="86" y="1680"/>
                    </a:cubicBezTo>
                    <a:close/>
                    <a:moveTo>
                      <a:pt x="131" y="1514"/>
                    </a:moveTo>
                    <a:lnTo>
                      <a:pt x="131" y="1514"/>
                    </a:lnTo>
                    <a:cubicBezTo>
                      <a:pt x="126" y="1514"/>
                      <a:pt x="126" y="1514"/>
                      <a:pt x="120" y="1514"/>
                    </a:cubicBezTo>
                    <a:cubicBezTo>
                      <a:pt x="103" y="1508"/>
                      <a:pt x="91" y="1485"/>
                      <a:pt x="97" y="1468"/>
                    </a:cubicBezTo>
                    <a:cubicBezTo>
                      <a:pt x="108" y="1434"/>
                      <a:pt x="108" y="1434"/>
                      <a:pt x="108" y="1434"/>
                    </a:cubicBezTo>
                    <a:cubicBezTo>
                      <a:pt x="114" y="1417"/>
                      <a:pt x="131" y="1405"/>
                      <a:pt x="148" y="1411"/>
                    </a:cubicBezTo>
                    <a:cubicBezTo>
                      <a:pt x="171" y="1417"/>
                      <a:pt x="177" y="1440"/>
                      <a:pt x="171" y="1457"/>
                    </a:cubicBezTo>
                    <a:cubicBezTo>
                      <a:pt x="166" y="1491"/>
                      <a:pt x="166" y="1491"/>
                      <a:pt x="166" y="1491"/>
                    </a:cubicBezTo>
                    <a:cubicBezTo>
                      <a:pt x="160" y="1503"/>
                      <a:pt x="143" y="1514"/>
                      <a:pt x="131" y="1514"/>
                    </a:cubicBezTo>
                    <a:close/>
                    <a:moveTo>
                      <a:pt x="183" y="1348"/>
                    </a:moveTo>
                    <a:lnTo>
                      <a:pt x="183" y="1348"/>
                    </a:lnTo>
                    <a:cubicBezTo>
                      <a:pt x="177" y="1348"/>
                      <a:pt x="171" y="1348"/>
                      <a:pt x="171" y="1348"/>
                    </a:cubicBezTo>
                    <a:cubicBezTo>
                      <a:pt x="154" y="1343"/>
                      <a:pt x="143" y="1320"/>
                      <a:pt x="148" y="1303"/>
                    </a:cubicBezTo>
                    <a:cubicBezTo>
                      <a:pt x="160" y="1268"/>
                      <a:pt x="160" y="1268"/>
                      <a:pt x="160" y="1268"/>
                    </a:cubicBezTo>
                    <a:cubicBezTo>
                      <a:pt x="166" y="1251"/>
                      <a:pt x="183" y="1240"/>
                      <a:pt x="206" y="1245"/>
                    </a:cubicBezTo>
                    <a:cubicBezTo>
                      <a:pt x="223" y="1251"/>
                      <a:pt x="234" y="1274"/>
                      <a:pt x="229" y="1291"/>
                    </a:cubicBezTo>
                    <a:cubicBezTo>
                      <a:pt x="217" y="1325"/>
                      <a:pt x="217" y="1325"/>
                      <a:pt x="217" y="1325"/>
                    </a:cubicBezTo>
                    <a:cubicBezTo>
                      <a:pt x="211" y="1343"/>
                      <a:pt x="194" y="1348"/>
                      <a:pt x="183" y="1348"/>
                    </a:cubicBezTo>
                    <a:close/>
                    <a:moveTo>
                      <a:pt x="240" y="1188"/>
                    </a:moveTo>
                    <a:lnTo>
                      <a:pt x="240" y="1188"/>
                    </a:lnTo>
                    <a:cubicBezTo>
                      <a:pt x="234" y="1188"/>
                      <a:pt x="229" y="1188"/>
                      <a:pt x="229" y="1183"/>
                    </a:cubicBezTo>
                    <a:cubicBezTo>
                      <a:pt x="206" y="1177"/>
                      <a:pt x="200" y="1160"/>
                      <a:pt x="206" y="1137"/>
                    </a:cubicBezTo>
                    <a:cubicBezTo>
                      <a:pt x="217" y="1108"/>
                      <a:pt x="217" y="1108"/>
                      <a:pt x="217" y="1108"/>
                    </a:cubicBezTo>
                    <a:cubicBezTo>
                      <a:pt x="223" y="1085"/>
                      <a:pt x="246" y="1080"/>
                      <a:pt x="263" y="1085"/>
                    </a:cubicBezTo>
                    <a:cubicBezTo>
                      <a:pt x="280" y="1091"/>
                      <a:pt x="291" y="1114"/>
                      <a:pt x="286" y="1131"/>
                    </a:cubicBezTo>
                    <a:cubicBezTo>
                      <a:pt x="274" y="1165"/>
                      <a:pt x="274" y="1165"/>
                      <a:pt x="274" y="1165"/>
                    </a:cubicBezTo>
                    <a:cubicBezTo>
                      <a:pt x="268" y="1177"/>
                      <a:pt x="251" y="1188"/>
                      <a:pt x="240" y="1188"/>
                    </a:cubicBezTo>
                    <a:close/>
                    <a:moveTo>
                      <a:pt x="297" y="1023"/>
                    </a:moveTo>
                    <a:lnTo>
                      <a:pt x="297" y="1023"/>
                    </a:lnTo>
                    <a:cubicBezTo>
                      <a:pt x="297" y="1023"/>
                      <a:pt x="291" y="1023"/>
                      <a:pt x="286" y="1023"/>
                    </a:cubicBezTo>
                    <a:cubicBezTo>
                      <a:pt x="268" y="1017"/>
                      <a:pt x="257" y="994"/>
                      <a:pt x="268" y="977"/>
                    </a:cubicBezTo>
                    <a:cubicBezTo>
                      <a:pt x="280" y="943"/>
                      <a:pt x="280" y="943"/>
                      <a:pt x="280" y="943"/>
                    </a:cubicBezTo>
                    <a:cubicBezTo>
                      <a:pt x="286" y="925"/>
                      <a:pt x="308" y="920"/>
                      <a:pt x="326" y="925"/>
                    </a:cubicBezTo>
                    <a:cubicBezTo>
                      <a:pt x="343" y="931"/>
                      <a:pt x="354" y="954"/>
                      <a:pt x="343" y="971"/>
                    </a:cubicBezTo>
                    <a:cubicBezTo>
                      <a:pt x="331" y="1006"/>
                      <a:pt x="331" y="1006"/>
                      <a:pt x="331" y="1006"/>
                    </a:cubicBezTo>
                    <a:cubicBezTo>
                      <a:pt x="326" y="1017"/>
                      <a:pt x="314" y="1023"/>
                      <a:pt x="297" y="1023"/>
                    </a:cubicBezTo>
                    <a:close/>
                    <a:moveTo>
                      <a:pt x="366" y="868"/>
                    </a:moveTo>
                    <a:lnTo>
                      <a:pt x="366" y="868"/>
                    </a:lnTo>
                    <a:cubicBezTo>
                      <a:pt x="360" y="868"/>
                      <a:pt x="354" y="863"/>
                      <a:pt x="354" y="863"/>
                    </a:cubicBezTo>
                    <a:cubicBezTo>
                      <a:pt x="331" y="857"/>
                      <a:pt x="326" y="834"/>
                      <a:pt x="331" y="817"/>
                    </a:cubicBezTo>
                    <a:cubicBezTo>
                      <a:pt x="348" y="783"/>
                      <a:pt x="348" y="783"/>
                      <a:pt x="348" y="783"/>
                    </a:cubicBezTo>
                    <a:cubicBezTo>
                      <a:pt x="354" y="766"/>
                      <a:pt x="377" y="760"/>
                      <a:pt x="394" y="766"/>
                    </a:cubicBezTo>
                    <a:cubicBezTo>
                      <a:pt x="411" y="777"/>
                      <a:pt x="423" y="794"/>
                      <a:pt x="411" y="811"/>
                    </a:cubicBezTo>
                    <a:cubicBezTo>
                      <a:pt x="400" y="846"/>
                      <a:pt x="400" y="846"/>
                      <a:pt x="400" y="846"/>
                    </a:cubicBezTo>
                    <a:cubicBezTo>
                      <a:pt x="394" y="857"/>
                      <a:pt x="377" y="868"/>
                      <a:pt x="366" y="868"/>
                    </a:cubicBezTo>
                    <a:close/>
                    <a:moveTo>
                      <a:pt x="440" y="708"/>
                    </a:moveTo>
                    <a:lnTo>
                      <a:pt x="440" y="708"/>
                    </a:lnTo>
                    <a:cubicBezTo>
                      <a:pt x="434" y="708"/>
                      <a:pt x="428" y="708"/>
                      <a:pt x="423" y="708"/>
                    </a:cubicBezTo>
                    <a:cubicBezTo>
                      <a:pt x="406" y="697"/>
                      <a:pt x="394" y="674"/>
                      <a:pt x="406" y="657"/>
                    </a:cubicBezTo>
                    <a:cubicBezTo>
                      <a:pt x="423" y="628"/>
                      <a:pt x="423" y="628"/>
                      <a:pt x="423" y="628"/>
                    </a:cubicBezTo>
                    <a:cubicBezTo>
                      <a:pt x="428" y="611"/>
                      <a:pt x="451" y="600"/>
                      <a:pt x="468" y="611"/>
                    </a:cubicBezTo>
                    <a:cubicBezTo>
                      <a:pt x="486" y="617"/>
                      <a:pt x="491" y="640"/>
                      <a:pt x="486" y="657"/>
                    </a:cubicBezTo>
                    <a:cubicBezTo>
                      <a:pt x="468" y="691"/>
                      <a:pt x="468" y="691"/>
                      <a:pt x="468" y="691"/>
                    </a:cubicBezTo>
                    <a:cubicBezTo>
                      <a:pt x="463" y="703"/>
                      <a:pt x="451" y="708"/>
                      <a:pt x="440" y="708"/>
                    </a:cubicBezTo>
                    <a:close/>
                    <a:moveTo>
                      <a:pt x="514" y="554"/>
                    </a:moveTo>
                    <a:lnTo>
                      <a:pt x="514" y="554"/>
                    </a:lnTo>
                    <a:cubicBezTo>
                      <a:pt x="508" y="554"/>
                      <a:pt x="503" y="554"/>
                      <a:pt x="497" y="549"/>
                    </a:cubicBezTo>
                    <a:cubicBezTo>
                      <a:pt x="480" y="543"/>
                      <a:pt x="474" y="520"/>
                      <a:pt x="480" y="503"/>
                    </a:cubicBezTo>
                    <a:cubicBezTo>
                      <a:pt x="497" y="474"/>
                      <a:pt x="497" y="474"/>
                      <a:pt x="497" y="474"/>
                    </a:cubicBezTo>
                    <a:cubicBezTo>
                      <a:pt x="508" y="457"/>
                      <a:pt x="526" y="446"/>
                      <a:pt x="543" y="457"/>
                    </a:cubicBezTo>
                    <a:cubicBezTo>
                      <a:pt x="560" y="463"/>
                      <a:pt x="571" y="486"/>
                      <a:pt x="560" y="503"/>
                    </a:cubicBezTo>
                    <a:cubicBezTo>
                      <a:pt x="543" y="537"/>
                      <a:pt x="543" y="537"/>
                      <a:pt x="543" y="537"/>
                    </a:cubicBezTo>
                    <a:cubicBezTo>
                      <a:pt x="537" y="549"/>
                      <a:pt x="526" y="554"/>
                      <a:pt x="514" y="554"/>
                    </a:cubicBezTo>
                    <a:close/>
                    <a:moveTo>
                      <a:pt x="594" y="400"/>
                    </a:moveTo>
                    <a:lnTo>
                      <a:pt x="594" y="400"/>
                    </a:lnTo>
                    <a:cubicBezTo>
                      <a:pt x="588" y="400"/>
                      <a:pt x="583" y="400"/>
                      <a:pt x="577" y="400"/>
                    </a:cubicBezTo>
                    <a:cubicBezTo>
                      <a:pt x="560" y="389"/>
                      <a:pt x="554" y="366"/>
                      <a:pt x="560" y="349"/>
                    </a:cubicBezTo>
                    <a:cubicBezTo>
                      <a:pt x="577" y="320"/>
                      <a:pt x="577" y="320"/>
                      <a:pt x="577" y="320"/>
                    </a:cubicBezTo>
                    <a:cubicBezTo>
                      <a:pt x="588" y="303"/>
                      <a:pt x="611" y="297"/>
                      <a:pt x="628" y="303"/>
                    </a:cubicBezTo>
                    <a:cubicBezTo>
                      <a:pt x="646" y="314"/>
                      <a:pt x="651" y="337"/>
                      <a:pt x="640" y="354"/>
                    </a:cubicBezTo>
                    <a:cubicBezTo>
                      <a:pt x="623" y="383"/>
                      <a:pt x="623" y="383"/>
                      <a:pt x="623" y="383"/>
                    </a:cubicBezTo>
                    <a:cubicBezTo>
                      <a:pt x="617" y="394"/>
                      <a:pt x="606" y="400"/>
                      <a:pt x="594" y="400"/>
                    </a:cubicBezTo>
                    <a:close/>
                    <a:moveTo>
                      <a:pt x="680" y="251"/>
                    </a:moveTo>
                    <a:lnTo>
                      <a:pt x="680" y="251"/>
                    </a:lnTo>
                    <a:cubicBezTo>
                      <a:pt x="674" y="251"/>
                      <a:pt x="668" y="251"/>
                      <a:pt x="663" y="246"/>
                    </a:cubicBezTo>
                    <a:cubicBezTo>
                      <a:pt x="646" y="234"/>
                      <a:pt x="640" y="217"/>
                      <a:pt x="646" y="200"/>
                    </a:cubicBezTo>
                    <a:cubicBezTo>
                      <a:pt x="663" y="166"/>
                      <a:pt x="663" y="166"/>
                      <a:pt x="663" y="166"/>
                    </a:cubicBezTo>
                    <a:cubicBezTo>
                      <a:pt x="674" y="154"/>
                      <a:pt x="697" y="149"/>
                      <a:pt x="714" y="154"/>
                    </a:cubicBezTo>
                    <a:cubicBezTo>
                      <a:pt x="731" y="166"/>
                      <a:pt x="737" y="189"/>
                      <a:pt x="725" y="206"/>
                    </a:cubicBezTo>
                    <a:cubicBezTo>
                      <a:pt x="708" y="234"/>
                      <a:pt x="708" y="234"/>
                      <a:pt x="708" y="234"/>
                    </a:cubicBezTo>
                    <a:cubicBezTo>
                      <a:pt x="703" y="246"/>
                      <a:pt x="691" y="251"/>
                      <a:pt x="680" y="251"/>
                    </a:cubicBezTo>
                    <a:close/>
                    <a:moveTo>
                      <a:pt x="765" y="103"/>
                    </a:moveTo>
                    <a:lnTo>
                      <a:pt x="765" y="103"/>
                    </a:lnTo>
                    <a:cubicBezTo>
                      <a:pt x="760" y="103"/>
                      <a:pt x="754" y="103"/>
                      <a:pt x="748" y="97"/>
                    </a:cubicBezTo>
                    <a:cubicBezTo>
                      <a:pt x="731" y="86"/>
                      <a:pt x="725" y="69"/>
                      <a:pt x="737" y="51"/>
                    </a:cubicBezTo>
                    <a:cubicBezTo>
                      <a:pt x="754" y="23"/>
                      <a:pt x="754" y="23"/>
                      <a:pt x="754" y="23"/>
                    </a:cubicBezTo>
                    <a:cubicBezTo>
                      <a:pt x="765" y="6"/>
                      <a:pt x="788" y="0"/>
                      <a:pt x="805" y="11"/>
                    </a:cubicBezTo>
                    <a:cubicBezTo>
                      <a:pt x="823" y="23"/>
                      <a:pt x="828" y="40"/>
                      <a:pt x="817" y="57"/>
                    </a:cubicBezTo>
                    <a:cubicBezTo>
                      <a:pt x="800" y="86"/>
                      <a:pt x="800" y="86"/>
                      <a:pt x="800" y="86"/>
                    </a:cubicBezTo>
                    <a:cubicBezTo>
                      <a:pt x="788" y="97"/>
                      <a:pt x="777" y="103"/>
                      <a:pt x="765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74" name="Freeform: Shape 126">
                <a:extLst>
                  <a:ext uri="{FF2B5EF4-FFF2-40B4-BE49-F238E27FC236}">
                    <a16:creationId xmlns:a16="http://schemas.microsoft.com/office/drawing/2014/main" id="{35D4F326-E8E7-4692-AC43-A9220A7EAD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961" y="7107697"/>
                <a:ext cx="1207840" cy="526145"/>
              </a:xfrm>
              <a:custGeom>
                <a:avLst/>
                <a:gdLst>
                  <a:gd name="T0" fmla="*/ 40 w 1897"/>
                  <a:gd name="T1" fmla="*/ 828 h 829"/>
                  <a:gd name="T2" fmla="*/ 23 w 1897"/>
                  <a:gd name="T3" fmla="*/ 759 h 829"/>
                  <a:gd name="T4" fmla="*/ 97 w 1897"/>
                  <a:gd name="T5" fmla="*/ 754 h 829"/>
                  <a:gd name="T6" fmla="*/ 57 w 1897"/>
                  <a:gd name="T7" fmla="*/ 822 h 829"/>
                  <a:gd name="T8" fmla="*/ 188 w 1897"/>
                  <a:gd name="T9" fmla="*/ 736 h 829"/>
                  <a:gd name="T10" fmla="*/ 160 w 1897"/>
                  <a:gd name="T11" fmla="*/ 719 h 829"/>
                  <a:gd name="T12" fmla="*/ 200 w 1897"/>
                  <a:gd name="T13" fmla="*/ 651 h 829"/>
                  <a:gd name="T14" fmla="*/ 240 w 1897"/>
                  <a:gd name="T15" fmla="*/ 714 h 829"/>
                  <a:gd name="T16" fmla="*/ 188 w 1897"/>
                  <a:gd name="T17" fmla="*/ 736 h 829"/>
                  <a:gd name="T18" fmla="*/ 342 w 1897"/>
                  <a:gd name="T19" fmla="*/ 645 h 829"/>
                  <a:gd name="T20" fmla="*/ 325 w 1897"/>
                  <a:gd name="T21" fmla="*/ 582 h 829"/>
                  <a:gd name="T22" fmla="*/ 405 w 1897"/>
                  <a:gd name="T23" fmla="*/ 576 h 829"/>
                  <a:gd name="T24" fmla="*/ 360 w 1897"/>
                  <a:gd name="T25" fmla="*/ 645 h 829"/>
                  <a:gd name="T26" fmla="*/ 497 w 1897"/>
                  <a:gd name="T27" fmla="*/ 565 h 829"/>
                  <a:gd name="T28" fmla="*/ 468 w 1897"/>
                  <a:gd name="T29" fmla="*/ 548 h 829"/>
                  <a:gd name="T30" fmla="*/ 514 w 1897"/>
                  <a:gd name="T31" fmla="*/ 479 h 829"/>
                  <a:gd name="T32" fmla="*/ 548 w 1897"/>
                  <a:gd name="T33" fmla="*/ 542 h 829"/>
                  <a:gd name="T34" fmla="*/ 497 w 1897"/>
                  <a:gd name="T35" fmla="*/ 565 h 829"/>
                  <a:gd name="T36" fmla="*/ 657 w 1897"/>
                  <a:gd name="T37" fmla="*/ 485 h 829"/>
                  <a:gd name="T38" fmla="*/ 640 w 1897"/>
                  <a:gd name="T39" fmla="*/ 417 h 829"/>
                  <a:gd name="T40" fmla="*/ 720 w 1897"/>
                  <a:gd name="T41" fmla="*/ 422 h 829"/>
                  <a:gd name="T42" fmla="*/ 674 w 1897"/>
                  <a:gd name="T43" fmla="*/ 485 h 829"/>
                  <a:gd name="T44" fmla="*/ 817 w 1897"/>
                  <a:gd name="T45" fmla="*/ 411 h 829"/>
                  <a:gd name="T46" fmla="*/ 783 w 1897"/>
                  <a:gd name="T47" fmla="*/ 394 h 829"/>
                  <a:gd name="T48" fmla="*/ 834 w 1897"/>
                  <a:gd name="T49" fmla="*/ 331 h 829"/>
                  <a:gd name="T50" fmla="*/ 862 w 1897"/>
                  <a:gd name="T51" fmla="*/ 394 h 829"/>
                  <a:gd name="T52" fmla="*/ 817 w 1897"/>
                  <a:gd name="T53" fmla="*/ 411 h 829"/>
                  <a:gd name="T54" fmla="*/ 982 w 1897"/>
                  <a:gd name="T55" fmla="*/ 348 h 829"/>
                  <a:gd name="T56" fmla="*/ 965 w 1897"/>
                  <a:gd name="T57" fmla="*/ 279 h 829"/>
                  <a:gd name="T58" fmla="*/ 1045 w 1897"/>
                  <a:gd name="T59" fmla="*/ 285 h 829"/>
                  <a:gd name="T60" fmla="*/ 994 w 1897"/>
                  <a:gd name="T61" fmla="*/ 342 h 829"/>
                  <a:gd name="T62" fmla="*/ 1142 w 1897"/>
                  <a:gd name="T63" fmla="*/ 279 h 829"/>
                  <a:gd name="T64" fmla="*/ 1114 w 1897"/>
                  <a:gd name="T65" fmla="*/ 257 h 829"/>
                  <a:gd name="T66" fmla="*/ 1165 w 1897"/>
                  <a:gd name="T67" fmla="*/ 200 h 829"/>
                  <a:gd name="T68" fmla="*/ 1188 w 1897"/>
                  <a:gd name="T69" fmla="*/ 268 h 829"/>
                  <a:gd name="T70" fmla="*/ 1142 w 1897"/>
                  <a:gd name="T71" fmla="*/ 279 h 829"/>
                  <a:gd name="T72" fmla="*/ 1314 w 1897"/>
                  <a:gd name="T73" fmla="*/ 222 h 829"/>
                  <a:gd name="T74" fmla="*/ 1302 w 1897"/>
                  <a:gd name="T75" fmla="*/ 154 h 829"/>
                  <a:gd name="T76" fmla="*/ 1377 w 1897"/>
                  <a:gd name="T77" fmla="*/ 165 h 829"/>
                  <a:gd name="T78" fmla="*/ 1319 w 1897"/>
                  <a:gd name="T79" fmla="*/ 222 h 829"/>
                  <a:gd name="T80" fmla="*/ 1479 w 1897"/>
                  <a:gd name="T81" fmla="*/ 171 h 829"/>
                  <a:gd name="T82" fmla="*/ 1445 w 1897"/>
                  <a:gd name="T83" fmla="*/ 148 h 829"/>
                  <a:gd name="T84" fmla="*/ 1502 w 1897"/>
                  <a:gd name="T85" fmla="*/ 91 h 829"/>
                  <a:gd name="T86" fmla="*/ 1525 w 1897"/>
                  <a:gd name="T87" fmla="*/ 159 h 829"/>
                  <a:gd name="T88" fmla="*/ 1479 w 1897"/>
                  <a:gd name="T89" fmla="*/ 171 h 829"/>
                  <a:gd name="T90" fmla="*/ 1651 w 1897"/>
                  <a:gd name="T91" fmla="*/ 125 h 829"/>
                  <a:gd name="T92" fmla="*/ 1639 w 1897"/>
                  <a:gd name="T93" fmla="*/ 51 h 829"/>
                  <a:gd name="T94" fmla="*/ 1719 w 1897"/>
                  <a:gd name="T95" fmla="*/ 68 h 829"/>
                  <a:gd name="T96" fmla="*/ 1657 w 1897"/>
                  <a:gd name="T97" fmla="*/ 125 h 829"/>
                  <a:gd name="T98" fmla="*/ 1822 w 1897"/>
                  <a:gd name="T99" fmla="*/ 79 h 829"/>
                  <a:gd name="T100" fmla="*/ 1788 w 1897"/>
                  <a:gd name="T101" fmla="*/ 51 h 829"/>
                  <a:gd name="T102" fmla="*/ 1845 w 1897"/>
                  <a:gd name="T103" fmla="*/ 5 h 829"/>
                  <a:gd name="T104" fmla="*/ 1862 w 1897"/>
                  <a:gd name="T105" fmla="*/ 74 h 829"/>
                  <a:gd name="T106" fmla="*/ 1822 w 1897"/>
                  <a:gd name="T107" fmla="*/ 79 h 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97" h="829">
                    <a:moveTo>
                      <a:pt x="40" y="828"/>
                    </a:moveTo>
                    <a:lnTo>
                      <a:pt x="40" y="828"/>
                    </a:lnTo>
                    <a:cubicBezTo>
                      <a:pt x="28" y="828"/>
                      <a:pt x="17" y="822"/>
                      <a:pt x="11" y="811"/>
                    </a:cubicBezTo>
                    <a:cubicBezTo>
                      <a:pt x="0" y="794"/>
                      <a:pt x="6" y="771"/>
                      <a:pt x="23" y="759"/>
                    </a:cubicBezTo>
                    <a:cubicBezTo>
                      <a:pt x="51" y="742"/>
                      <a:pt x="51" y="742"/>
                      <a:pt x="51" y="742"/>
                    </a:cubicBezTo>
                    <a:cubicBezTo>
                      <a:pt x="68" y="731"/>
                      <a:pt x="91" y="736"/>
                      <a:pt x="97" y="754"/>
                    </a:cubicBezTo>
                    <a:cubicBezTo>
                      <a:pt x="108" y="771"/>
                      <a:pt x="103" y="794"/>
                      <a:pt x="85" y="805"/>
                    </a:cubicBezTo>
                    <a:cubicBezTo>
                      <a:pt x="57" y="822"/>
                      <a:pt x="57" y="822"/>
                      <a:pt x="57" y="822"/>
                    </a:cubicBezTo>
                    <a:cubicBezTo>
                      <a:pt x="51" y="828"/>
                      <a:pt x="45" y="828"/>
                      <a:pt x="40" y="828"/>
                    </a:cubicBezTo>
                    <a:close/>
                    <a:moveTo>
                      <a:pt x="188" y="736"/>
                    </a:moveTo>
                    <a:lnTo>
                      <a:pt x="188" y="736"/>
                    </a:lnTo>
                    <a:cubicBezTo>
                      <a:pt x="177" y="736"/>
                      <a:pt x="166" y="731"/>
                      <a:pt x="160" y="719"/>
                    </a:cubicBezTo>
                    <a:cubicBezTo>
                      <a:pt x="148" y="702"/>
                      <a:pt x="154" y="679"/>
                      <a:pt x="171" y="668"/>
                    </a:cubicBezTo>
                    <a:cubicBezTo>
                      <a:pt x="200" y="651"/>
                      <a:pt x="200" y="651"/>
                      <a:pt x="200" y="651"/>
                    </a:cubicBezTo>
                    <a:cubicBezTo>
                      <a:pt x="217" y="639"/>
                      <a:pt x="240" y="645"/>
                      <a:pt x="251" y="662"/>
                    </a:cubicBezTo>
                    <a:cubicBezTo>
                      <a:pt x="263" y="679"/>
                      <a:pt x="257" y="702"/>
                      <a:pt x="240" y="714"/>
                    </a:cubicBezTo>
                    <a:cubicBezTo>
                      <a:pt x="205" y="731"/>
                      <a:pt x="205" y="731"/>
                      <a:pt x="205" y="731"/>
                    </a:cubicBezTo>
                    <a:cubicBezTo>
                      <a:pt x="200" y="736"/>
                      <a:pt x="194" y="736"/>
                      <a:pt x="188" y="736"/>
                    </a:cubicBezTo>
                    <a:close/>
                    <a:moveTo>
                      <a:pt x="342" y="645"/>
                    </a:moveTo>
                    <a:lnTo>
                      <a:pt x="342" y="645"/>
                    </a:lnTo>
                    <a:cubicBezTo>
                      <a:pt x="331" y="645"/>
                      <a:pt x="320" y="639"/>
                      <a:pt x="314" y="628"/>
                    </a:cubicBezTo>
                    <a:cubicBezTo>
                      <a:pt x="303" y="611"/>
                      <a:pt x="308" y="588"/>
                      <a:pt x="325" y="582"/>
                    </a:cubicBezTo>
                    <a:cubicBezTo>
                      <a:pt x="354" y="565"/>
                      <a:pt x="354" y="565"/>
                      <a:pt x="354" y="565"/>
                    </a:cubicBezTo>
                    <a:cubicBezTo>
                      <a:pt x="371" y="554"/>
                      <a:pt x="394" y="559"/>
                      <a:pt x="405" y="576"/>
                    </a:cubicBezTo>
                    <a:cubicBezTo>
                      <a:pt x="417" y="594"/>
                      <a:pt x="405" y="617"/>
                      <a:pt x="388" y="628"/>
                    </a:cubicBezTo>
                    <a:cubicBezTo>
                      <a:pt x="360" y="645"/>
                      <a:pt x="360" y="645"/>
                      <a:pt x="360" y="645"/>
                    </a:cubicBezTo>
                    <a:cubicBezTo>
                      <a:pt x="354" y="645"/>
                      <a:pt x="348" y="645"/>
                      <a:pt x="342" y="645"/>
                    </a:cubicBezTo>
                    <a:close/>
                    <a:moveTo>
                      <a:pt x="497" y="565"/>
                    </a:moveTo>
                    <a:lnTo>
                      <a:pt x="497" y="565"/>
                    </a:lnTo>
                    <a:cubicBezTo>
                      <a:pt x="485" y="565"/>
                      <a:pt x="474" y="559"/>
                      <a:pt x="468" y="548"/>
                    </a:cubicBezTo>
                    <a:cubicBezTo>
                      <a:pt x="457" y="531"/>
                      <a:pt x="463" y="508"/>
                      <a:pt x="480" y="497"/>
                    </a:cubicBezTo>
                    <a:cubicBezTo>
                      <a:pt x="514" y="479"/>
                      <a:pt x="514" y="479"/>
                      <a:pt x="514" y="479"/>
                    </a:cubicBezTo>
                    <a:cubicBezTo>
                      <a:pt x="531" y="474"/>
                      <a:pt x="554" y="479"/>
                      <a:pt x="560" y="497"/>
                    </a:cubicBezTo>
                    <a:cubicBezTo>
                      <a:pt x="571" y="514"/>
                      <a:pt x="565" y="536"/>
                      <a:pt x="548" y="542"/>
                    </a:cubicBezTo>
                    <a:cubicBezTo>
                      <a:pt x="514" y="559"/>
                      <a:pt x="514" y="559"/>
                      <a:pt x="514" y="559"/>
                    </a:cubicBezTo>
                    <a:cubicBezTo>
                      <a:pt x="508" y="565"/>
                      <a:pt x="502" y="565"/>
                      <a:pt x="497" y="565"/>
                    </a:cubicBezTo>
                    <a:close/>
                    <a:moveTo>
                      <a:pt x="657" y="485"/>
                    </a:moveTo>
                    <a:lnTo>
                      <a:pt x="657" y="485"/>
                    </a:lnTo>
                    <a:cubicBezTo>
                      <a:pt x="645" y="485"/>
                      <a:pt x="628" y="479"/>
                      <a:pt x="623" y="468"/>
                    </a:cubicBezTo>
                    <a:cubicBezTo>
                      <a:pt x="617" y="451"/>
                      <a:pt x="623" y="428"/>
                      <a:pt x="640" y="417"/>
                    </a:cubicBezTo>
                    <a:cubicBezTo>
                      <a:pt x="674" y="405"/>
                      <a:pt x="674" y="405"/>
                      <a:pt x="674" y="405"/>
                    </a:cubicBezTo>
                    <a:cubicBezTo>
                      <a:pt x="691" y="394"/>
                      <a:pt x="714" y="405"/>
                      <a:pt x="720" y="422"/>
                    </a:cubicBezTo>
                    <a:cubicBezTo>
                      <a:pt x="731" y="439"/>
                      <a:pt x="720" y="462"/>
                      <a:pt x="702" y="468"/>
                    </a:cubicBezTo>
                    <a:cubicBezTo>
                      <a:pt x="674" y="485"/>
                      <a:pt x="674" y="485"/>
                      <a:pt x="674" y="485"/>
                    </a:cubicBezTo>
                    <a:cubicBezTo>
                      <a:pt x="668" y="485"/>
                      <a:pt x="662" y="485"/>
                      <a:pt x="657" y="485"/>
                    </a:cubicBezTo>
                    <a:close/>
                    <a:moveTo>
                      <a:pt x="817" y="411"/>
                    </a:moveTo>
                    <a:lnTo>
                      <a:pt x="817" y="411"/>
                    </a:lnTo>
                    <a:cubicBezTo>
                      <a:pt x="805" y="411"/>
                      <a:pt x="788" y="405"/>
                      <a:pt x="783" y="394"/>
                    </a:cubicBezTo>
                    <a:cubicBezTo>
                      <a:pt x="777" y="376"/>
                      <a:pt x="783" y="354"/>
                      <a:pt x="805" y="348"/>
                    </a:cubicBezTo>
                    <a:cubicBezTo>
                      <a:pt x="834" y="331"/>
                      <a:pt x="834" y="331"/>
                      <a:pt x="834" y="331"/>
                    </a:cubicBezTo>
                    <a:cubicBezTo>
                      <a:pt x="851" y="325"/>
                      <a:pt x="874" y="331"/>
                      <a:pt x="880" y="348"/>
                    </a:cubicBezTo>
                    <a:cubicBezTo>
                      <a:pt x="891" y="365"/>
                      <a:pt x="880" y="388"/>
                      <a:pt x="862" y="394"/>
                    </a:cubicBezTo>
                    <a:cubicBezTo>
                      <a:pt x="834" y="411"/>
                      <a:pt x="834" y="411"/>
                      <a:pt x="834" y="411"/>
                    </a:cubicBezTo>
                    <a:cubicBezTo>
                      <a:pt x="828" y="411"/>
                      <a:pt x="822" y="411"/>
                      <a:pt x="817" y="411"/>
                    </a:cubicBezTo>
                    <a:close/>
                    <a:moveTo>
                      <a:pt x="982" y="348"/>
                    </a:moveTo>
                    <a:lnTo>
                      <a:pt x="982" y="348"/>
                    </a:lnTo>
                    <a:cubicBezTo>
                      <a:pt x="965" y="348"/>
                      <a:pt x="954" y="337"/>
                      <a:pt x="948" y="325"/>
                    </a:cubicBezTo>
                    <a:cubicBezTo>
                      <a:pt x="937" y="302"/>
                      <a:pt x="948" y="285"/>
                      <a:pt x="965" y="279"/>
                    </a:cubicBezTo>
                    <a:cubicBezTo>
                      <a:pt x="1000" y="262"/>
                      <a:pt x="1000" y="262"/>
                      <a:pt x="1000" y="262"/>
                    </a:cubicBezTo>
                    <a:cubicBezTo>
                      <a:pt x="1017" y="257"/>
                      <a:pt x="1040" y="268"/>
                      <a:pt x="1045" y="285"/>
                    </a:cubicBezTo>
                    <a:cubicBezTo>
                      <a:pt x="1051" y="302"/>
                      <a:pt x="1045" y="325"/>
                      <a:pt x="1028" y="331"/>
                    </a:cubicBezTo>
                    <a:cubicBezTo>
                      <a:pt x="994" y="342"/>
                      <a:pt x="994" y="342"/>
                      <a:pt x="994" y="342"/>
                    </a:cubicBezTo>
                    <a:cubicBezTo>
                      <a:pt x="988" y="342"/>
                      <a:pt x="982" y="348"/>
                      <a:pt x="982" y="348"/>
                    </a:cubicBezTo>
                    <a:close/>
                    <a:moveTo>
                      <a:pt x="1142" y="279"/>
                    </a:moveTo>
                    <a:lnTo>
                      <a:pt x="1142" y="279"/>
                    </a:lnTo>
                    <a:cubicBezTo>
                      <a:pt x="1131" y="279"/>
                      <a:pt x="1114" y="274"/>
                      <a:pt x="1114" y="257"/>
                    </a:cubicBezTo>
                    <a:cubicBezTo>
                      <a:pt x="1102" y="239"/>
                      <a:pt x="1114" y="222"/>
                      <a:pt x="1131" y="211"/>
                    </a:cubicBezTo>
                    <a:cubicBezTo>
                      <a:pt x="1165" y="200"/>
                      <a:pt x="1165" y="200"/>
                      <a:pt x="1165" y="200"/>
                    </a:cubicBezTo>
                    <a:cubicBezTo>
                      <a:pt x="1182" y="194"/>
                      <a:pt x="1205" y="205"/>
                      <a:pt x="1211" y="222"/>
                    </a:cubicBezTo>
                    <a:cubicBezTo>
                      <a:pt x="1217" y="239"/>
                      <a:pt x="1211" y="262"/>
                      <a:pt x="1188" y="268"/>
                    </a:cubicBezTo>
                    <a:cubicBezTo>
                      <a:pt x="1159" y="279"/>
                      <a:pt x="1159" y="279"/>
                      <a:pt x="1159" y="279"/>
                    </a:cubicBezTo>
                    <a:cubicBezTo>
                      <a:pt x="1154" y="279"/>
                      <a:pt x="1148" y="279"/>
                      <a:pt x="1142" y="279"/>
                    </a:cubicBezTo>
                    <a:close/>
                    <a:moveTo>
                      <a:pt x="1314" y="222"/>
                    </a:moveTo>
                    <a:lnTo>
                      <a:pt x="1314" y="222"/>
                    </a:lnTo>
                    <a:cubicBezTo>
                      <a:pt x="1297" y="222"/>
                      <a:pt x="1285" y="217"/>
                      <a:pt x="1279" y="200"/>
                    </a:cubicBezTo>
                    <a:cubicBezTo>
                      <a:pt x="1274" y="182"/>
                      <a:pt x="1279" y="159"/>
                      <a:pt x="1302" y="154"/>
                    </a:cubicBezTo>
                    <a:cubicBezTo>
                      <a:pt x="1337" y="142"/>
                      <a:pt x="1337" y="142"/>
                      <a:pt x="1337" y="142"/>
                    </a:cubicBezTo>
                    <a:cubicBezTo>
                      <a:pt x="1354" y="137"/>
                      <a:pt x="1371" y="148"/>
                      <a:pt x="1377" y="165"/>
                    </a:cubicBezTo>
                    <a:cubicBezTo>
                      <a:pt x="1382" y="188"/>
                      <a:pt x="1377" y="205"/>
                      <a:pt x="1354" y="211"/>
                    </a:cubicBezTo>
                    <a:cubicBezTo>
                      <a:pt x="1319" y="222"/>
                      <a:pt x="1319" y="222"/>
                      <a:pt x="1319" y="222"/>
                    </a:cubicBezTo>
                    <a:lnTo>
                      <a:pt x="1314" y="222"/>
                    </a:lnTo>
                    <a:close/>
                    <a:moveTo>
                      <a:pt x="1479" y="171"/>
                    </a:moveTo>
                    <a:lnTo>
                      <a:pt x="1479" y="171"/>
                    </a:lnTo>
                    <a:cubicBezTo>
                      <a:pt x="1462" y="171"/>
                      <a:pt x="1451" y="159"/>
                      <a:pt x="1445" y="148"/>
                    </a:cubicBezTo>
                    <a:cubicBezTo>
                      <a:pt x="1439" y="125"/>
                      <a:pt x="1451" y="108"/>
                      <a:pt x="1468" y="102"/>
                    </a:cubicBezTo>
                    <a:cubicBezTo>
                      <a:pt x="1502" y="91"/>
                      <a:pt x="1502" y="91"/>
                      <a:pt x="1502" y="91"/>
                    </a:cubicBezTo>
                    <a:cubicBezTo>
                      <a:pt x="1525" y="85"/>
                      <a:pt x="1542" y="97"/>
                      <a:pt x="1548" y="114"/>
                    </a:cubicBezTo>
                    <a:cubicBezTo>
                      <a:pt x="1554" y="137"/>
                      <a:pt x="1542" y="154"/>
                      <a:pt x="1525" y="159"/>
                    </a:cubicBezTo>
                    <a:cubicBezTo>
                      <a:pt x="1491" y="171"/>
                      <a:pt x="1491" y="171"/>
                      <a:pt x="1491" y="171"/>
                    </a:cubicBezTo>
                    <a:cubicBezTo>
                      <a:pt x="1485" y="171"/>
                      <a:pt x="1485" y="171"/>
                      <a:pt x="1479" y="171"/>
                    </a:cubicBezTo>
                    <a:close/>
                    <a:moveTo>
                      <a:pt x="1651" y="125"/>
                    </a:moveTo>
                    <a:lnTo>
                      <a:pt x="1651" y="125"/>
                    </a:lnTo>
                    <a:cubicBezTo>
                      <a:pt x="1634" y="125"/>
                      <a:pt x="1617" y="114"/>
                      <a:pt x="1617" y="97"/>
                    </a:cubicBezTo>
                    <a:cubicBezTo>
                      <a:pt x="1611" y="79"/>
                      <a:pt x="1622" y="57"/>
                      <a:pt x="1639" y="51"/>
                    </a:cubicBezTo>
                    <a:cubicBezTo>
                      <a:pt x="1674" y="45"/>
                      <a:pt x="1674" y="45"/>
                      <a:pt x="1674" y="45"/>
                    </a:cubicBezTo>
                    <a:cubicBezTo>
                      <a:pt x="1691" y="40"/>
                      <a:pt x="1714" y="51"/>
                      <a:pt x="1719" y="68"/>
                    </a:cubicBezTo>
                    <a:cubicBezTo>
                      <a:pt x="1725" y="91"/>
                      <a:pt x="1714" y="108"/>
                      <a:pt x="1691" y="114"/>
                    </a:cubicBezTo>
                    <a:cubicBezTo>
                      <a:pt x="1657" y="125"/>
                      <a:pt x="1657" y="125"/>
                      <a:pt x="1657" y="125"/>
                    </a:cubicBezTo>
                    <a:lnTo>
                      <a:pt x="1651" y="125"/>
                    </a:lnTo>
                    <a:close/>
                    <a:moveTo>
                      <a:pt x="1822" y="79"/>
                    </a:moveTo>
                    <a:lnTo>
                      <a:pt x="1822" y="79"/>
                    </a:lnTo>
                    <a:cubicBezTo>
                      <a:pt x="1805" y="79"/>
                      <a:pt x="1788" y="68"/>
                      <a:pt x="1788" y="51"/>
                    </a:cubicBezTo>
                    <a:cubicBezTo>
                      <a:pt x="1782" y="34"/>
                      <a:pt x="1794" y="17"/>
                      <a:pt x="1811" y="11"/>
                    </a:cubicBezTo>
                    <a:cubicBezTo>
                      <a:pt x="1845" y="5"/>
                      <a:pt x="1845" y="5"/>
                      <a:pt x="1845" y="5"/>
                    </a:cubicBezTo>
                    <a:cubicBezTo>
                      <a:pt x="1868" y="0"/>
                      <a:pt x="1885" y="11"/>
                      <a:pt x="1891" y="28"/>
                    </a:cubicBezTo>
                    <a:cubicBezTo>
                      <a:pt x="1896" y="51"/>
                      <a:pt x="1879" y="68"/>
                      <a:pt x="1862" y="74"/>
                    </a:cubicBezTo>
                    <a:cubicBezTo>
                      <a:pt x="1828" y="79"/>
                      <a:pt x="1828" y="79"/>
                      <a:pt x="1828" y="79"/>
                    </a:cubicBezTo>
                    <a:lnTo>
                      <a:pt x="1822" y="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75" name="Freeform: Shape 127">
                <a:extLst>
                  <a:ext uri="{FF2B5EF4-FFF2-40B4-BE49-F238E27FC236}">
                    <a16:creationId xmlns:a16="http://schemas.microsoft.com/office/drawing/2014/main" id="{37BA5968-244A-4912-8D4C-461A616D87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9499" y="7102069"/>
                <a:ext cx="1227548" cy="528958"/>
              </a:xfrm>
              <a:custGeom>
                <a:avLst/>
                <a:gdLst>
                  <a:gd name="T0" fmla="*/ 1885 w 1926"/>
                  <a:gd name="T1" fmla="*/ 834 h 835"/>
                  <a:gd name="T2" fmla="*/ 1840 w 1926"/>
                  <a:gd name="T3" fmla="*/ 811 h 835"/>
                  <a:gd name="T4" fmla="*/ 1874 w 1926"/>
                  <a:gd name="T5" fmla="*/ 748 h 835"/>
                  <a:gd name="T6" fmla="*/ 1920 w 1926"/>
                  <a:gd name="T7" fmla="*/ 817 h 835"/>
                  <a:gd name="T8" fmla="*/ 1737 w 1926"/>
                  <a:gd name="T9" fmla="*/ 737 h 835"/>
                  <a:gd name="T10" fmla="*/ 1714 w 1926"/>
                  <a:gd name="T11" fmla="*/ 737 h 835"/>
                  <a:gd name="T12" fmla="*/ 1674 w 1926"/>
                  <a:gd name="T13" fmla="*/ 669 h 835"/>
                  <a:gd name="T14" fmla="*/ 1754 w 1926"/>
                  <a:gd name="T15" fmla="*/ 674 h 835"/>
                  <a:gd name="T16" fmla="*/ 1737 w 1926"/>
                  <a:gd name="T17" fmla="*/ 737 h 835"/>
                  <a:gd name="T18" fmla="*/ 1577 w 1926"/>
                  <a:gd name="T19" fmla="*/ 651 h 835"/>
                  <a:gd name="T20" fmla="*/ 1531 w 1926"/>
                  <a:gd name="T21" fmla="*/ 629 h 835"/>
                  <a:gd name="T22" fmla="*/ 1565 w 1926"/>
                  <a:gd name="T23" fmla="*/ 566 h 835"/>
                  <a:gd name="T24" fmla="*/ 1611 w 1926"/>
                  <a:gd name="T25" fmla="*/ 634 h 835"/>
                  <a:gd name="T26" fmla="*/ 1423 w 1926"/>
                  <a:gd name="T27" fmla="*/ 566 h 835"/>
                  <a:gd name="T28" fmla="*/ 1406 w 1926"/>
                  <a:gd name="T29" fmla="*/ 566 h 835"/>
                  <a:gd name="T30" fmla="*/ 1354 w 1926"/>
                  <a:gd name="T31" fmla="*/ 503 h 835"/>
                  <a:gd name="T32" fmla="*/ 1434 w 1926"/>
                  <a:gd name="T33" fmla="*/ 503 h 835"/>
                  <a:gd name="T34" fmla="*/ 1423 w 1926"/>
                  <a:gd name="T35" fmla="*/ 566 h 835"/>
                  <a:gd name="T36" fmla="*/ 1257 w 1926"/>
                  <a:gd name="T37" fmla="*/ 491 h 835"/>
                  <a:gd name="T38" fmla="*/ 1211 w 1926"/>
                  <a:gd name="T39" fmla="*/ 469 h 835"/>
                  <a:gd name="T40" fmla="*/ 1240 w 1926"/>
                  <a:gd name="T41" fmla="*/ 406 h 835"/>
                  <a:gd name="T42" fmla="*/ 1291 w 1926"/>
                  <a:gd name="T43" fmla="*/ 469 h 835"/>
                  <a:gd name="T44" fmla="*/ 1097 w 1926"/>
                  <a:gd name="T45" fmla="*/ 417 h 835"/>
                  <a:gd name="T46" fmla="*/ 1080 w 1926"/>
                  <a:gd name="T47" fmla="*/ 411 h 835"/>
                  <a:gd name="T48" fmla="*/ 1028 w 1926"/>
                  <a:gd name="T49" fmla="*/ 354 h 835"/>
                  <a:gd name="T50" fmla="*/ 1108 w 1926"/>
                  <a:gd name="T51" fmla="*/ 349 h 835"/>
                  <a:gd name="T52" fmla="*/ 1097 w 1926"/>
                  <a:gd name="T53" fmla="*/ 417 h 835"/>
                  <a:gd name="T54" fmla="*/ 931 w 1926"/>
                  <a:gd name="T55" fmla="*/ 349 h 835"/>
                  <a:gd name="T56" fmla="*/ 886 w 1926"/>
                  <a:gd name="T57" fmla="*/ 331 h 835"/>
                  <a:gd name="T58" fmla="*/ 908 w 1926"/>
                  <a:gd name="T59" fmla="*/ 263 h 835"/>
                  <a:gd name="T60" fmla="*/ 965 w 1926"/>
                  <a:gd name="T61" fmla="*/ 326 h 835"/>
                  <a:gd name="T62" fmla="*/ 766 w 1926"/>
                  <a:gd name="T63" fmla="*/ 286 h 835"/>
                  <a:gd name="T64" fmla="*/ 748 w 1926"/>
                  <a:gd name="T65" fmla="*/ 280 h 835"/>
                  <a:gd name="T66" fmla="*/ 697 w 1926"/>
                  <a:gd name="T67" fmla="*/ 223 h 835"/>
                  <a:gd name="T68" fmla="*/ 777 w 1926"/>
                  <a:gd name="T69" fmla="*/ 217 h 835"/>
                  <a:gd name="T70" fmla="*/ 766 w 1926"/>
                  <a:gd name="T71" fmla="*/ 286 h 835"/>
                  <a:gd name="T72" fmla="*/ 594 w 1926"/>
                  <a:gd name="T73" fmla="*/ 229 h 835"/>
                  <a:gd name="T74" fmla="*/ 548 w 1926"/>
                  <a:gd name="T75" fmla="*/ 212 h 835"/>
                  <a:gd name="T76" fmla="*/ 571 w 1926"/>
                  <a:gd name="T77" fmla="*/ 143 h 835"/>
                  <a:gd name="T78" fmla="*/ 629 w 1926"/>
                  <a:gd name="T79" fmla="*/ 200 h 835"/>
                  <a:gd name="T80" fmla="*/ 423 w 1926"/>
                  <a:gd name="T81" fmla="*/ 171 h 835"/>
                  <a:gd name="T82" fmla="*/ 411 w 1926"/>
                  <a:gd name="T83" fmla="*/ 171 h 835"/>
                  <a:gd name="T84" fmla="*/ 354 w 1926"/>
                  <a:gd name="T85" fmla="*/ 120 h 835"/>
                  <a:gd name="T86" fmla="*/ 434 w 1926"/>
                  <a:gd name="T87" fmla="*/ 103 h 835"/>
                  <a:gd name="T88" fmla="*/ 423 w 1926"/>
                  <a:gd name="T89" fmla="*/ 171 h 835"/>
                  <a:gd name="T90" fmla="*/ 251 w 1926"/>
                  <a:gd name="T91" fmla="*/ 126 h 835"/>
                  <a:gd name="T92" fmla="*/ 206 w 1926"/>
                  <a:gd name="T93" fmla="*/ 114 h 835"/>
                  <a:gd name="T94" fmla="*/ 223 w 1926"/>
                  <a:gd name="T95" fmla="*/ 46 h 835"/>
                  <a:gd name="T96" fmla="*/ 286 w 1926"/>
                  <a:gd name="T97" fmla="*/ 97 h 835"/>
                  <a:gd name="T98" fmla="*/ 74 w 1926"/>
                  <a:gd name="T99" fmla="*/ 86 h 835"/>
                  <a:gd name="T100" fmla="*/ 69 w 1926"/>
                  <a:gd name="T101" fmla="*/ 86 h 835"/>
                  <a:gd name="T102" fmla="*/ 6 w 1926"/>
                  <a:gd name="T103" fmla="*/ 34 h 835"/>
                  <a:gd name="T104" fmla="*/ 86 w 1926"/>
                  <a:gd name="T105" fmla="*/ 12 h 835"/>
                  <a:gd name="T106" fmla="*/ 74 w 1926"/>
                  <a:gd name="T107" fmla="*/ 86 h 8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26" h="835">
                    <a:moveTo>
                      <a:pt x="1885" y="834"/>
                    </a:moveTo>
                    <a:lnTo>
                      <a:pt x="1885" y="834"/>
                    </a:lnTo>
                    <a:cubicBezTo>
                      <a:pt x="1880" y="834"/>
                      <a:pt x="1874" y="834"/>
                      <a:pt x="1868" y="829"/>
                    </a:cubicBezTo>
                    <a:cubicBezTo>
                      <a:pt x="1840" y="811"/>
                      <a:pt x="1840" y="811"/>
                      <a:pt x="1840" y="811"/>
                    </a:cubicBezTo>
                    <a:cubicBezTo>
                      <a:pt x="1823" y="800"/>
                      <a:pt x="1817" y="777"/>
                      <a:pt x="1828" y="760"/>
                    </a:cubicBezTo>
                    <a:cubicBezTo>
                      <a:pt x="1840" y="743"/>
                      <a:pt x="1857" y="737"/>
                      <a:pt x="1874" y="748"/>
                    </a:cubicBezTo>
                    <a:cubicBezTo>
                      <a:pt x="1908" y="766"/>
                      <a:pt x="1908" y="766"/>
                      <a:pt x="1908" y="766"/>
                    </a:cubicBezTo>
                    <a:cubicBezTo>
                      <a:pt x="1925" y="777"/>
                      <a:pt x="1925" y="800"/>
                      <a:pt x="1920" y="817"/>
                    </a:cubicBezTo>
                    <a:cubicBezTo>
                      <a:pt x="1908" y="829"/>
                      <a:pt x="1897" y="834"/>
                      <a:pt x="1885" y="834"/>
                    </a:cubicBezTo>
                    <a:close/>
                    <a:moveTo>
                      <a:pt x="1737" y="737"/>
                    </a:moveTo>
                    <a:lnTo>
                      <a:pt x="1737" y="737"/>
                    </a:lnTo>
                    <a:cubicBezTo>
                      <a:pt x="1731" y="737"/>
                      <a:pt x="1720" y="737"/>
                      <a:pt x="1714" y="737"/>
                    </a:cubicBezTo>
                    <a:cubicBezTo>
                      <a:pt x="1685" y="714"/>
                      <a:pt x="1685" y="714"/>
                      <a:pt x="1685" y="714"/>
                    </a:cubicBezTo>
                    <a:cubicBezTo>
                      <a:pt x="1668" y="708"/>
                      <a:pt x="1663" y="686"/>
                      <a:pt x="1674" y="669"/>
                    </a:cubicBezTo>
                    <a:cubicBezTo>
                      <a:pt x="1685" y="651"/>
                      <a:pt x="1703" y="646"/>
                      <a:pt x="1720" y="657"/>
                    </a:cubicBezTo>
                    <a:cubicBezTo>
                      <a:pt x="1754" y="674"/>
                      <a:pt x="1754" y="674"/>
                      <a:pt x="1754" y="674"/>
                    </a:cubicBezTo>
                    <a:cubicBezTo>
                      <a:pt x="1771" y="686"/>
                      <a:pt x="1777" y="703"/>
                      <a:pt x="1765" y="720"/>
                    </a:cubicBezTo>
                    <a:cubicBezTo>
                      <a:pt x="1760" y="731"/>
                      <a:pt x="1748" y="737"/>
                      <a:pt x="1737" y="737"/>
                    </a:cubicBezTo>
                    <a:close/>
                    <a:moveTo>
                      <a:pt x="1577" y="651"/>
                    </a:moveTo>
                    <a:lnTo>
                      <a:pt x="1577" y="651"/>
                    </a:lnTo>
                    <a:cubicBezTo>
                      <a:pt x="1571" y="651"/>
                      <a:pt x="1565" y="651"/>
                      <a:pt x="1560" y="646"/>
                    </a:cubicBezTo>
                    <a:cubicBezTo>
                      <a:pt x="1531" y="629"/>
                      <a:pt x="1531" y="629"/>
                      <a:pt x="1531" y="629"/>
                    </a:cubicBezTo>
                    <a:cubicBezTo>
                      <a:pt x="1514" y="623"/>
                      <a:pt x="1508" y="600"/>
                      <a:pt x="1514" y="583"/>
                    </a:cubicBezTo>
                    <a:cubicBezTo>
                      <a:pt x="1525" y="566"/>
                      <a:pt x="1548" y="560"/>
                      <a:pt x="1565" y="566"/>
                    </a:cubicBezTo>
                    <a:cubicBezTo>
                      <a:pt x="1594" y="583"/>
                      <a:pt x="1594" y="583"/>
                      <a:pt x="1594" y="583"/>
                    </a:cubicBezTo>
                    <a:cubicBezTo>
                      <a:pt x="1611" y="594"/>
                      <a:pt x="1617" y="617"/>
                      <a:pt x="1611" y="634"/>
                    </a:cubicBezTo>
                    <a:cubicBezTo>
                      <a:pt x="1605" y="646"/>
                      <a:pt x="1594" y="651"/>
                      <a:pt x="1577" y="651"/>
                    </a:cubicBezTo>
                    <a:close/>
                    <a:moveTo>
                      <a:pt x="1423" y="566"/>
                    </a:moveTo>
                    <a:lnTo>
                      <a:pt x="1423" y="566"/>
                    </a:lnTo>
                    <a:cubicBezTo>
                      <a:pt x="1417" y="566"/>
                      <a:pt x="1411" y="566"/>
                      <a:pt x="1406" y="566"/>
                    </a:cubicBezTo>
                    <a:cubicBezTo>
                      <a:pt x="1371" y="548"/>
                      <a:pt x="1371" y="548"/>
                      <a:pt x="1371" y="548"/>
                    </a:cubicBezTo>
                    <a:cubicBezTo>
                      <a:pt x="1354" y="537"/>
                      <a:pt x="1348" y="520"/>
                      <a:pt x="1354" y="503"/>
                    </a:cubicBezTo>
                    <a:cubicBezTo>
                      <a:pt x="1365" y="480"/>
                      <a:pt x="1388" y="474"/>
                      <a:pt x="1406" y="486"/>
                    </a:cubicBezTo>
                    <a:cubicBezTo>
                      <a:pt x="1434" y="503"/>
                      <a:pt x="1434" y="503"/>
                      <a:pt x="1434" y="503"/>
                    </a:cubicBezTo>
                    <a:cubicBezTo>
                      <a:pt x="1451" y="509"/>
                      <a:pt x="1463" y="531"/>
                      <a:pt x="1451" y="548"/>
                    </a:cubicBezTo>
                    <a:cubicBezTo>
                      <a:pt x="1445" y="560"/>
                      <a:pt x="1434" y="566"/>
                      <a:pt x="1423" y="566"/>
                    </a:cubicBezTo>
                    <a:close/>
                    <a:moveTo>
                      <a:pt x="1257" y="491"/>
                    </a:moveTo>
                    <a:lnTo>
                      <a:pt x="1257" y="491"/>
                    </a:lnTo>
                    <a:cubicBezTo>
                      <a:pt x="1257" y="491"/>
                      <a:pt x="1251" y="486"/>
                      <a:pt x="1246" y="486"/>
                    </a:cubicBezTo>
                    <a:cubicBezTo>
                      <a:pt x="1211" y="469"/>
                      <a:pt x="1211" y="469"/>
                      <a:pt x="1211" y="469"/>
                    </a:cubicBezTo>
                    <a:cubicBezTo>
                      <a:pt x="1194" y="463"/>
                      <a:pt x="1188" y="440"/>
                      <a:pt x="1194" y="423"/>
                    </a:cubicBezTo>
                    <a:cubicBezTo>
                      <a:pt x="1206" y="406"/>
                      <a:pt x="1223" y="400"/>
                      <a:pt x="1240" y="406"/>
                    </a:cubicBezTo>
                    <a:cubicBezTo>
                      <a:pt x="1274" y="423"/>
                      <a:pt x="1274" y="423"/>
                      <a:pt x="1274" y="423"/>
                    </a:cubicBezTo>
                    <a:cubicBezTo>
                      <a:pt x="1291" y="429"/>
                      <a:pt x="1303" y="451"/>
                      <a:pt x="1291" y="469"/>
                    </a:cubicBezTo>
                    <a:cubicBezTo>
                      <a:pt x="1285" y="480"/>
                      <a:pt x="1274" y="491"/>
                      <a:pt x="1257" y="491"/>
                    </a:cubicBezTo>
                    <a:close/>
                    <a:moveTo>
                      <a:pt x="1097" y="417"/>
                    </a:moveTo>
                    <a:lnTo>
                      <a:pt x="1097" y="417"/>
                    </a:lnTo>
                    <a:cubicBezTo>
                      <a:pt x="1091" y="417"/>
                      <a:pt x="1086" y="417"/>
                      <a:pt x="1080" y="411"/>
                    </a:cubicBezTo>
                    <a:cubicBezTo>
                      <a:pt x="1051" y="400"/>
                      <a:pt x="1051" y="400"/>
                      <a:pt x="1051" y="400"/>
                    </a:cubicBezTo>
                    <a:cubicBezTo>
                      <a:pt x="1034" y="388"/>
                      <a:pt x="1023" y="371"/>
                      <a:pt x="1028" y="354"/>
                    </a:cubicBezTo>
                    <a:cubicBezTo>
                      <a:pt x="1040" y="331"/>
                      <a:pt x="1057" y="326"/>
                      <a:pt x="1080" y="331"/>
                    </a:cubicBezTo>
                    <a:cubicBezTo>
                      <a:pt x="1108" y="349"/>
                      <a:pt x="1108" y="349"/>
                      <a:pt x="1108" y="349"/>
                    </a:cubicBezTo>
                    <a:cubicBezTo>
                      <a:pt x="1125" y="354"/>
                      <a:pt x="1137" y="377"/>
                      <a:pt x="1131" y="394"/>
                    </a:cubicBezTo>
                    <a:cubicBezTo>
                      <a:pt x="1125" y="406"/>
                      <a:pt x="1108" y="417"/>
                      <a:pt x="1097" y="417"/>
                    </a:cubicBezTo>
                    <a:close/>
                    <a:moveTo>
                      <a:pt x="931" y="349"/>
                    </a:moveTo>
                    <a:lnTo>
                      <a:pt x="931" y="349"/>
                    </a:lnTo>
                    <a:cubicBezTo>
                      <a:pt x="926" y="349"/>
                      <a:pt x="920" y="349"/>
                      <a:pt x="920" y="343"/>
                    </a:cubicBezTo>
                    <a:cubicBezTo>
                      <a:pt x="886" y="331"/>
                      <a:pt x="886" y="331"/>
                      <a:pt x="886" y="331"/>
                    </a:cubicBezTo>
                    <a:cubicBezTo>
                      <a:pt x="868" y="326"/>
                      <a:pt x="857" y="303"/>
                      <a:pt x="863" y="286"/>
                    </a:cubicBezTo>
                    <a:cubicBezTo>
                      <a:pt x="874" y="269"/>
                      <a:pt x="891" y="257"/>
                      <a:pt x="908" y="263"/>
                    </a:cubicBezTo>
                    <a:cubicBezTo>
                      <a:pt x="943" y="280"/>
                      <a:pt x="943" y="280"/>
                      <a:pt x="943" y="280"/>
                    </a:cubicBezTo>
                    <a:cubicBezTo>
                      <a:pt x="960" y="286"/>
                      <a:pt x="971" y="309"/>
                      <a:pt x="965" y="326"/>
                    </a:cubicBezTo>
                    <a:cubicBezTo>
                      <a:pt x="960" y="337"/>
                      <a:pt x="943" y="349"/>
                      <a:pt x="931" y="349"/>
                    </a:cubicBezTo>
                    <a:close/>
                    <a:moveTo>
                      <a:pt x="766" y="286"/>
                    </a:moveTo>
                    <a:lnTo>
                      <a:pt x="766" y="286"/>
                    </a:lnTo>
                    <a:cubicBezTo>
                      <a:pt x="760" y="286"/>
                      <a:pt x="754" y="286"/>
                      <a:pt x="748" y="280"/>
                    </a:cubicBezTo>
                    <a:cubicBezTo>
                      <a:pt x="720" y="269"/>
                      <a:pt x="720" y="269"/>
                      <a:pt x="720" y="269"/>
                    </a:cubicBezTo>
                    <a:cubicBezTo>
                      <a:pt x="697" y="263"/>
                      <a:pt x="691" y="246"/>
                      <a:pt x="697" y="223"/>
                    </a:cubicBezTo>
                    <a:cubicBezTo>
                      <a:pt x="703" y="206"/>
                      <a:pt x="720" y="194"/>
                      <a:pt x="743" y="200"/>
                    </a:cubicBezTo>
                    <a:cubicBezTo>
                      <a:pt x="777" y="217"/>
                      <a:pt x="777" y="217"/>
                      <a:pt x="777" y="217"/>
                    </a:cubicBezTo>
                    <a:cubicBezTo>
                      <a:pt x="794" y="223"/>
                      <a:pt x="806" y="240"/>
                      <a:pt x="794" y="263"/>
                    </a:cubicBezTo>
                    <a:cubicBezTo>
                      <a:pt x="794" y="274"/>
                      <a:pt x="777" y="286"/>
                      <a:pt x="766" y="286"/>
                    </a:cubicBezTo>
                    <a:close/>
                    <a:moveTo>
                      <a:pt x="594" y="229"/>
                    </a:moveTo>
                    <a:lnTo>
                      <a:pt x="594" y="229"/>
                    </a:lnTo>
                    <a:cubicBezTo>
                      <a:pt x="589" y="229"/>
                      <a:pt x="589" y="223"/>
                      <a:pt x="583" y="223"/>
                    </a:cubicBezTo>
                    <a:cubicBezTo>
                      <a:pt x="548" y="212"/>
                      <a:pt x="548" y="212"/>
                      <a:pt x="548" y="212"/>
                    </a:cubicBezTo>
                    <a:cubicBezTo>
                      <a:pt x="531" y="206"/>
                      <a:pt x="520" y="189"/>
                      <a:pt x="526" y="166"/>
                    </a:cubicBezTo>
                    <a:cubicBezTo>
                      <a:pt x="531" y="149"/>
                      <a:pt x="554" y="137"/>
                      <a:pt x="571" y="143"/>
                    </a:cubicBezTo>
                    <a:cubicBezTo>
                      <a:pt x="606" y="154"/>
                      <a:pt x="606" y="154"/>
                      <a:pt x="606" y="154"/>
                    </a:cubicBezTo>
                    <a:cubicBezTo>
                      <a:pt x="623" y="160"/>
                      <a:pt x="634" y="183"/>
                      <a:pt x="629" y="200"/>
                    </a:cubicBezTo>
                    <a:cubicBezTo>
                      <a:pt x="623" y="217"/>
                      <a:pt x="611" y="229"/>
                      <a:pt x="594" y="229"/>
                    </a:cubicBezTo>
                    <a:close/>
                    <a:moveTo>
                      <a:pt x="423" y="171"/>
                    </a:moveTo>
                    <a:lnTo>
                      <a:pt x="423" y="171"/>
                    </a:lnTo>
                    <a:cubicBezTo>
                      <a:pt x="417" y="171"/>
                      <a:pt x="417" y="171"/>
                      <a:pt x="411" y="171"/>
                    </a:cubicBezTo>
                    <a:cubicBezTo>
                      <a:pt x="377" y="160"/>
                      <a:pt x="377" y="160"/>
                      <a:pt x="377" y="160"/>
                    </a:cubicBezTo>
                    <a:cubicBezTo>
                      <a:pt x="360" y="154"/>
                      <a:pt x="348" y="137"/>
                      <a:pt x="354" y="120"/>
                    </a:cubicBezTo>
                    <a:cubicBezTo>
                      <a:pt x="360" y="97"/>
                      <a:pt x="377" y="86"/>
                      <a:pt x="400" y="91"/>
                    </a:cubicBezTo>
                    <a:cubicBezTo>
                      <a:pt x="434" y="103"/>
                      <a:pt x="434" y="103"/>
                      <a:pt x="434" y="103"/>
                    </a:cubicBezTo>
                    <a:cubicBezTo>
                      <a:pt x="451" y="109"/>
                      <a:pt x="463" y="131"/>
                      <a:pt x="457" y="149"/>
                    </a:cubicBezTo>
                    <a:cubicBezTo>
                      <a:pt x="451" y="166"/>
                      <a:pt x="440" y="171"/>
                      <a:pt x="423" y="171"/>
                    </a:cubicBezTo>
                    <a:close/>
                    <a:moveTo>
                      <a:pt x="251" y="126"/>
                    </a:moveTo>
                    <a:lnTo>
                      <a:pt x="251" y="126"/>
                    </a:lnTo>
                    <a:cubicBezTo>
                      <a:pt x="246" y="126"/>
                      <a:pt x="246" y="126"/>
                      <a:pt x="240" y="126"/>
                    </a:cubicBezTo>
                    <a:cubicBezTo>
                      <a:pt x="206" y="114"/>
                      <a:pt x="206" y="114"/>
                      <a:pt x="206" y="114"/>
                    </a:cubicBezTo>
                    <a:cubicBezTo>
                      <a:pt x="189" y="109"/>
                      <a:pt x="177" y="91"/>
                      <a:pt x="183" y="74"/>
                    </a:cubicBezTo>
                    <a:cubicBezTo>
                      <a:pt x="183" y="52"/>
                      <a:pt x="206" y="40"/>
                      <a:pt x="223" y="46"/>
                    </a:cubicBezTo>
                    <a:cubicBezTo>
                      <a:pt x="257" y="57"/>
                      <a:pt x="257" y="57"/>
                      <a:pt x="257" y="57"/>
                    </a:cubicBezTo>
                    <a:cubicBezTo>
                      <a:pt x="280" y="63"/>
                      <a:pt x="291" y="80"/>
                      <a:pt x="286" y="97"/>
                    </a:cubicBezTo>
                    <a:cubicBezTo>
                      <a:pt x="280" y="114"/>
                      <a:pt x="263" y="126"/>
                      <a:pt x="251" y="126"/>
                    </a:cubicBezTo>
                    <a:close/>
                    <a:moveTo>
                      <a:pt x="74" y="86"/>
                    </a:moveTo>
                    <a:lnTo>
                      <a:pt x="74" y="86"/>
                    </a:lnTo>
                    <a:lnTo>
                      <a:pt x="69" y="86"/>
                    </a:lnTo>
                    <a:cubicBezTo>
                      <a:pt x="34" y="74"/>
                      <a:pt x="34" y="74"/>
                      <a:pt x="34" y="74"/>
                    </a:cubicBezTo>
                    <a:cubicBezTo>
                      <a:pt x="12" y="69"/>
                      <a:pt x="0" y="52"/>
                      <a:pt x="6" y="34"/>
                    </a:cubicBezTo>
                    <a:cubicBezTo>
                      <a:pt x="12" y="12"/>
                      <a:pt x="29" y="0"/>
                      <a:pt x="46" y="6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103" y="17"/>
                      <a:pt x="114" y="34"/>
                      <a:pt x="109" y="57"/>
                    </a:cubicBezTo>
                    <a:cubicBezTo>
                      <a:pt x="109" y="74"/>
                      <a:pt x="91" y="86"/>
                      <a:pt x="74" y="8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76" name="Freeform: Shape 128">
                <a:extLst>
                  <a:ext uri="{FF2B5EF4-FFF2-40B4-BE49-F238E27FC236}">
                    <a16:creationId xmlns:a16="http://schemas.microsoft.com/office/drawing/2014/main" id="{60F28A91-BC42-42FE-A2D5-358AFD070F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05375" y="8697384"/>
                <a:ext cx="551833" cy="1240800"/>
              </a:xfrm>
              <a:custGeom>
                <a:avLst/>
                <a:gdLst>
                  <a:gd name="T0" fmla="*/ 828 w 869"/>
                  <a:gd name="T1" fmla="*/ 1948 h 1949"/>
                  <a:gd name="T2" fmla="*/ 782 w 869"/>
                  <a:gd name="T3" fmla="*/ 1886 h 1949"/>
                  <a:gd name="T4" fmla="*/ 857 w 869"/>
                  <a:gd name="T5" fmla="*/ 1869 h 1949"/>
                  <a:gd name="T6" fmla="*/ 834 w 869"/>
                  <a:gd name="T7" fmla="*/ 1948 h 1949"/>
                  <a:gd name="T8" fmla="*/ 782 w 869"/>
                  <a:gd name="T9" fmla="*/ 1771 h 1949"/>
                  <a:gd name="T10" fmla="*/ 748 w 869"/>
                  <a:gd name="T11" fmla="*/ 1743 h 1949"/>
                  <a:gd name="T12" fmla="*/ 765 w 869"/>
                  <a:gd name="T13" fmla="*/ 1669 h 1949"/>
                  <a:gd name="T14" fmla="*/ 817 w 869"/>
                  <a:gd name="T15" fmla="*/ 1726 h 1949"/>
                  <a:gd name="T16" fmla="*/ 782 w 869"/>
                  <a:gd name="T17" fmla="*/ 1771 h 1949"/>
                  <a:gd name="T18" fmla="*/ 737 w 869"/>
                  <a:gd name="T19" fmla="*/ 1594 h 1949"/>
                  <a:gd name="T20" fmla="*/ 691 w 869"/>
                  <a:gd name="T21" fmla="*/ 1537 h 1949"/>
                  <a:gd name="T22" fmla="*/ 759 w 869"/>
                  <a:gd name="T23" fmla="*/ 1514 h 1949"/>
                  <a:gd name="T24" fmla="*/ 748 w 869"/>
                  <a:gd name="T25" fmla="*/ 1594 h 1949"/>
                  <a:gd name="T26" fmla="*/ 685 w 869"/>
                  <a:gd name="T27" fmla="*/ 1423 h 1949"/>
                  <a:gd name="T28" fmla="*/ 651 w 869"/>
                  <a:gd name="T29" fmla="*/ 1394 h 1949"/>
                  <a:gd name="T30" fmla="*/ 662 w 869"/>
                  <a:gd name="T31" fmla="*/ 1320 h 1949"/>
                  <a:gd name="T32" fmla="*/ 720 w 869"/>
                  <a:gd name="T33" fmla="*/ 1377 h 1949"/>
                  <a:gd name="T34" fmla="*/ 685 w 869"/>
                  <a:gd name="T35" fmla="*/ 1423 h 1949"/>
                  <a:gd name="T36" fmla="*/ 622 w 869"/>
                  <a:gd name="T37" fmla="*/ 1252 h 1949"/>
                  <a:gd name="T38" fmla="*/ 577 w 869"/>
                  <a:gd name="T39" fmla="*/ 1194 h 1949"/>
                  <a:gd name="T40" fmla="*/ 645 w 869"/>
                  <a:gd name="T41" fmla="*/ 1166 h 1949"/>
                  <a:gd name="T42" fmla="*/ 634 w 869"/>
                  <a:gd name="T43" fmla="*/ 1246 h 1949"/>
                  <a:gd name="T44" fmla="*/ 560 w 869"/>
                  <a:gd name="T45" fmla="*/ 1080 h 1949"/>
                  <a:gd name="T46" fmla="*/ 525 w 869"/>
                  <a:gd name="T47" fmla="*/ 1057 h 1949"/>
                  <a:gd name="T48" fmla="*/ 531 w 869"/>
                  <a:gd name="T49" fmla="*/ 977 h 1949"/>
                  <a:gd name="T50" fmla="*/ 594 w 869"/>
                  <a:gd name="T51" fmla="*/ 1029 h 1949"/>
                  <a:gd name="T52" fmla="*/ 560 w 869"/>
                  <a:gd name="T53" fmla="*/ 1080 h 1949"/>
                  <a:gd name="T54" fmla="*/ 491 w 869"/>
                  <a:gd name="T55" fmla="*/ 909 h 1949"/>
                  <a:gd name="T56" fmla="*/ 445 w 869"/>
                  <a:gd name="T57" fmla="*/ 857 h 1949"/>
                  <a:gd name="T58" fmla="*/ 508 w 869"/>
                  <a:gd name="T59" fmla="*/ 829 h 1949"/>
                  <a:gd name="T60" fmla="*/ 502 w 869"/>
                  <a:gd name="T61" fmla="*/ 909 h 1949"/>
                  <a:gd name="T62" fmla="*/ 417 w 869"/>
                  <a:gd name="T63" fmla="*/ 743 h 1949"/>
                  <a:gd name="T64" fmla="*/ 382 w 869"/>
                  <a:gd name="T65" fmla="*/ 726 h 1949"/>
                  <a:gd name="T66" fmla="*/ 382 w 869"/>
                  <a:gd name="T67" fmla="*/ 646 h 1949"/>
                  <a:gd name="T68" fmla="*/ 445 w 869"/>
                  <a:gd name="T69" fmla="*/ 692 h 1949"/>
                  <a:gd name="T70" fmla="*/ 417 w 869"/>
                  <a:gd name="T71" fmla="*/ 743 h 1949"/>
                  <a:gd name="T72" fmla="*/ 337 w 869"/>
                  <a:gd name="T73" fmla="*/ 583 h 1949"/>
                  <a:gd name="T74" fmla="*/ 285 w 869"/>
                  <a:gd name="T75" fmla="*/ 532 h 1949"/>
                  <a:gd name="T76" fmla="*/ 348 w 869"/>
                  <a:gd name="T77" fmla="*/ 497 h 1949"/>
                  <a:gd name="T78" fmla="*/ 348 w 869"/>
                  <a:gd name="T79" fmla="*/ 577 h 1949"/>
                  <a:gd name="T80" fmla="*/ 251 w 869"/>
                  <a:gd name="T81" fmla="*/ 423 h 1949"/>
                  <a:gd name="T82" fmla="*/ 217 w 869"/>
                  <a:gd name="T83" fmla="*/ 400 h 1949"/>
                  <a:gd name="T84" fmla="*/ 211 w 869"/>
                  <a:gd name="T85" fmla="*/ 320 h 1949"/>
                  <a:gd name="T86" fmla="*/ 280 w 869"/>
                  <a:gd name="T87" fmla="*/ 366 h 1949"/>
                  <a:gd name="T88" fmla="*/ 251 w 869"/>
                  <a:gd name="T89" fmla="*/ 423 h 1949"/>
                  <a:gd name="T90" fmla="*/ 160 w 869"/>
                  <a:gd name="T91" fmla="*/ 263 h 1949"/>
                  <a:gd name="T92" fmla="*/ 108 w 869"/>
                  <a:gd name="T93" fmla="*/ 217 h 1949"/>
                  <a:gd name="T94" fmla="*/ 171 w 869"/>
                  <a:gd name="T95" fmla="*/ 178 h 1949"/>
                  <a:gd name="T96" fmla="*/ 177 w 869"/>
                  <a:gd name="T97" fmla="*/ 257 h 1949"/>
                  <a:gd name="T98" fmla="*/ 63 w 869"/>
                  <a:gd name="T99" fmla="*/ 109 h 1949"/>
                  <a:gd name="T100" fmla="*/ 34 w 869"/>
                  <a:gd name="T101" fmla="*/ 92 h 1949"/>
                  <a:gd name="T102" fmla="*/ 22 w 869"/>
                  <a:gd name="T103" fmla="*/ 12 h 1949"/>
                  <a:gd name="T104" fmla="*/ 91 w 869"/>
                  <a:gd name="T105" fmla="*/ 52 h 1949"/>
                  <a:gd name="T106" fmla="*/ 63 w 869"/>
                  <a:gd name="T107" fmla="*/ 109 h 1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9" h="1949">
                    <a:moveTo>
                      <a:pt x="828" y="1948"/>
                    </a:moveTo>
                    <a:lnTo>
                      <a:pt x="828" y="1948"/>
                    </a:lnTo>
                    <a:cubicBezTo>
                      <a:pt x="811" y="1948"/>
                      <a:pt x="794" y="1937"/>
                      <a:pt x="794" y="1920"/>
                    </a:cubicBezTo>
                    <a:cubicBezTo>
                      <a:pt x="782" y="1886"/>
                      <a:pt x="782" y="1886"/>
                      <a:pt x="782" y="1886"/>
                    </a:cubicBezTo>
                    <a:cubicBezTo>
                      <a:pt x="782" y="1869"/>
                      <a:pt x="794" y="1846"/>
                      <a:pt x="811" y="1840"/>
                    </a:cubicBezTo>
                    <a:cubicBezTo>
                      <a:pt x="828" y="1840"/>
                      <a:pt x="851" y="1851"/>
                      <a:pt x="857" y="1869"/>
                    </a:cubicBezTo>
                    <a:cubicBezTo>
                      <a:pt x="862" y="1903"/>
                      <a:pt x="862" y="1903"/>
                      <a:pt x="862" y="1903"/>
                    </a:cubicBezTo>
                    <a:cubicBezTo>
                      <a:pt x="868" y="1926"/>
                      <a:pt x="857" y="1943"/>
                      <a:pt x="834" y="1948"/>
                    </a:cubicBezTo>
                    <a:lnTo>
                      <a:pt x="828" y="1948"/>
                    </a:lnTo>
                    <a:close/>
                    <a:moveTo>
                      <a:pt x="782" y="1771"/>
                    </a:moveTo>
                    <a:lnTo>
                      <a:pt x="782" y="1771"/>
                    </a:lnTo>
                    <a:cubicBezTo>
                      <a:pt x="771" y="1771"/>
                      <a:pt x="754" y="1760"/>
                      <a:pt x="748" y="1743"/>
                    </a:cubicBezTo>
                    <a:cubicBezTo>
                      <a:pt x="742" y="1709"/>
                      <a:pt x="742" y="1709"/>
                      <a:pt x="742" y="1709"/>
                    </a:cubicBezTo>
                    <a:cubicBezTo>
                      <a:pt x="737" y="1691"/>
                      <a:pt x="748" y="1669"/>
                      <a:pt x="765" y="1669"/>
                    </a:cubicBezTo>
                    <a:cubicBezTo>
                      <a:pt x="788" y="1663"/>
                      <a:pt x="805" y="1674"/>
                      <a:pt x="811" y="1691"/>
                    </a:cubicBezTo>
                    <a:cubicBezTo>
                      <a:pt x="817" y="1726"/>
                      <a:pt x="817" y="1726"/>
                      <a:pt x="817" y="1726"/>
                    </a:cubicBezTo>
                    <a:cubicBezTo>
                      <a:pt x="822" y="1743"/>
                      <a:pt x="811" y="1766"/>
                      <a:pt x="794" y="1771"/>
                    </a:cubicBezTo>
                    <a:cubicBezTo>
                      <a:pt x="788" y="1771"/>
                      <a:pt x="788" y="1771"/>
                      <a:pt x="782" y="1771"/>
                    </a:cubicBezTo>
                    <a:close/>
                    <a:moveTo>
                      <a:pt x="737" y="1594"/>
                    </a:moveTo>
                    <a:lnTo>
                      <a:pt x="737" y="1594"/>
                    </a:lnTo>
                    <a:cubicBezTo>
                      <a:pt x="720" y="1594"/>
                      <a:pt x="708" y="1583"/>
                      <a:pt x="702" y="1571"/>
                    </a:cubicBezTo>
                    <a:cubicBezTo>
                      <a:pt x="691" y="1537"/>
                      <a:pt x="691" y="1537"/>
                      <a:pt x="691" y="1537"/>
                    </a:cubicBezTo>
                    <a:cubicBezTo>
                      <a:pt x="685" y="1514"/>
                      <a:pt x="697" y="1497"/>
                      <a:pt x="714" y="1491"/>
                    </a:cubicBezTo>
                    <a:cubicBezTo>
                      <a:pt x="737" y="1486"/>
                      <a:pt x="754" y="1497"/>
                      <a:pt x="759" y="1514"/>
                    </a:cubicBezTo>
                    <a:cubicBezTo>
                      <a:pt x="771" y="1549"/>
                      <a:pt x="771" y="1549"/>
                      <a:pt x="771" y="1549"/>
                    </a:cubicBezTo>
                    <a:cubicBezTo>
                      <a:pt x="777" y="1571"/>
                      <a:pt x="765" y="1588"/>
                      <a:pt x="748" y="1594"/>
                    </a:cubicBezTo>
                    <a:cubicBezTo>
                      <a:pt x="742" y="1594"/>
                      <a:pt x="742" y="1594"/>
                      <a:pt x="737" y="1594"/>
                    </a:cubicBezTo>
                    <a:close/>
                    <a:moveTo>
                      <a:pt x="685" y="1423"/>
                    </a:moveTo>
                    <a:lnTo>
                      <a:pt x="685" y="1423"/>
                    </a:lnTo>
                    <a:cubicBezTo>
                      <a:pt x="668" y="1423"/>
                      <a:pt x="657" y="1411"/>
                      <a:pt x="651" y="1394"/>
                    </a:cubicBezTo>
                    <a:cubicBezTo>
                      <a:pt x="639" y="1360"/>
                      <a:pt x="639" y="1360"/>
                      <a:pt x="639" y="1360"/>
                    </a:cubicBezTo>
                    <a:cubicBezTo>
                      <a:pt x="634" y="1343"/>
                      <a:pt x="639" y="1326"/>
                      <a:pt x="662" y="1320"/>
                    </a:cubicBezTo>
                    <a:cubicBezTo>
                      <a:pt x="679" y="1309"/>
                      <a:pt x="697" y="1320"/>
                      <a:pt x="708" y="1337"/>
                    </a:cubicBezTo>
                    <a:cubicBezTo>
                      <a:pt x="720" y="1377"/>
                      <a:pt x="720" y="1377"/>
                      <a:pt x="720" y="1377"/>
                    </a:cubicBezTo>
                    <a:cubicBezTo>
                      <a:pt x="725" y="1394"/>
                      <a:pt x="714" y="1411"/>
                      <a:pt x="697" y="1417"/>
                    </a:cubicBezTo>
                    <a:cubicBezTo>
                      <a:pt x="691" y="1423"/>
                      <a:pt x="685" y="1423"/>
                      <a:pt x="685" y="1423"/>
                    </a:cubicBezTo>
                    <a:close/>
                    <a:moveTo>
                      <a:pt x="622" y="1252"/>
                    </a:moveTo>
                    <a:lnTo>
                      <a:pt x="622" y="1252"/>
                    </a:lnTo>
                    <a:cubicBezTo>
                      <a:pt x="611" y="1252"/>
                      <a:pt x="594" y="1240"/>
                      <a:pt x="588" y="1223"/>
                    </a:cubicBezTo>
                    <a:cubicBezTo>
                      <a:pt x="577" y="1194"/>
                      <a:pt x="577" y="1194"/>
                      <a:pt x="577" y="1194"/>
                    </a:cubicBezTo>
                    <a:cubicBezTo>
                      <a:pt x="571" y="1171"/>
                      <a:pt x="582" y="1154"/>
                      <a:pt x="599" y="1149"/>
                    </a:cubicBezTo>
                    <a:cubicBezTo>
                      <a:pt x="617" y="1137"/>
                      <a:pt x="639" y="1149"/>
                      <a:pt x="645" y="1166"/>
                    </a:cubicBezTo>
                    <a:cubicBezTo>
                      <a:pt x="657" y="1200"/>
                      <a:pt x="657" y="1200"/>
                      <a:pt x="657" y="1200"/>
                    </a:cubicBezTo>
                    <a:cubicBezTo>
                      <a:pt x="662" y="1217"/>
                      <a:pt x="657" y="1240"/>
                      <a:pt x="634" y="1246"/>
                    </a:cubicBezTo>
                    <a:cubicBezTo>
                      <a:pt x="634" y="1246"/>
                      <a:pt x="628" y="1252"/>
                      <a:pt x="622" y="1252"/>
                    </a:cubicBezTo>
                    <a:close/>
                    <a:moveTo>
                      <a:pt x="560" y="1080"/>
                    </a:moveTo>
                    <a:lnTo>
                      <a:pt x="560" y="1080"/>
                    </a:lnTo>
                    <a:cubicBezTo>
                      <a:pt x="548" y="1080"/>
                      <a:pt x="531" y="1069"/>
                      <a:pt x="525" y="1057"/>
                    </a:cubicBezTo>
                    <a:cubicBezTo>
                      <a:pt x="514" y="1023"/>
                      <a:pt x="514" y="1023"/>
                      <a:pt x="514" y="1023"/>
                    </a:cubicBezTo>
                    <a:cubicBezTo>
                      <a:pt x="508" y="1006"/>
                      <a:pt x="514" y="983"/>
                      <a:pt x="531" y="977"/>
                    </a:cubicBezTo>
                    <a:cubicBezTo>
                      <a:pt x="554" y="971"/>
                      <a:pt x="571" y="977"/>
                      <a:pt x="577" y="994"/>
                    </a:cubicBezTo>
                    <a:cubicBezTo>
                      <a:pt x="594" y="1029"/>
                      <a:pt x="594" y="1029"/>
                      <a:pt x="594" y="1029"/>
                    </a:cubicBezTo>
                    <a:cubicBezTo>
                      <a:pt x="599" y="1046"/>
                      <a:pt x="594" y="1069"/>
                      <a:pt x="571" y="1074"/>
                    </a:cubicBezTo>
                    <a:cubicBezTo>
                      <a:pt x="571" y="1080"/>
                      <a:pt x="565" y="1080"/>
                      <a:pt x="560" y="1080"/>
                    </a:cubicBezTo>
                    <a:close/>
                    <a:moveTo>
                      <a:pt x="491" y="909"/>
                    </a:moveTo>
                    <a:lnTo>
                      <a:pt x="491" y="909"/>
                    </a:lnTo>
                    <a:cubicBezTo>
                      <a:pt x="474" y="909"/>
                      <a:pt x="462" y="903"/>
                      <a:pt x="457" y="892"/>
                    </a:cubicBezTo>
                    <a:cubicBezTo>
                      <a:pt x="445" y="857"/>
                      <a:pt x="445" y="857"/>
                      <a:pt x="445" y="857"/>
                    </a:cubicBezTo>
                    <a:cubicBezTo>
                      <a:pt x="434" y="840"/>
                      <a:pt x="445" y="817"/>
                      <a:pt x="462" y="812"/>
                    </a:cubicBezTo>
                    <a:cubicBezTo>
                      <a:pt x="480" y="800"/>
                      <a:pt x="502" y="812"/>
                      <a:pt x="508" y="829"/>
                    </a:cubicBezTo>
                    <a:cubicBezTo>
                      <a:pt x="520" y="863"/>
                      <a:pt x="520" y="863"/>
                      <a:pt x="520" y="863"/>
                    </a:cubicBezTo>
                    <a:cubicBezTo>
                      <a:pt x="531" y="880"/>
                      <a:pt x="520" y="897"/>
                      <a:pt x="502" y="909"/>
                    </a:cubicBezTo>
                    <a:cubicBezTo>
                      <a:pt x="497" y="909"/>
                      <a:pt x="497" y="909"/>
                      <a:pt x="491" y="909"/>
                    </a:cubicBezTo>
                    <a:close/>
                    <a:moveTo>
                      <a:pt x="417" y="743"/>
                    </a:moveTo>
                    <a:lnTo>
                      <a:pt x="417" y="743"/>
                    </a:lnTo>
                    <a:cubicBezTo>
                      <a:pt x="400" y="743"/>
                      <a:pt x="388" y="737"/>
                      <a:pt x="382" y="726"/>
                    </a:cubicBezTo>
                    <a:cubicBezTo>
                      <a:pt x="365" y="692"/>
                      <a:pt x="365" y="692"/>
                      <a:pt x="365" y="692"/>
                    </a:cubicBezTo>
                    <a:cubicBezTo>
                      <a:pt x="360" y="674"/>
                      <a:pt x="365" y="652"/>
                      <a:pt x="382" y="646"/>
                    </a:cubicBezTo>
                    <a:cubicBezTo>
                      <a:pt x="400" y="635"/>
                      <a:pt x="422" y="646"/>
                      <a:pt x="428" y="663"/>
                    </a:cubicBezTo>
                    <a:cubicBezTo>
                      <a:pt x="445" y="692"/>
                      <a:pt x="445" y="692"/>
                      <a:pt x="445" y="692"/>
                    </a:cubicBezTo>
                    <a:cubicBezTo>
                      <a:pt x="457" y="714"/>
                      <a:pt x="445" y="732"/>
                      <a:pt x="428" y="743"/>
                    </a:cubicBezTo>
                    <a:cubicBezTo>
                      <a:pt x="422" y="743"/>
                      <a:pt x="422" y="743"/>
                      <a:pt x="417" y="743"/>
                    </a:cubicBezTo>
                    <a:close/>
                    <a:moveTo>
                      <a:pt x="337" y="583"/>
                    </a:moveTo>
                    <a:lnTo>
                      <a:pt x="337" y="583"/>
                    </a:lnTo>
                    <a:cubicBezTo>
                      <a:pt x="320" y="583"/>
                      <a:pt x="308" y="577"/>
                      <a:pt x="302" y="560"/>
                    </a:cubicBezTo>
                    <a:cubicBezTo>
                      <a:pt x="285" y="532"/>
                      <a:pt x="285" y="532"/>
                      <a:pt x="285" y="532"/>
                    </a:cubicBezTo>
                    <a:cubicBezTo>
                      <a:pt x="280" y="514"/>
                      <a:pt x="285" y="492"/>
                      <a:pt x="302" y="480"/>
                    </a:cubicBezTo>
                    <a:cubicBezTo>
                      <a:pt x="320" y="475"/>
                      <a:pt x="342" y="480"/>
                      <a:pt x="348" y="497"/>
                    </a:cubicBezTo>
                    <a:cubicBezTo>
                      <a:pt x="365" y="532"/>
                      <a:pt x="365" y="532"/>
                      <a:pt x="365" y="532"/>
                    </a:cubicBezTo>
                    <a:cubicBezTo>
                      <a:pt x="377" y="549"/>
                      <a:pt x="365" y="572"/>
                      <a:pt x="348" y="577"/>
                    </a:cubicBezTo>
                    <a:cubicBezTo>
                      <a:pt x="342" y="583"/>
                      <a:pt x="337" y="583"/>
                      <a:pt x="337" y="583"/>
                    </a:cubicBezTo>
                    <a:close/>
                    <a:moveTo>
                      <a:pt x="251" y="423"/>
                    </a:moveTo>
                    <a:lnTo>
                      <a:pt x="251" y="423"/>
                    </a:lnTo>
                    <a:cubicBezTo>
                      <a:pt x="234" y="423"/>
                      <a:pt x="222" y="412"/>
                      <a:pt x="217" y="400"/>
                    </a:cubicBezTo>
                    <a:cubicBezTo>
                      <a:pt x="200" y="372"/>
                      <a:pt x="200" y="372"/>
                      <a:pt x="200" y="372"/>
                    </a:cubicBezTo>
                    <a:cubicBezTo>
                      <a:pt x="188" y="354"/>
                      <a:pt x="194" y="332"/>
                      <a:pt x="211" y="320"/>
                    </a:cubicBezTo>
                    <a:cubicBezTo>
                      <a:pt x="228" y="315"/>
                      <a:pt x="251" y="320"/>
                      <a:pt x="263" y="337"/>
                    </a:cubicBezTo>
                    <a:cubicBezTo>
                      <a:pt x="280" y="366"/>
                      <a:pt x="280" y="366"/>
                      <a:pt x="280" y="366"/>
                    </a:cubicBezTo>
                    <a:cubicBezTo>
                      <a:pt x="291" y="383"/>
                      <a:pt x="285" y="406"/>
                      <a:pt x="268" y="417"/>
                    </a:cubicBezTo>
                    <a:cubicBezTo>
                      <a:pt x="263" y="417"/>
                      <a:pt x="257" y="423"/>
                      <a:pt x="251" y="423"/>
                    </a:cubicBezTo>
                    <a:close/>
                    <a:moveTo>
                      <a:pt x="160" y="263"/>
                    </a:moveTo>
                    <a:lnTo>
                      <a:pt x="160" y="263"/>
                    </a:lnTo>
                    <a:cubicBezTo>
                      <a:pt x="148" y="263"/>
                      <a:pt x="137" y="257"/>
                      <a:pt x="125" y="246"/>
                    </a:cubicBezTo>
                    <a:cubicBezTo>
                      <a:pt x="108" y="217"/>
                      <a:pt x="108" y="217"/>
                      <a:pt x="108" y="217"/>
                    </a:cubicBezTo>
                    <a:cubicBezTo>
                      <a:pt x="97" y="200"/>
                      <a:pt x="103" y="178"/>
                      <a:pt x="120" y="166"/>
                    </a:cubicBezTo>
                    <a:cubicBezTo>
                      <a:pt x="137" y="155"/>
                      <a:pt x="160" y="160"/>
                      <a:pt x="171" y="178"/>
                    </a:cubicBezTo>
                    <a:cubicBezTo>
                      <a:pt x="188" y="212"/>
                      <a:pt x="188" y="212"/>
                      <a:pt x="188" y="212"/>
                    </a:cubicBezTo>
                    <a:cubicBezTo>
                      <a:pt x="200" y="229"/>
                      <a:pt x="194" y="246"/>
                      <a:pt x="177" y="257"/>
                    </a:cubicBezTo>
                    <a:cubicBezTo>
                      <a:pt x="171" y="263"/>
                      <a:pt x="165" y="263"/>
                      <a:pt x="160" y="263"/>
                    </a:cubicBezTo>
                    <a:close/>
                    <a:moveTo>
                      <a:pt x="63" y="109"/>
                    </a:moveTo>
                    <a:lnTo>
                      <a:pt x="63" y="109"/>
                    </a:lnTo>
                    <a:cubicBezTo>
                      <a:pt x="51" y="109"/>
                      <a:pt x="40" y="103"/>
                      <a:pt x="34" y="92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0" y="46"/>
                      <a:pt x="5" y="23"/>
                      <a:pt x="22" y="12"/>
                    </a:cubicBezTo>
                    <a:cubicBezTo>
                      <a:pt x="40" y="0"/>
                      <a:pt x="63" y="6"/>
                      <a:pt x="74" y="23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103" y="69"/>
                      <a:pt x="97" y="92"/>
                      <a:pt x="80" y="103"/>
                    </a:cubicBezTo>
                    <a:cubicBezTo>
                      <a:pt x="74" y="109"/>
                      <a:pt x="68" y="109"/>
                      <a:pt x="6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84" name="Group 129">
              <a:extLst>
                <a:ext uri="{FF2B5EF4-FFF2-40B4-BE49-F238E27FC236}">
                  <a16:creationId xmlns:a16="http://schemas.microsoft.com/office/drawing/2014/main" id="{BD66066B-8BE9-4FE0-B384-8061924F00A4}"/>
                </a:ext>
              </a:extLst>
            </p:cNvPr>
            <p:cNvGrpSpPr/>
            <p:nvPr/>
          </p:nvGrpSpPr>
          <p:grpSpPr>
            <a:xfrm rot="10716951">
              <a:off x="2751046" y="4650054"/>
              <a:ext cx="478252" cy="452895"/>
              <a:chOff x="13296064" y="10607541"/>
              <a:chExt cx="1265763" cy="1166060"/>
            </a:xfrm>
            <a:solidFill>
              <a:schemeClr val="accent2"/>
            </a:solidFill>
          </p:grpSpPr>
          <p:sp>
            <p:nvSpPr>
              <p:cNvPr id="171" name="Freeform: Shape 130">
                <a:extLst>
                  <a:ext uri="{FF2B5EF4-FFF2-40B4-BE49-F238E27FC236}">
                    <a16:creationId xmlns:a16="http://schemas.microsoft.com/office/drawing/2014/main" id="{33BB40B0-014F-4936-B606-C091CCFC1F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9333" y="10670914"/>
                <a:ext cx="1141470" cy="1039314"/>
              </a:xfrm>
              <a:custGeom>
                <a:avLst/>
                <a:gdLst>
                  <a:gd name="T0" fmla="*/ 994 w 1989"/>
                  <a:gd name="T1" fmla="*/ 0 h 1812"/>
                  <a:gd name="T2" fmla="*/ 994 w 1989"/>
                  <a:gd name="T3" fmla="*/ 0 h 1812"/>
                  <a:gd name="T4" fmla="*/ 354 w 1989"/>
                  <a:gd name="T5" fmla="*/ 268 h 1812"/>
                  <a:gd name="T6" fmla="*/ 354 w 1989"/>
                  <a:gd name="T7" fmla="*/ 1548 h 1812"/>
                  <a:gd name="T8" fmla="*/ 994 w 1989"/>
                  <a:gd name="T9" fmla="*/ 1811 h 1812"/>
                  <a:gd name="T10" fmla="*/ 1634 w 1989"/>
                  <a:gd name="T11" fmla="*/ 1548 h 1812"/>
                  <a:gd name="T12" fmla="*/ 1634 w 1989"/>
                  <a:gd name="T13" fmla="*/ 268 h 1812"/>
                  <a:gd name="T14" fmla="*/ 994 w 1989"/>
                  <a:gd name="T15" fmla="*/ 0 h 1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9" h="1812">
                    <a:moveTo>
                      <a:pt x="994" y="0"/>
                    </a:moveTo>
                    <a:lnTo>
                      <a:pt x="994" y="0"/>
                    </a:lnTo>
                    <a:cubicBezTo>
                      <a:pt x="766" y="0"/>
                      <a:pt x="532" y="91"/>
                      <a:pt x="354" y="268"/>
                    </a:cubicBezTo>
                    <a:cubicBezTo>
                      <a:pt x="0" y="622"/>
                      <a:pt x="0" y="1194"/>
                      <a:pt x="354" y="1548"/>
                    </a:cubicBezTo>
                    <a:cubicBezTo>
                      <a:pt x="532" y="1725"/>
                      <a:pt x="766" y="1811"/>
                      <a:pt x="994" y="1811"/>
                    </a:cubicBezTo>
                    <a:cubicBezTo>
                      <a:pt x="1229" y="1811"/>
                      <a:pt x="1457" y="1725"/>
                      <a:pt x="1634" y="1548"/>
                    </a:cubicBezTo>
                    <a:cubicBezTo>
                      <a:pt x="1988" y="1194"/>
                      <a:pt x="1988" y="622"/>
                      <a:pt x="1634" y="268"/>
                    </a:cubicBezTo>
                    <a:cubicBezTo>
                      <a:pt x="1457" y="91"/>
                      <a:pt x="1229" y="0"/>
                      <a:pt x="99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72" name="Freeform: Shape 131">
                <a:extLst>
                  <a:ext uri="{FF2B5EF4-FFF2-40B4-BE49-F238E27FC236}">
                    <a16:creationId xmlns:a16="http://schemas.microsoft.com/office/drawing/2014/main" id="{97744FA4-8195-49C8-BBFF-9EC6EAFA7B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6064" y="10607541"/>
                <a:ext cx="1265763" cy="1166060"/>
              </a:xfrm>
              <a:custGeom>
                <a:avLst/>
                <a:gdLst>
                  <a:gd name="T0" fmla="*/ 1085 w 2206"/>
                  <a:gd name="T1" fmla="*/ 2005 h 2035"/>
                  <a:gd name="T2" fmla="*/ 1085 w 2206"/>
                  <a:gd name="T3" fmla="*/ 2005 h 2035"/>
                  <a:gd name="T4" fmla="*/ 383 w 2206"/>
                  <a:gd name="T5" fmla="*/ 1714 h 2035"/>
                  <a:gd name="T6" fmla="*/ 383 w 2206"/>
                  <a:gd name="T7" fmla="*/ 314 h 2035"/>
                  <a:gd name="T8" fmla="*/ 1085 w 2206"/>
                  <a:gd name="T9" fmla="*/ 23 h 2035"/>
                  <a:gd name="T10" fmla="*/ 1788 w 2206"/>
                  <a:gd name="T11" fmla="*/ 314 h 2035"/>
                  <a:gd name="T12" fmla="*/ 1788 w 2206"/>
                  <a:gd name="T13" fmla="*/ 1714 h 2035"/>
                  <a:gd name="T14" fmla="*/ 1085 w 2206"/>
                  <a:gd name="T15" fmla="*/ 2005 h 2035"/>
                  <a:gd name="T16" fmla="*/ 1085 w 2206"/>
                  <a:gd name="T17" fmla="*/ 0 h 2035"/>
                  <a:gd name="T18" fmla="*/ 1085 w 2206"/>
                  <a:gd name="T19" fmla="*/ 0 h 2035"/>
                  <a:gd name="T20" fmla="*/ 366 w 2206"/>
                  <a:gd name="T21" fmla="*/ 297 h 2035"/>
                  <a:gd name="T22" fmla="*/ 68 w 2206"/>
                  <a:gd name="T23" fmla="*/ 1017 h 2035"/>
                  <a:gd name="T24" fmla="*/ 366 w 2206"/>
                  <a:gd name="T25" fmla="*/ 1737 h 2035"/>
                  <a:gd name="T26" fmla="*/ 1085 w 2206"/>
                  <a:gd name="T27" fmla="*/ 2034 h 2035"/>
                  <a:gd name="T28" fmla="*/ 1085 w 2206"/>
                  <a:gd name="T29" fmla="*/ 2034 h 2035"/>
                  <a:gd name="T30" fmla="*/ 1805 w 2206"/>
                  <a:gd name="T31" fmla="*/ 1737 h 2035"/>
                  <a:gd name="T32" fmla="*/ 1805 w 2206"/>
                  <a:gd name="T33" fmla="*/ 297 h 2035"/>
                  <a:gd name="T34" fmla="*/ 1085 w 2206"/>
                  <a:gd name="T35" fmla="*/ 0 h 2035"/>
                  <a:gd name="T36" fmla="*/ 1085 w 2206"/>
                  <a:gd name="T37" fmla="*/ 2005 h 2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06" h="2035">
                    <a:moveTo>
                      <a:pt x="1085" y="2005"/>
                    </a:moveTo>
                    <a:lnTo>
                      <a:pt x="1085" y="2005"/>
                    </a:lnTo>
                    <a:cubicBezTo>
                      <a:pt x="823" y="2005"/>
                      <a:pt x="571" y="1902"/>
                      <a:pt x="383" y="1714"/>
                    </a:cubicBezTo>
                    <a:cubicBezTo>
                      <a:pt x="0" y="1331"/>
                      <a:pt x="0" y="703"/>
                      <a:pt x="383" y="314"/>
                    </a:cubicBezTo>
                    <a:cubicBezTo>
                      <a:pt x="571" y="126"/>
                      <a:pt x="823" y="23"/>
                      <a:pt x="1085" y="23"/>
                    </a:cubicBezTo>
                    <a:cubicBezTo>
                      <a:pt x="1354" y="23"/>
                      <a:pt x="1600" y="126"/>
                      <a:pt x="1788" y="314"/>
                    </a:cubicBezTo>
                    <a:cubicBezTo>
                      <a:pt x="2177" y="703"/>
                      <a:pt x="2177" y="1331"/>
                      <a:pt x="1788" y="1714"/>
                    </a:cubicBezTo>
                    <a:cubicBezTo>
                      <a:pt x="1600" y="1902"/>
                      <a:pt x="1354" y="2005"/>
                      <a:pt x="1085" y="2005"/>
                    </a:cubicBezTo>
                    <a:lnTo>
                      <a:pt x="1085" y="0"/>
                    </a:lnTo>
                    <a:lnTo>
                      <a:pt x="1085" y="0"/>
                    </a:lnTo>
                    <a:cubicBezTo>
                      <a:pt x="817" y="0"/>
                      <a:pt x="560" y="103"/>
                      <a:pt x="366" y="297"/>
                    </a:cubicBezTo>
                    <a:cubicBezTo>
                      <a:pt x="177" y="486"/>
                      <a:pt x="68" y="743"/>
                      <a:pt x="68" y="1017"/>
                    </a:cubicBezTo>
                    <a:cubicBezTo>
                      <a:pt x="68" y="1285"/>
                      <a:pt x="177" y="1542"/>
                      <a:pt x="366" y="1737"/>
                    </a:cubicBezTo>
                    <a:cubicBezTo>
                      <a:pt x="560" y="1925"/>
                      <a:pt x="817" y="2034"/>
                      <a:pt x="1085" y="2034"/>
                    </a:cubicBezTo>
                    <a:lnTo>
                      <a:pt x="1085" y="2034"/>
                    </a:lnTo>
                    <a:cubicBezTo>
                      <a:pt x="1360" y="2034"/>
                      <a:pt x="1611" y="1925"/>
                      <a:pt x="1805" y="1737"/>
                    </a:cubicBezTo>
                    <a:cubicBezTo>
                      <a:pt x="2205" y="1337"/>
                      <a:pt x="2205" y="691"/>
                      <a:pt x="1805" y="297"/>
                    </a:cubicBezTo>
                    <a:cubicBezTo>
                      <a:pt x="1611" y="103"/>
                      <a:pt x="1360" y="0"/>
                      <a:pt x="1085" y="0"/>
                    </a:cubicBezTo>
                    <a:lnTo>
                      <a:pt x="1085" y="200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85" name="Group 151">
              <a:extLst>
                <a:ext uri="{FF2B5EF4-FFF2-40B4-BE49-F238E27FC236}">
                  <a16:creationId xmlns:a16="http://schemas.microsoft.com/office/drawing/2014/main" id="{23420FA3-6EEB-4246-908E-8E7409B3DF5D}"/>
                </a:ext>
              </a:extLst>
            </p:cNvPr>
            <p:cNvGrpSpPr/>
            <p:nvPr/>
          </p:nvGrpSpPr>
          <p:grpSpPr>
            <a:xfrm rot="10716951">
              <a:off x="4891912" y="4598540"/>
              <a:ext cx="478252" cy="452895"/>
              <a:chOff x="14726874" y="6750120"/>
              <a:chExt cx="1404923" cy="1294259"/>
            </a:xfrm>
          </p:grpSpPr>
          <p:grpSp>
            <p:nvGrpSpPr>
              <p:cNvPr id="167" name="Group 152">
                <a:extLst>
                  <a:ext uri="{FF2B5EF4-FFF2-40B4-BE49-F238E27FC236}">
                    <a16:creationId xmlns:a16="http://schemas.microsoft.com/office/drawing/2014/main" id="{8A8FB927-5AC4-4394-8630-8CF2997AA2A7}"/>
                  </a:ext>
                </a:extLst>
              </p:cNvPr>
              <p:cNvGrpSpPr/>
              <p:nvPr/>
            </p:nvGrpSpPr>
            <p:grpSpPr>
              <a:xfrm>
                <a:off x="14726874" y="6750120"/>
                <a:ext cx="1404923" cy="1294259"/>
                <a:chOff x="13296063" y="10607541"/>
                <a:chExt cx="1265763" cy="1166060"/>
              </a:xfrm>
              <a:solidFill>
                <a:schemeClr val="accent2"/>
              </a:solidFill>
            </p:grpSpPr>
            <p:sp>
              <p:nvSpPr>
                <p:cNvPr id="169" name="Freeform: Shape 154">
                  <a:extLst>
                    <a:ext uri="{FF2B5EF4-FFF2-40B4-BE49-F238E27FC236}">
                      <a16:creationId xmlns:a16="http://schemas.microsoft.com/office/drawing/2014/main" id="{6B0D9DAF-4B08-4179-9DF3-46AE64F3E2C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9333" y="10670914"/>
                  <a:ext cx="1141470" cy="1039314"/>
                </a:xfrm>
                <a:custGeom>
                  <a:avLst/>
                  <a:gdLst>
                    <a:gd name="T0" fmla="*/ 994 w 1989"/>
                    <a:gd name="T1" fmla="*/ 0 h 1812"/>
                    <a:gd name="T2" fmla="*/ 994 w 1989"/>
                    <a:gd name="T3" fmla="*/ 0 h 1812"/>
                    <a:gd name="T4" fmla="*/ 354 w 1989"/>
                    <a:gd name="T5" fmla="*/ 268 h 1812"/>
                    <a:gd name="T6" fmla="*/ 354 w 1989"/>
                    <a:gd name="T7" fmla="*/ 1548 h 1812"/>
                    <a:gd name="T8" fmla="*/ 994 w 1989"/>
                    <a:gd name="T9" fmla="*/ 1811 h 1812"/>
                    <a:gd name="T10" fmla="*/ 1634 w 1989"/>
                    <a:gd name="T11" fmla="*/ 1548 h 1812"/>
                    <a:gd name="T12" fmla="*/ 1634 w 1989"/>
                    <a:gd name="T13" fmla="*/ 268 h 1812"/>
                    <a:gd name="T14" fmla="*/ 994 w 1989"/>
                    <a:gd name="T15" fmla="*/ 0 h 18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89" h="1812">
                      <a:moveTo>
                        <a:pt x="994" y="0"/>
                      </a:moveTo>
                      <a:lnTo>
                        <a:pt x="994" y="0"/>
                      </a:lnTo>
                      <a:cubicBezTo>
                        <a:pt x="766" y="0"/>
                        <a:pt x="532" y="91"/>
                        <a:pt x="354" y="268"/>
                      </a:cubicBezTo>
                      <a:cubicBezTo>
                        <a:pt x="0" y="622"/>
                        <a:pt x="0" y="1194"/>
                        <a:pt x="354" y="1548"/>
                      </a:cubicBezTo>
                      <a:cubicBezTo>
                        <a:pt x="532" y="1725"/>
                        <a:pt x="766" y="1811"/>
                        <a:pt x="994" y="1811"/>
                      </a:cubicBezTo>
                      <a:cubicBezTo>
                        <a:pt x="1229" y="1811"/>
                        <a:pt x="1457" y="1725"/>
                        <a:pt x="1634" y="1548"/>
                      </a:cubicBezTo>
                      <a:cubicBezTo>
                        <a:pt x="1988" y="1194"/>
                        <a:pt x="1988" y="622"/>
                        <a:pt x="1634" y="268"/>
                      </a:cubicBezTo>
                      <a:cubicBezTo>
                        <a:pt x="1457" y="91"/>
                        <a:pt x="1229" y="0"/>
                        <a:pt x="994" y="0"/>
                      </a:cubicBezTo>
                    </a:path>
                  </a:pathLst>
                </a:custGeom>
                <a:solidFill>
                  <a:schemeClr val="accent3"/>
                </a:solidFill>
                <a:ln w="9525" cap="flat">
                  <a:solidFill>
                    <a:schemeClr val="accent3"/>
                  </a:solidFill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 sz="1500">
                    <a:cs typeface="+mn-ea"/>
                    <a:sym typeface="+mn-lt"/>
                  </a:endParaRPr>
                </a:p>
              </p:txBody>
            </p:sp>
            <p:sp>
              <p:nvSpPr>
                <p:cNvPr id="170" name="Freeform: Shape 155">
                  <a:extLst>
                    <a:ext uri="{FF2B5EF4-FFF2-40B4-BE49-F238E27FC236}">
                      <a16:creationId xmlns:a16="http://schemas.microsoft.com/office/drawing/2014/main" id="{86461165-216D-4F79-BDCA-64446CC9478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96063" y="10607541"/>
                  <a:ext cx="1265763" cy="1166060"/>
                </a:xfrm>
                <a:custGeom>
                  <a:avLst/>
                  <a:gdLst>
                    <a:gd name="T0" fmla="*/ 1085 w 2206"/>
                    <a:gd name="T1" fmla="*/ 2005 h 2035"/>
                    <a:gd name="T2" fmla="*/ 1085 w 2206"/>
                    <a:gd name="T3" fmla="*/ 2005 h 2035"/>
                    <a:gd name="T4" fmla="*/ 383 w 2206"/>
                    <a:gd name="T5" fmla="*/ 1714 h 2035"/>
                    <a:gd name="T6" fmla="*/ 383 w 2206"/>
                    <a:gd name="T7" fmla="*/ 314 h 2035"/>
                    <a:gd name="T8" fmla="*/ 1085 w 2206"/>
                    <a:gd name="T9" fmla="*/ 23 h 2035"/>
                    <a:gd name="T10" fmla="*/ 1788 w 2206"/>
                    <a:gd name="T11" fmla="*/ 314 h 2035"/>
                    <a:gd name="T12" fmla="*/ 1788 w 2206"/>
                    <a:gd name="T13" fmla="*/ 1714 h 2035"/>
                    <a:gd name="T14" fmla="*/ 1085 w 2206"/>
                    <a:gd name="T15" fmla="*/ 2005 h 2035"/>
                    <a:gd name="T16" fmla="*/ 1085 w 2206"/>
                    <a:gd name="T17" fmla="*/ 0 h 2035"/>
                    <a:gd name="T18" fmla="*/ 1085 w 2206"/>
                    <a:gd name="T19" fmla="*/ 0 h 2035"/>
                    <a:gd name="T20" fmla="*/ 366 w 2206"/>
                    <a:gd name="T21" fmla="*/ 297 h 2035"/>
                    <a:gd name="T22" fmla="*/ 68 w 2206"/>
                    <a:gd name="T23" fmla="*/ 1017 h 2035"/>
                    <a:gd name="T24" fmla="*/ 366 w 2206"/>
                    <a:gd name="T25" fmla="*/ 1737 h 2035"/>
                    <a:gd name="T26" fmla="*/ 1085 w 2206"/>
                    <a:gd name="T27" fmla="*/ 2034 h 2035"/>
                    <a:gd name="T28" fmla="*/ 1085 w 2206"/>
                    <a:gd name="T29" fmla="*/ 2034 h 2035"/>
                    <a:gd name="T30" fmla="*/ 1805 w 2206"/>
                    <a:gd name="T31" fmla="*/ 1737 h 2035"/>
                    <a:gd name="T32" fmla="*/ 1805 w 2206"/>
                    <a:gd name="T33" fmla="*/ 297 h 2035"/>
                    <a:gd name="T34" fmla="*/ 1085 w 2206"/>
                    <a:gd name="T35" fmla="*/ 0 h 2035"/>
                    <a:gd name="T36" fmla="*/ 1085 w 2206"/>
                    <a:gd name="T37" fmla="*/ 2005 h 20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206" h="2035">
                      <a:moveTo>
                        <a:pt x="1085" y="2005"/>
                      </a:moveTo>
                      <a:lnTo>
                        <a:pt x="1085" y="2005"/>
                      </a:lnTo>
                      <a:cubicBezTo>
                        <a:pt x="823" y="2005"/>
                        <a:pt x="571" y="1902"/>
                        <a:pt x="383" y="1714"/>
                      </a:cubicBezTo>
                      <a:cubicBezTo>
                        <a:pt x="0" y="1331"/>
                        <a:pt x="0" y="703"/>
                        <a:pt x="383" y="314"/>
                      </a:cubicBezTo>
                      <a:cubicBezTo>
                        <a:pt x="571" y="126"/>
                        <a:pt x="823" y="23"/>
                        <a:pt x="1085" y="23"/>
                      </a:cubicBezTo>
                      <a:cubicBezTo>
                        <a:pt x="1354" y="23"/>
                        <a:pt x="1600" y="126"/>
                        <a:pt x="1788" y="314"/>
                      </a:cubicBezTo>
                      <a:cubicBezTo>
                        <a:pt x="2177" y="703"/>
                        <a:pt x="2177" y="1331"/>
                        <a:pt x="1788" y="1714"/>
                      </a:cubicBezTo>
                      <a:cubicBezTo>
                        <a:pt x="1600" y="1902"/>
                        <a:pt x="1354" y="2005"/>
                        <a:pt x="1085" y="2005"/>
                      </a:cubicBezTo>
                      <a:lnTo>
                        <a:pt x="1085" y="0"/>
                      </a:lnTo>
                      <a:lnTo>
                        <a:pt x="1085" y="0"/>
                      </a:lnTo>
                      <a:cubicBezTo>
                        <a:pt x="817" y="0"/>
                        <a:pt x="560" y="103"/>
                        <a:pt x="366" y="297"/>
                      </a:cubicBezTo>
                      <a:cubicBezTo>
                        <a:pt x="177" y="486"/>
                        <a:pt x="68" y="743"/>
                        <a:pt x="68" y="1017"/>
                      </a:cubicBezTo>
                      <a:cubicBezTo>
                        <a:pt x="68" y="1285"/>
                        <a:pt x="177" y="1542"/>
                        <a:pt x="366" y="1737"/>
                      </a:cubicBezTo>
                      <a:cubicBezTo>
                        <a:pt x="560" y="1925"/>
                        <a:pt x="817" y="2034"/>
                        <a:pt x="1085" y="2034"/>
                      </a:cubicBezTo>
                      <a:lnTo>
                        <a:pt x="1085" y="2034"/>
                      </a:lnTo>
                      <a:cubicBezTo>
                        <a:pt x="1360" y="2034"/>
                        <a:pt x="1611" y="1925"/>
                        <a:pt x="1805" y="1737"/>
                      </a:cubicBezTo>
                      <a:cubicBezTo>
                        <a:pt x="2205" y="1337"/>
                        <a:pt x="2205" y="691"/>
                        <a:pt x="1805" y="297"/>
                      </a:cubicBezTo>
                      <a:cubicBezTo>
                        <a:pt x="1611" y="103"/>
                        <a:pt x="1360" y="0"/>
                        <a:pt x="1085" y="0"/>
                      </a:cubicBezTo>
                      <a:lnTo>
                        <a:pt x="1085" y="2005"/>
                      </a:lnTo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 sz="15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68" name="Freeform: Shape 153">
                <a:extLst>
                  <a:ext uri="{FF2B5EF4-FFF2-40B4-BE49-F238E27FC236}">
                    <a16:creationId xmlns:a16="http://schemas.microsoft.com/office/drawing/2014/main" id="{48AD659D-48EC-498C-866F-64ED7B65C4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7722" y="7085367"/>
                <a:ext cx="532736" cy="553830"/>
              </a:xfrm>
              <a:custGeom>
                <a:avLst/>
                <a:gdLst>
                  <a:gd name="T0" fmla="*/ 400 w 445"/>
                  <a:gd name="T1" fmla="*/ 159 h 462"/>
                  <a:gd name="T2" fmla="*/ 400 w 445"/>
                  <a:gd name="T3" fmla="*/ 159 h 462"/>
                  <a:gd name="T4" fmla="*/ 266 w 445"/>
                  <a:gd name="T5" fmla="*/ 8 h 462"/>
                  <a:gd name="T6" fmla="*/ 36 w 445"/>
                  <a:gd name="T7" fmla="*/ 248 h 462"/>
                  <a:gd name="T8" fmla="*/ 9 w 445"/>
                  <a:gd name="T9" fmla="*/ 319 h 462"/>
                  <a:gd name="T10" fmla="*/ 81 w 445"/>
                  <a:gd name="T11" fmla="*/ 355 h 462"/>
                  <a:gd name="T12" fmla="*/ 98 w 445"/>
                  <a:gd name="T13" fmla="*/ 346 h 462"/>
                  <a:gd name="T14" fmla="*/ 134 w 445"/>
                  <a:gd name="T15" fmla="*/ 372 h 462"/>
                  <a:gd name="T16" fmla="*/ 160 w 445"/>
                  <a:gd name="T17" fmla="*/ 434 h 462"/>
                  <a:gd name="T18" fmla="*/ 187 w 445"/>
                  <a:gd name="T19" fmla="*/ 452 h 462"/>
                  <a:gd name="T20" fmla="*/ 240 w 445"/>
                  <a:gd name="T21" fmla="*/ 434 h 462"/>
                  <a:gd name="T22" fmla="*/ 249 w 445"/>
                  <a:gd name="T23" fmla="*/ 416 h 462"/>
                  <a:gd name="T24" fmla="*/ 231 w 445"/>
                  <a:gd name="T25" fmla="*/ 390 h 462"/>
                  <a:gd name="T26" fmla="*/ 204 w 445"/>
                  <a:gd name="T27" fmla="*/ 337 h 462"/>
                  <a:gd name="T28" fmla="*/ 231 w 445"/>
                  <a:gd name="T29" fmla="*/ 310 h 462"/>
                  <a:gd name="T30" fmla="*/ 417 w 445"/>
                  <a:gd name="T31" fmla="*/ 355 h 462"/>
                  <a:gd name="T32" fmla="*/ 400 w 445"/>
                  <a:gd name="T33" fmla="*/ 159 h 462"/>
                  <a:gd name="T34" fmla="*/ 390 w 445"/>
                  <a:gd name="T35" fmla="*/ 310 h 462"/>
                  <a:gd name="T36" fmla="*/ 390 w 445"/>
                  <a:gd name="T37" fmla="*/ 310 h 462"/>
                  <a:gd name="T38" fmla="*/ 302 w 445"/>
                  <a:gd name="T39" fmla="*/ 204 h 462"/>
                  <a:gd name="T40" fmla="*/ 284 w 445"/>
                  <a:gd name="T41" fmla="*/ 62 h 462"/>
                  <a:gd name="T42" fmla="*/ 364 w 445"/>
                  <a:gd name="T43" fmla="*/ 177 h 462"/>
                  <a:gd name="T44" fmla="*/ 390 w 445"/>
                  <a:gd name="T45" fmla="*/ 31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5" h="462">
                    <a:moveTo>
                      <a:pt x="400" y="159"/>
                    </a:moveTo>
                    <a:lnTo>
                      <a:pt x="400" y="159"/>
                    </a:lnTo>
                    <a:cubicBezTo>
                      <a:pt x="364" y="71"/>
                      <a:pt x="302" y="0"/>
                      <a:pt x="266" y="8"/>
                    </a:cubicBezTo>
                    <a:cubicBezTo>
                      <a:pt x="213" y="36"/>
                      <a:pt x="302" y="142"/>
                      <a:pt x="36" y="248"/>
                    </a:cubicBezTo>
                    <a:cubicBezTo>
                      <a:pt x="9" y="257"/>
                      <a:pt x="0" y="292"/>
                      <a:pt x="9" y="319"/>
                    </a:cubicBezTo>
                    <a:cubicBezTo>
                      <a:pt x="18" y="337"/>
                      <a:pt x="53" y="363"/>
                      <a:pt x="81" y="355"/>
                    </a:cubicBezTo>
                    <a:lnTo>
                      <a:pt x="98" y="346"/>
                    </a:lnTo>
                    <a:cubicBezTo>
                      <a:pt x="116" y="372"/>
                      <a:pt x="134" y="355"/>
                      <a:pt x="134" y="372"/>
                    </a:cubicBezTo>
                    <a:cubicBezTo>
                      <a:pt x="143" y="390"/>
                      <a:pt x="160" y="425"/>
                      <a:pt x="160" y="434"/>
                    </a:cubicBezTo>
                    <a:cubicBezTo>
                      <a:pt x="169" y="443"/>
                      <a:pt x="178" y="461"/>
                      <a:pt x="187" y="452"/>
                    </a:cubicBezTo>
                    <a:cubicBezTo>
                      <a:pt x="196" y="452"/>
                      <a:pt x="231" y="443"/>
                      <a:pt x="240" y="434"/>
                    </a:cubicBezTo>
                    <a:cubicBezTo>
                      <a:pt x="257" y="434"/>
                      <a:pt x="257" y="425"/>
                      <a:pt x="249" y="416"/>
                    </a:cubicBezTo>
                    <a:cubicBezTo>
                      <a:pt x="249" y="408"/>
                      <a:pt x="231" y="399"/>
                      <a:pt x="231" y="390"/>
                    </a:cubicBezTo>
                    <a:cubicBezTo>
                      <a:pt x="222" y="381"/>
                      <a:pt x="213" y="346"/>
                      <a:pt x="204" y="337"/>
                    </a:cubicBezTo>
                    <a:cubicBezTo>
                      <a:pt x="196" y="328"/>
                      <a:pt x="213" y="310"/>
                      <a:pt x="231" y="310"/>
                    </a:cubicBezTo>
                    <a:cubicBezTo>
                      <a:pt x="355" y="302"/>
                      <a:pt x="373" y="372"/>
                      <a:pt x="417" y="355"/>
                    </a:cubicBezTo>
                    <a:cubicBezTo>
                      <a:pt x="444" y="346"/>
                      <a:pt x="444" y="248"/>
                      <a:pt x="400" y="159"/>
                    </a:cubicBezTo>
                    <a:close/>
                    <a:moveTo>
                      <a:pt x="390" y="310"/>
                    </a:moveTo>
                    <a:lnTo>
                      <a:pt x="390" y="310"/>
                    </a:lnTo>
                    <a:cubicBezTo>
                      <a:pt x="381" y="310"/>
                      <a:pt x="328" y="275"/>
                      <a:pt x="302" y="204"/>
                    </a:cubicBezTo>
                    <a:cubicBezTo>
                      <a:pt x="275" y="133"/>
                      <a:pt x="275" y="62"/>
                      <a:pt x="284" y="62"/>
                    </a:cubicBezTo>
                    <a:cubicBezTo>
                      <a:pt x="293" y="62"/>
                      <a:pt x="337" y="106"/>
                      <a:pt x="364" y="177"/>
                    </a:cubicBezTo>
                    <a:cubicBezTo>
                      <a:pt x="400" y="248"/>
                      <a:pt x="390" y="302"/>
                      <a:pt x="390" y="3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sp>
          <p:nvSpPr>
            <p:cNvPr id="86" name="Freeform: Shape 156">
              <a:extLst>
                <a:ext uri="{FF2B5EF4-FFF2-40B4-BE49-F238E27FC236}">
                  <a16:creationId xmlns:a16="http://schemas.microsoft.com/office/drawing/2014/main" id="{3F381F27-4A59-489A-84E3-A2788188D205}"/>
                </a:ext>
              </a:extLst>
            </p:cNvPr>
            <p:cNvSpPr>
              <a:spLocks/>
            </p:cNvSpPr>
            <p:nvPr/>
          </p:nvSpPr>
          <p:spPr bwMode="auto">
            <a:xfrm rot="10716951">
              <a:off x="2904500" y="4780889"/>
              <a:ext cx="181348" cy="186418"/>
            </a:xfrm>
            <a:custGeom>
              <a:avLst/>
              <a:gdLst>
                <a:gd name="T0" fmla="*/ 399 w 444"/>
                <a:gd name="T1" fmla="*/ 53 h 444"/>
                <a:gd name="T2" fmla="*/ 399 w 444"/>
                <a:gd name="T3" fmla="*/ 53 h 444"/>
                <a:gd name="T4" fmla="*/ 372 w 444"/>
                <a:gd name="T5" fmla="*/ 53 h 444"/>
                <a:gd name="T6" fmla="*/ 372 w 444"/>
                <a:gd name="T7" fmla="*/ 98 h 444"/>
                <a:gd name="T8" fmla="*/ 293 w 444"/>
                <a:gd name="T9" fmla="*/ 98 h 444"/>
                <a:gd name="T10" fmla="*/ 293 w 444"/>
                <a:gd name="T11" fmla="*/ 53 h 444"/>
                <a:gd name="T12" fmla="*/ 151 w 444"/>
                <a:gd name="T13" fmla="*/ 53 h 444"/>
                <a:gd name="T14" fmla="*/ 151 w 444"/>
                <a:gd name="T15" fmla="*/ 98 h 444"/>
                <a:gd name="T16" fmla="*/ 71 w 444"/>
                <a:gd name="T17" fmla="*/ 98 h 444"/>
                <a:gd name="T18" fmla="*/ 71 w 444"/>
                <a:gd name="T19" fmla="*/ 53 h 444"/>
                <a:gd name="T20" fmla="*/ 45 w 444"/>
                <a:gd name="T21" fmla="*/ 53 h 444"/>
                <a:gd name="T22" fmla="*/ 0 w 444"/>
                <a:gd name="T23" fmla="*/ 98 h 444"/>
                <a:gd name="T24" fmla="*/ 0 w 444"/>
                <a:gd name="T25" fmla="*/ 399 h 444"/>
                <a:gd name="T26" fmla="*/ 45 w 444"/>
                <a:gd name="T27" fmla="*/ 443 h 444"/>
                <a:gd name="T28" fmla="*/ 399 w 444"/>
                <a:gd name="T29" fmla="*/ 443 h 444"/>
                <a:gd name="T30" fmla="*/ 443 w 444"/>
                <a:gd name="T31" fmla="*/ 399 h 444"/>
                <a:gd name="T32" fmla="*/ 443 w 444"/>
                <a:gd name="T33" fmla="*/ 98 h 444"/>
                <a:gd name="T34" fmla="*/ 399 w 444"/>
                <a:gd name="T35" fmla="*/ 53 h 444"/>
                <a:gd name="T36" fmla="*/ 399 w 444"/>
                <a:gd name="T37" fmla="*/ 399 h 444"/>
                <a:gd name="T38" fmla="*/ 399 w 444"/>
                <a:gd name="T39" fmla="*/ 399 h 444"/>
                <a:gd name="T40" fmla="*/ 45 w 444"/>
                <a:gd name="T41" fmla="*/ 399 h 444"/>
                <a:gd name="T42" fmla="*/ 45 w 444"/>
                <a:gd name="T43" fmla="*/ 196 h 444"/>
                <a:gd name="T44" fmla="*/ 399 w 444"/>
                <a:gd name="T45" fmla="*/ 196 h 444"/>
                <a:gd name="T46" fmla="*/ 399 w 444"/>
                <a:gd name="T47" fmla="*/ 399 h 444"/>
                <a:gd name="T48" fmla="*/ 124 w 444"/>
                <a:gd name="T49" fmla="*/ 0 h 444"/>
                <a:gd name="T50" fmla="*/ 124 w 444"/>
                <a:gd name="T51" fmla="*/ 0 h 444"/>
                <a:gd name="T52" fmla="*/ 89 w 444"/>
                <a:gd name="T53" fmla="*/ 0 h 444"/>
                <a:gd name="T54" fmla="*/ 89 w 444"/>
                <a:gd name="T55" fmla="*/ 89 h 444"/>
                <a:gd name="T56" fmla="*/ 124 w 444"/>
                <a:gd name="T57" fmla="*/ 89 h 444"/>
                <a:gd name="T58" fmla="*/ 124 w 444"/>
                <a:gd name="T59" fmla="*/ 0 h 444"/>
                <a:gd name="T60" fmla="*/ 354 w 444"/>
                <a:gd name="T61" fmla="*/ 0 h 444"/>
                <a:gd name="T62" fmla="*/ 354 w 444"/>
                <a:gd name="T63" fmla="*/ 0 h 444"/>
                <a:gd name="T64" fmla="*/ 319 w 444"/>
                <a:gd name="T65" fmla="*/ 0 h 444"/>
                <a:gd name="T66" fmla="*/ 319 w 444"/>
                <a:gd name="T67" fmla="*/ 89 h 444"/>
                <a:gd name="T68" fmla="*/ 354 w 444"/>
                <a:gd name="T69" fmla="*/ 89 h 444"/>
                <a:gd name="T70" fmla="*/ 354 w 444"/>
                <a:gd name="T71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4" h="444">
                  <a:moveTo>
                    <a:pt x="399" y="53"/>
                  </a:moveTo>
                  <a:lnTo>
                    <a:pt x="399" y="53"/>
                  </a:lnTo>
                  <a:cubicBezTo>
                    <a:pt x="372" y="53"/>
                    <a:pt x="372" y="53"/>
                    <a:pt x="372" y="53"/>
                  </a:cubicBezTo>
                  <a:cubicBezTo>
                    <a:pt x="372" y="98"/>
                    <a:pt x="372" y="98"/>
                    <a:pt x="372" y="98"/>
                  </a:cubicBezTo>
                  <a:cubicBezTo>
                    <a:pt x="293" y="98"/>
                    <a:pt x="293" y="98"/>
                    <a:pt x="293" y="98"/>
                  </a:cubicBezTo>
                  <a:cubicBezTo>
                    <a:pt x="293" y="53"/>
                    <a:pt x="293" y="53"/>
                    <a:pt x="293" y="53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51" y="98"/>
                    <a:pt x="151" y="98"/>
                    <a:pt x="151" y="98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18" y="53"/>
                    <a:pt x="0" y="71"/>
                    <a:pt x="0" y="98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425"/>
                    <a:pt x="18" y="443"/>
                    <a:pt x="45" y="443"/>
                  </a:cubicBezTo>
                  <a:cubicBezTo>
                    <a:pt x="399" y="443"/>
                    <a:pt x="399" y="443"/>
                    <a:pt x="399" y="443"/>
                  </a:cubicBezTo>
                  <a:cubicBezTo>
                    <a:pt x="425" y="443"/>
                    <a:pt x="443" y="425"/>
                    <a:pt x="443" y="399"/>
                  </a:cubicBezTo>
                  <a:cubicBezTo>
                    <a:pt x="443" y="98"/>
                    <a:pt x="443" y="98"/>
                    <a:pt x="443" y="98"/>
                  </a:cubicBezTo>
                  <a:cubicBezTo>
                    <a:pt x="443" y="71"/>
                    <a:pt x="425" y="53"/>
                    <a:pt x="399" y="53"/>
                  </a:cubicBezTo>
                  <a:close/>
                  <a:moveTo>
                    <a:pt x="399" y="399"/>
                  </a:moveTo>
                  <a:lnTo>
                    <a:pt x="399" y="399"/>
                  </a:lnTo>
                  <a:cubicBezTo>
                    <a:pt x="45" y="399"/>
                    <a:pt x="45" y="399"/>
                    <a:pt x="45" y="399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399" y="196"/>
                    <a:pt x="399" y="196"/>
                    <a:pt x="399" y="196"/>
                  </a:cubicBezTo>
                  <a:lnTo>
                    <a:pt x="399" y="399"/>
                  </a:lnTo>
                  <a:close/>
                  <a:moveTo>
                    <a:pt x="124" y="0"/>
                  </a:moveTo>
                  <a:lnTo>
                    <a:pt x="124" y="0"/>
                  </a:lnTo>
                  <a:cubicBezTo>
                    <a:pt x="89" y="0"/>
                    <a:pt x="89" y="0"/>
                    <a:pt x="89" y="0"/>
                  </a:cubicBezTo>
                  <a:cubicBezTo>
                    <a:pt x="89" y="89"/>
                    <a:pt x="89" y="89"/>
                    <a:pt x="89" y="89"/>
                  </a:cubicBezTo>
                  <a:cubicBezTo>
                    <a:pt x="124" y="89"/>
                    <a:pt x="124" y="89"/>
                    <a:pt x="124" y="89"/>
                  </a:cubicBezTo>
                  <a:lnTo>
                    <a:pt x="124" y="0"/>
                  </a:lnTo>
                  <a:close/>
                  <a:moveTo>
                    <a:pt x="354" y="0"/>
                  </a:moveTo>
                  <a:lnTo>
                    <a:pt x="354" y="0"/>
                  </a:lnTo>
                  <a:cubicBezTo>
                    <a:pt x="319" y="0"/>
                    <a:pt x="319" y="0"/>
                    <a:pt x="319" y="0"/>
                  </a:cubicBezTo>
                  <a:cubicBezTo>
                    <a:pt x="319" y="89"/>
                    <a:pt x="319" y="89"/>
                    <a:pt x="319" y="89"/>
                  </a:cubicBezTo>
                  <a:cubicBezTo>
                    <a:pt x="354" y="89"/>
                    <a:pt x="354" y="89"/>
                    <a:pt x="354" y="89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:p14="http://schemas.microsoft.com/office/powerpoint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grpSp>
          <p:nvGrpSpPr>
            <p:cNvPr id="87" name="Group 3">
              <a:extLst>
                <a:ext uri="{FF2B5EF4-FFF2-40B4-BE49-F238E27FC236}">
                  <a16:creationId xmlns:a16="http://schemas.microsoft.com/office/drawing/2014/main" id="{2A1D3CCE-BD28-4204-BDDB-1F41B7A0E83C}"/>
                </a:ext>
              </a:extLst>
            </p:cNvPr>
            <p:cNvGrpSpPr/>
            <p:nvPr/>
          </p:nvGrpSpPr>
          <p:grpSpPr>
            <a:xfrm rot="19385170">
              <a:off x="3823737" y="4623740"/>
              <a:ext cx="139204" cy="205461"/>
              <a:chOff x="18561758" y="2385889"/>
              <a:chExt cx="2160750" cy="3102509"/>
            </a:xfrm>
          </p:grpSpPr>
          <p:sp>
            <p:nvSpPr>
              <p:cNvPr id="143" name="Freeform: Shape 4">
                <a:extLst>
                  <a:ext uri="{FF2B5EF4-FFF2-40B4-BE49-F238E27FC236}">
                    <a16:creationId xmlns:a16="http://schemas.microsoft.com/office/drawing/2014/main" id="{BB30BA7C-8C23-4A7D-AD59-DCD5F22E6B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1758" y="2385889"/>
                <a:ext cx="2160750" cy="3102509"/>
              </a:xfrm>
              <a:custGeom>
                <a:avLst/>
                <a:gdLst>
                  <a:gd name="T0" fmla="*/ 0 w 366"/>
                  <a:gd name="T1" fmla="*/ 494 h 527"/>
                  <a:gd name="T2" fmla="*/ 34 w 366"/>
                  <a:gd name="T3" fmla="*/ 527 h 527"/>
                  <a:gd name="T4" fmla="*/ 333 w 366"/>
                  <a:gd name="T5" fmla="*/ 527 h 527"/>
                  <a:gd name="T6" fmla="*/ 366 w 366"/>
                  <a:gd name="T7" fmla="*/ 494 h 527"/>
                  <a:gd name="T8" fmla="*/ 366 w 366"/>
                  <a:gd name="T9" fmla="*/ 34 h 527"/>
                  <a:gd name="T10" fmla="*/ 333 w 366"/>
                  <a:gd name="T11" fmla="*/ 0 h 527"/>
                  <a:gd name="T12" fmla="*/ 34 w 366"/>
                  <a:gd name="T13" fmla="*/ 0 h 527"/>
                  <a:gd name="T14" fmla="*/ 0 w 366"/>
                  <a:gd name="T15" fmla="*/ 34 h 527"/>
                  <a:gd name="T16" fmla="*/ 0 w 366"/>
                  <a:gd name="T17" fmla="*/ 494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6" h="527">
                    <a:moveTo>
                      <a:pt x="0" y="494"/>
                    </a:moveTo>
                    <a:cubicBezTo>
                      <a:pt x="0" y="512"/>
                      <a:pt x="15" y="527"/>
                      <a:pt x="34" y="527"/>
                    </a:cubicBezTo>
                    <a:cubicBezTo>
                      <a:pt x="333" y="527"/>
                      <a:pt x="333" y="527"/>
                      <a:pt x="333" y="527"/>
                    </a:cubicBezTo>
                    <a:cubicBezTo>
                      <a:pt x="351" y="527"/>
                      <a:pt x="366" y="512"/>
                      <a:pt x="366" y="494"/>
                    </a:cubicBezTo>
                    <a:cubicBezTo>
                      <a:pt x="366" y="34"/>
                      <a:pt x="366" y="34"/>
                      <a:pt x="366" y="34"/>
                    </a:cubicBezTo>
                    <a:cubicBezTo>
                      <a:pt x="366" y="15"/>
                      <a:pt x="351" y="0"/>
                      <a:pt x="333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5" y="0"/>
                      <a:pt x="0" y="15"/>
                      <a:pt x="0" y="34"/>
                    </a:cubicBezTo>
                    <a:lnTo>
                      <a:pt x="0" y="494"/>
                    </a:lnTo>
                    <a:close/>
                  </a:path>
                </a:pathLst>
              </a:custGeom>
              <a:solidFill>
                <a:srgbClr val="2D35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44" name="Rectangle 5">
                <a:extLst>
                  <a:ext uri="{FF2B5EF4-FFF2-40B4-BE49-F238E27FC236}">
                    <a16:creationId xmlns:a16="http://schemas.microsoft.com/office/drawing/2014/main" id="{668C0F86-39B7-4AD2-9040-02DB9609D5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1666" y="2532620"/>
                <a:ext cx="1842254" cy="272047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45" name="Freeform: Shape 6">
                <a:extLst>
                  <a:ext uri="{FF2B5EF4-FFF2-40B4-BE49-F238E27FC236}">
                    <a16:creationId xmlns:a16="http://schemas.microsoft.com/office/drawing/2014/main" id="{8F0B7654-8741-4D0F-B887-323E67979D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15497" y="3457953"/>
                <a:ext cx="1671773" cy="1718475"/>
              </a:xfrm>
              <a:custGeom>
                <a:avLst/>
                <a:gdLst>
                  <a:gd name="T0" fmla="*/ 278 w 283"/>
                  <a:gd name="T1" fmla="*/ 292 h 292"/>
                  <a:gd name="T2" fmla="*/ 5 w 283"/>
                  <a:gd name="T3" fmla="*/ 292 h 292"/>
                  <a:gd name="T4" fmla="*/ 0 w 283"/>
                  <a:gd name="T5" fmla="*/ 287 h 292"/>
                  <a:gd name="T6" fmla="*/ 5 w 283"/>
                  <a:gd name="T7" fmla="*/ 283 h 292"/>
                  <a:gd name="T8" fmla="*/ 274 w 283"/>
                  <a:gd name="T9" fmla="*/ 283 h 292"/>
                  <a:gd name="T10" fmla="*/ 274 w 283"/>
                  <a:gd name="T11" fmla="*/ 5 h 292"/>
                  <a:gd name="T12" fmla="*/ 278 w 283"/>
                  <a:gd name="T13" fmla="*/ 0 h 292"/>
                  <a:gd name="T14" fmla="*/ 283 w 283"/>
                  <a:gd name="T15" fmla="*/ 5 h 292"/>
                  <a:gd name="T16" fmla="*/ 283 w 283"/>
                  <a:gd name="T17" fmla="*/ 287 h 292"/>
                  <a:gd name="T18" fmla="*/ 278 w 283"/>
                  <a:gd name="T19" fmla="*/ 29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3" h="292">
                    <a:moveTo>
                      <a:pt x="278" y="292"/>
                    </a:moveTo>
                    <a:cubicBezTo>
                      <a:pt x="5" y="292"/>
                      <a:pt x="5" y="292"/>
                      <a:pt x="5" y="292"/>
                    </a:cubicBezTo>
                    <a:cubicBezTo>
                      <a:pt x="2" y="292"/>
                      <a:pt x="0" y="290"/>
                      <a:pt x="0" y="287"/>
                    </a:cubicBezTo>
                    <a:cubicBezTo>
                      <a:pt x="0" y="285"/>
                      <a:pt x="2" y="283"/>
                      <a:pt x="5" y="283"/>
                    </a:cubicBezTo>
                    <a:cubicBezTo>
                      <a:pt x="274" y="283"/>
                      <a:pt x="274" y="283"/>
                      <a:pt x="274" y="283"/>
                    </a:cubicBezTo>
                    <a:cubicBezTo>
                      <a:pt x="274" y="5"/>
                      <a:pt x="274" y="5"/>
                      <a:pt x="274" y="5"/>
                    </a:cubicBezTo>
                    <a:cubicBezTo>
                      <a:pt x="274" y="2"/>
                      <a:pt x="276" y="0"/>
                      <a:pt x="278" y="0"/>
                    </a:cubicBezTo>
                    <a:cubicBezTo>
                      <a:pt x="281" y="0"/>
                      <a:pt x="283" y="2"/>
                      <a:pt x="283" y="5"/>
                    </a:cubicBezTo>
                    <a:cubicBezTo>
                      <a:pt x="283" y="287"/>
                      <a:pt x="283" y="287"/>
                      <a:pt x="283" y="287"/>
                    </a:cubicBezTo>
                    <a:cubicBezTo>
                      <a:pt x="283" y="290"/>
                      <a:pt x="281" y="292"/>
                      <a:pt x="278" y="292"/>
                    </a:cubicBezTo>
                    <a:close/>
                  </a:path>
                </a:pathLst>
              </a:custGeom>
              <a:solidFill>
                <a:srgbClr val="BCB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46" name="Freeform: Shape 7">
                <a:extLst>
                  <a:ext uri="{FF2B5EF4-FFF2-40B4-BE49-F238E27FC236}">
                    <a16:creationId xmlns:a16="http://schemas.microsoft.com/office/drawing/2014/main" id="{CC788EE9-5283-4CE2-A4D3-FE7C41B049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2822118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10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10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47" name="Freeform: Shape 8">
                <a:extLst>
                  <a:ext uri="{FF2B5EF4-FFF2-40B4-BE49-F238E27FC236}">
                    <a16:creationId xmlns:a16="http://schemas.microsoft.com/office/drawing/2014/main" id="{EA658ABC-1C81-444F-9AE3-58F5864F9E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1179" y="2939767"/>
                <a:ext cx="796900" cy="70061"/>
              </a:xfrm>
              <a:custGeom>
                <a:avLst/>
                <a:gdLst>
                  <a:gd name="T0" fmla="*/ 129 w 135"/>
                  <a:gd name="T1" fmla="*/ 0 h 12"/>
                  <a:gd name="T2" fmla="*/ 6 w 135"/>
                  <a:gd name="T3" fmla="*/ 0 h 12"/>
                  <a:gd name="T4" fmla="*/ 0 w 135"/>
                  <a:gd name="T5" fmla="*/ 6 h 12"/>
                  <a:gd name="T6" fmla="*/ 6 w 135"/>
                  <a:gd name="T7" fmla="*/ 12 h 12"/>
                  <a:gd name="T8" fmla="*/ 129 w 135"/>
                  <a:gd name="T9" fmla="*/ 12 h 12"/>
                  <a:gd name="T10" fmla="*/ 135 w 135"/>
                  <a:gd name="T11" fmla="*/ 6 h 12"/>
                  <a:gd name="T12" fmla="*/ 129 w 135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2">
                    <a:moveTo>
                      <a:pt x="12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129" y="12"/>
                      <a:pt x="129" y="12"/>
                      <a:pt x="129" y="12"/>
                    </a:cubicBezTo>
                    <a:cubicBezTo>
                      <a:pt x="132" y="12"/>
                      <a:pt x="135" y="9"/>
                      <a:pt x="135" y="6"/>
                    </a:cubicBezTo>
                    <a:cubicBezTo>
                      <a:pt x="135" y="3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48" name="Freeform: Shape 9">
                <a:extLst>
                  <a:ext uri="{FF2B5EF4-FFF2-40B4-BE49-F238E27FC236}">
                    <a16:creationId xmlns:a16="http://schemas.microsoft.com/office/drawing/2014/main" id="{829AB7D0-F991-4FAF-8EB6-5F2460E7A1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12836" y="2945054"/>
                <a:ext cx="377966" cy="64773"/>
              </a:xfrm>
              <a:custGeom>
                <a:avLst/>
                <a:gdLst>
                  <a:gd name="T0" fmla="*/ 59 w 64"/>
                  <a:gd name="T1" fmla="*/ 0 h 11"/>
                  <a:gd name="T2" fmla="*/ 6 w 64"/>
                  <a:gd name="T3" fmla="*/ 0 h 11"/>
                  <a:gd name="T4" fmla="*/ 0 w 64"/>
                  <a:gd name="T5" fmla="*/ 5 h 11"/>
                  <a:gd name="T6" fmla="*/ 6 w 64"/>
                  <a:gd name="T7" fmla="*/ 11 h 11"/>
                  <a:gd name="T8" fmla="*/ 59 w 64"/>
                  <a:gd name="T9" fmla="*/ 11 h 11"/>
                  <a:gd name="T10" fmla="*/ 64 w 64"/>
                  <a:gd name="T11" fmla="*/ 5 h 11"/>
                  <a:gd name="T12" fmla="*/ 59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8"/>
                      <a:pt x="3" y="11"/>
                      <a:pt x="6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2" y="11"/>
                      <a:pt x="64" y="8"/>
                      <a:pt x="64" y="5"/>
                    </a:cubicBezTo>
                    <a:cubicBezTo>
                      <a:pt x="64" y="2"/>
                      <a:pt x="62" y="0"/>
                      <a:pt x="5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49" name="Freeform: Shape 10">
                <a:extLst>
                  <a:ext uri="{FF2B5EF4-FFF2-40B4-BE49-F238E27FC236}">
                    <a16:creationId xmlns:a16="http://schemas.microsoft.com/office/drawing/2014/main" id="{EA7169CC-666D-431F-AEC9-0727FFBE61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3057417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10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10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0" name="Freeform: Shape 11">
                <a:extLst>
                  <a:ext uri="{FF2B5EF4-FFF2-40B4-BE49-F238E27FC236}">
                    <a16:creationId xmlns:a16="http://schemas.microsoft.com/office/drawing/2014/main" id="{AD8AE20D-E15C-4E85-8C34-84888C81FF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82008" y="3192251"/>
                <a:ext cx="377966" cy="59485"/>
              </a:xfrm>
              <a:custGeom>
                <a:avLst/>
                <a:gdLst>
                  <a:gd name="T0" fmla="*/ 64 w 64"/>
                  <a:gd name="T1" fmla="*/ 5 h 10"/>
                  <a:gd name="T2" fmla="*/ 58 w 64"/>
                  <a:gd name="T3" fmla="*/ 10 h 10"/>
                  <a:gd name="T4" fmla="*/ 6 w 64"/>
                  <a:gd name="T5" fmla="*/ 10 h 10"/>
                  <a:gd name="T6" fmla="*/ 0 w 64"/>
                  <a:gd name="T7" fmla="*/ 5 h 10"/>
                  <a:gd name="T8" fmla="*/ 0 w 64"/>
                  <a:gd name="T9" fmla="*/ 5 h 10"/>
                  <a:gd name="T10" fmla="*/ 6 w 64"/>
                  <a:gd name="T11" fmla="*/ 0 h 10"/>
                  <a:gd name="T12" fmla="*/ 58 w 64"/>
                  <a:gd name="T13" fmla="*/ 0 h 10"/>
                  <a:gd name="T14" fmla="*/ 64 w 64"/>
                  <a:gd name="T1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0">
                    <a:moveTo>
                      <a:pt x="64" y="5"/>
                    </a:moveTo>
                    <a:cubicBezTo>
                      <a:pt x="64" y="8"/>
                      <a:pt x="61" y="10"/>
                      <a:pt x="58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3" y="10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4" y="2"/>
                      <a:pt x="64" y="5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1" name="Freeform: Shape 12">
                <a:extLst>
                  <a:ext uri="{FF2B5EF4-FFF2-40B4-BE49-F238E27FC236}">
                    <a16:creationId xmlns:a16="http://schemas.microsoft.com/office/drawing/2014/main" id="{5836FF3C-46AE-4297-89BA-3B24944320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3192251"/>
                <a:ext cx="371358" cy="59485"/>
              </a:xfrm>
              <a:custGeom>
                <a:avLst/>
                <a:gdLst>
                  <a:gd name="T0" fmla="*/ 58 w 63"/>
                  <a:gd name="T1" fmla="*/ 0 h 10"/>
                  <a:gd name="T2" fmla="*/ 5 w 63"/>
                  <a:gd name="T3" fmla="*/ 0 h 10"/>
                  <a:gd name="T4" fmla="*/ 0 w 63"/>
                  <a:gd name="T5" fmla="*/ 5 h 10"/>
                  <a:gd name="T6" fmla="*/ 5 w 63"/>
                  <a:gd name="T7" fmla="*/ 10 h 10"/>
                  <a:gd name="T8" fmla="*/ 58 w 63"/>
                  <a:gd name="T9" fmla="*/ 10 h 10"/>
                  <a:gd name="T10" fmla="*/ 63 w 63"/>
                  <a:gd name="T11" fmla="*/ 5 h 10"/>
                  <a:gd name="T12" fmla="*/ 58 w 63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0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61" y="10"/>
                      <a:pt x="63" y="8"/>
                      <a:pt x="63" y="5"/>
                    </a:cubicBezTo>
                    <a:cubicBezTo>
                      <a:pt x="63" y="2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2" name="Freeform: Shape 13">
                <a:extLst>
                  <a:ext uri="{FF2B5EF4-FFF2-40B4-BE49-F238E27FC236}">
                    <a16:creationId xmlns:a16="http://schemas.microsoft.com/office/drawing/2014/main" id="{7E3CC546-9395-473B-BBA9-A890F96596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5893" y="3357488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3" name="Freeform: Shape 14">
                <a:extLst>
                  <a:ext uri="{FF2B5EF4-FFF2-40B4-BE49-F238E27FC236}">
                    <a16:creationId xmlns:a16="http://schemas.microsoft.com/office/drawing/2014/main" id="{565F9783-FA86-4DE9-9A17-8D9752A107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3475138"/>
                <a:ext cx="796900" cy="64773"/>
              </a:xfrm>
              <a:custGeom>
                <a:avLst/>
                <a:gdLst>
                  <a:gd name="T0" fmla="*/ 130 w 135"/>
                  <a:gd name="T1" fmla="*/ 0 h 11"/>
                  <a:gd name="T2" fmla="*/ 6 w 135"/>
                  <a:gd name="T3" fmla="*/ 0 h 11"/>
                  <a:gd name="T4" fmla="*/ 0 w 135"/>
                  <a:gd name="T5" fmla="*/ 6 h 11"/>
                  <a:gd name="T6" fmla="*/ 6 w 135"/>
                  <a:gd name="T7" fmla="*/ 11 h 11"/>
                  <a:gd name="T8" fmla="*/ 130 w 135"/>
                  <a:gd name="T9" fmla="*/ 11 h 11"/>
                  <a:gd name="T10" fmla="*/ 135 w 135"/>
                  <a:gd name="T11" fmla="*/ 6 h 11"/>
                  <a:gd name="T12" fmla="*/ 130 w 135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1">
                    <a:moveTo>
                      <a:pt x="130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3" y="11"/>
                      <a:pt x="135" y="9"/>
                      <a:pt x="135" y="6"/>
                    </a:cubicBezTo>
                    <a:cubicBezTo>
                      <a:pt x="135" y="2"/>
                      <a:pt x="133" y="0"/>
                      <a:pt x="130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4" name="Freeform: Shape 15">
                <a:extLst>
                  <a:ext uri="{FF2B5EF4-FFF2-40B4-BE49-F238E27FC236}">
                    <a16:creationId xmlns:a16="http://schemas.microsoft.com/office/drawing/2014/main" id="{CDF59634-2727-404C-82AA-92A296DB92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7550" y="3475138"/>
                <a:ext cx="371358" cy="64773"/>
              </a:xfrm>
              <a:custGeom>
                <a:avLst/>
                <a:gdLst>
                  <a:gd name="T0" fmla="*/ 58 w 63"/>
                  <a:gd name="T1" fmla="*/ 0 h 11"/>
                  <a:gd name="T2" fmla="*/ 5 w 63"/>
                  <a:gd name="T3" fmla="*/ 0 h 11"/>
                  <a:gd name="T4" fmla="*/ 0 w 63"/>
                  <a:gd name="T5" fmla="*/ 6 h 11"/>
                  <a:gd name="T6" fmla="*/ 5 w 63"/>
                  <a:gd name="T7" fmla="*/ 11 h 11"/>
                  <a:gd name="T8" fmla="*/ 58 w 63"/>
                  <a:gd name="T9" fmla="*/ 11 h 11"/>
                  <a:gd name="T10" fmla="*/ 63 w 63"/>
                  <a:gd name="T11" fmla="*/ 6 h 11"/>
                  <a:gd name="T12" fmla="*/ 58 w 6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3" y="9"/>
                      <a:pt x="63" y="6"/>
                    </a:cubicBezTo>
                    <a:cubicBezTo>
                      <a:pt x="63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5" name="Freeform: Shape 16">
                <a:extLst>
                  <a:ext uri="{FF2B5EF4-FFF2-40B4-BE49-F238E27FC236}">
                    <a16:creationId xmlns:a16="http://schemas.microsoft.com/office/drawing/2014/main" id="{745F1A9B-8F8B-475C-B53A-0609CE6463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1179" y="3592787"/>
                <a:ext cx="1435214" cy="71383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6" name="Freeform: Shape 17">
                <a:extLst>
                  <a:ext uri="{FF2B5EF4-FFF2-40B4-BE49-F238E27FC236}">
                    <a16:creationId xmlns:a16="http://schemas.microsoft.com/office/drawing/2014/main" id="{3CB238A6-8525-41B0-9603-B3D6EA8E79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6721" y="3722334"/>
                <a:ext cx="371358" cy="64773"/>
              </a:xfrm>
              <a:custGeom>
                <a:avLst/>
                <a:gdLst>
                  <a:gd name="T0" fmla="*/ 63 w 63"/>
                  <a:gd name="T1" fmla="*/ 6 h 11"/>
                  <a:gd name="T2" fmla="*/ 58 w 63"/>
                  <a:gd name="T3" fmla="*/ 11 h 11"/>
                  <a:gd name="T4" fmla="*/ 5 w 63"/>
                  <a:gd name="T5" fmla="*/ 11 h 11"/>
                  <a:gd name="T6" fmla="*/ 0 w 63"/>
                  <a:gd name="T7" fmla="*/ 6 h 11"/>
                  <a:gd name="T8" fmla="*/ 0 w 63"/>
                  <a:gd name="T9" fmla="*/ 6 h 11"/>
                  <a:gd name="T10" fmla="*/ 5 w 63"/>
                  <a:gd name="T11" fmla="*/ 0 h 11"/>
                  <a:gd name="T12" fmla="*/ 58 w 63"/>
                  <a:gd name="T13" fmla="*/ 0 h 11"/>
                  <a:gd name="T14" fmla="*/ 63 w 6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" h="11">
                    <a:moveTo>
                      <a:pt x="63" y="6"/>
                    </a:moveTo>
                    <a:cubicBezTo>
                      <a:pt x="63" y="9"/>
                      <a:pt x="61" y="11"/>
                      <a:pt x="58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3" y="3"/>
                      <a:pt x="6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7" name="Freeform: Shape 18">
                <a:extLst>
                  <a:ext uri="{FF2B5EF4-FFF2-40B4-BE49-F238E27FC236}">
                    <a16:creationId xmlns:a16="http://schemas.microsoft.com/office/drawing/2014/main" id="{FEABD760-52E6-4A50-A42E-37FE96E158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5893" y="3722334"/>
                <a:ext cx="377966" cy="64773"/>
              </a:xfrm>
              <a:custGeom>
                <a:avLst/>
                <a:gdLst>
                  <a:gd name="T0" fmla="*/ 58 w 64"/>
                  <a:gd name="T1" fmla="*/ 0 h 11"/>
                  <a:gd name="T2" fmla="*/ 5 w 64"/>
                  <a:gd name="T3" fmla="*/ 0 h 11"/>
                  <a:gd name="T4" fmla="*/ 0 w 64"/>
                  <a:gd name="T5" fmla="*/ 6 h 11"/>
                  <a:gd name="T6" fmla="*/ 5 w 64"/>
                  <a:gd name="T7" fmla="*/ 11 h 11"/>
                  <a:gd name="T8" fmla="*/ 58 w 64"/>
                  <a:gd name="T9" fmla="*/ 11 h 11"/>
                  <a:gd name="T10" fmla="*/ 64 w 64"/>
                  <a:gd name="T11" fmla="*/ 6 h 11"/>
                  <a:gd name="T12" fmla="*/ 58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4" y="9"/>
                      <a:pt x="64" y="6"/>
                    </a:cubicBezTo>
                    <a:cubicBezTo>
                      <a:pt x="64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8" name="Freeform: Shape 19">
                <a:extLst>
                  <a:ext uri="{FF2B5EF4-FFF2-40B4-BE49-F238E27FC236}">
                    <a16:creationId xmlns:a16="http://schemas.microsoft.com/office/drawing/2014/main" id="{09259496-3F02-44F8-9785-4AD6D2A237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576284"/>
                <a:ext cx="1435214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2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59" name="Freeform: Shape 20">
                <a:extLst>
                  <a:ext uri="{FF2B5EF4-FFF2-40B4-BE49-F238E27FC236}">
                    <a16:creationId xmlns:a16="http://schemas.microsoft.com/office/drawing/2014/main" id="{0A3B0004-1523-49A9-B9C1-9C6B2EB64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3999" y="4693934"/>
                <a:ext cx="796900" cy="64773"/>
              </a:xfrm>
              <a:custGeom>
                <a:avLst/>
                <a:gdLst>
                  <a:gd name="T0" fmla="*/ 129 w 135"/>
                  <a:gd name="T1" fmla="*/ 0 h 11"/>
                  <a:gd name="T2" fmla="*/ 6 w 135"/>
                  <a:gd name="T3" fmla="*/ 0 h 11"/>
                  <a:gd name="T4" fmla="*/ 0 w 135"/>
                  <a:gd name="T5" fmla="*/ 5 h 11"/>
                  <a:gd name="T6" fmla="*/ 6 w 135"/>
                  <a:gd name="T7" fmla="*/ 11 h 11"/>
                  <a:gd name="T8" fmla="*/ 129 w 135"/>
                  <a:gd name="T9" fmla="*/ 11 h 11"/>
                  <a:gd name="T10" fmla="*/ 135 w 135"/>
                  <a:gd name="T11" fmla="*/ 5 h 11"/>
                  <a:gd name="T12" fmla="*/ 129 w 135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1">
                    <a:moveTo>
                      <a:pt x="12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9"/>
                      <a:pt x="2" y="11"/>
                      <a:pt x="6" y="11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32" y="11"/>
                      <a:pt x="135" y="9"/>
                      <a:pt x="135" y="5"/>
                    </a:cubicBezTo>
                    <a:cubicBezTo>
                      <a:pt x="135" y="2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60" name="Freeform: Shape 21">
                <a:extLst>
                  <a:ext uri="{FF2B5EF4-FFF2-40B4-BE49-F238E27FC236}">
                    <a16:creationId xmlns:a16="http://schemas.microsoft.com/office/drawing/2014/main" id="{7D510711-F8F7-4637-9BE6-D954863DC2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95656" y="4693934"/>
                <a:ext cx="377966" cy="64773"/>
              </a:xfrm>
              <a:custGeom>
                <a:avLst/>
                <a:gdLst>
                  <a:gd name="T0" fmla="*/ 59 w 64"/>
                  <a:gd name="T1" fmla="*/ 0 h 11"/>
                  <a:gd name="T2" fmla="*/ 6 w 64"/>
                  <a:gd name="T3" fmla="*/ 0 h 11"/>
                  <a:gd name="T4" fmla="*/ 0 w 64"/>
                  <a:gd name="T5" fmla="*/ 6 h 11"/>
                  <a:gd name="T6" fmla="*/ 6 w 64"/>
                  <a:gd name="T7" fmla="*/ 11 h 11"/>
                  <a:gd name="T8" fmla="*/ 59 w 64"/>
                  <a:gd name="T9" fmla="*/ 11 h 11"/>
                  <a:gd name="T10" fmla="*/ 64 w 64"/>
                  <a:gd name="T11" fmla="*/ 6 h 11"/>
                  <a:gd name="T12" fmla="*/ 59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2" y="11"/>
                      <a:pt x="64" y="9"/>
                      <a:pt x="64" y="6"/>
                    </a:cubicBezTo>
                    <a:cubicBezTo>
                      <a:pt x="64" y="3"/>
                      <a:pt x="62" y="0"/>
                      <a:pt x="5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61" name="Freeform: Shape 22">
                <a:extLst>
                  <a:ext uri="{FF2B5EF4-FFF2-40B4-BE49-F238E27FC236}">
                    <a16:creationId xmlns:a16="http://schemas.microsoft.com/office/drawing/2014/main" id="{FB8E58D8-DB37-4140-ACE6-8B8C536234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811583"/>
                <a:ext cx="1435214" cy="71383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2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62" name="Freeform: Shape 23">
                <a:extLst>
                  <a:ext uri="{FF2B5EF4-FFF2-40B4-BE49-F238E27FC236}">
                    <a16:creationId xmlns:a16="http://schemas.microsoft.com/office/drawing/2014/main" id="{178561D1-F300-4F2F-896F-5BA1F960E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4828" y="4941130"/>
                <a:ext cx="377966" cy="64773"/>
              </a:xfrm>
              <a:custGeom>
                <a:avLst/>
                <a:gdLst>
                  <a:gd name="T0" fmla="*/ 64 w 64"/>
                  <a:gd name="T1" fmla="*/ 6 h 11"/>
                  <a:gd name="T2" fmla="*/ 58 w 64"/>
                  <a:gd name="T3" fmla="*/ 11 h 11"/>
                  <a:gd name="T4" fmla="*/ 6 w 64"/>
                  <a:gd name="T5" fmla="*/ 11 h 11"/>
                  <a:gd name="T6" fmla="*/ 0 w 64"/>
                  <a:gd name="T7" fmla="*/ 6 h 11"/>
                  <a:gd name="T8" fmla="*/ 0 w 64"/>
                  <a:gd name="T9" fmla="*/ 6 h 11"/>
                  <a:gd name="T10" fmla="*/ 6 w 64"/>
                  <a:gd name="T11" fmla="*/ 0 h 11"/>
                  <a:gd name="T12" fmla="*/ 58 w 64"/>
                  <a:gd name="T13" fmla="*/ 0 h 11"/>
                  <a:gd name="T14" fmla="*/ 64 w 64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1">
                    <a:moveTo>
                      <a:pt x="64" y="6"/>
                    </a:moveTo>
                    <a:cubicBezTo>
                      <a:pt x="64" y="9"/>
                      <a:pt x="61" y="11"/>
                      <a:pt x="58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4" y="3"/>
                      <a:pt x="64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63" name="Freeform: Shape 24">
                <a:extLst>
                  <a:ext uri="{FF2B5EF4-FFF2-40B4-BE49-F238E27FC236}">
                    <a16:creationId xmlns:a16="http://schemas.microsoft.com/office/drawing/2014/main" id="{FCEA3400-9BD9-45D0-8228-7DC5CABDBD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941130"/>
                <a:ext cx="372680" cy="64773"/>
              </a:xfrm>
              <a:custGeom>
                <a:avLst/>
                <a:gdLst>
                  <a:gd name="T0" fmla="*/ 58 w 63"/>
                  <a:gd name="T1" fmla="*/ 0 h 11"/>
                  <a:gd name="T2" fmla="*/ 5 w 63"/>
                  <a:gd name="T3" fmla="*/ 0 h 11"/>
                  <a:gd name="T4" fmla="*/ 0 w 63"/>
                  <a:gd name="T5" fmla="*/ 6 h 11"/>
                  <a:gd name="T6" fmla="*/ 5 w 63"/>
                  <a:gd name="T7" fmla="*/ 11 h 11"/>
                  <a:gd name="T8" fmla="*/ 58 w 63"/>
                  <a:gd name="T9" fmla="*/ 11 h 11"/>
                  <a:gd name="T10" fmla="*/ 63 w 63"/>
                  <a:gd name="T11" fmla="*/ 6 h 11"/>
                  <a:gd name="T12" fmla="*/ 58 w 6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3" y="9"/>
                      <a:pt x="63" y="6"/>
                    </a:cubicBezTo>
                    <a:cubicBezTo>
                      <a:pt x="63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64" name="Freeform: Shape 25">
                <a:extLst>
                  <a:ext uri="{FF2B5EF4-FFF2-40B4-BE49-F238E27FC236}">
                    <a16:creationId xmlns:a16="http://schemas.microsoft.com/office/drawing/2014/main" id="{E74479B0-D0DD-40B6-93C5-E24C0D71A0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69681" y="3875675"/>
                <a:ext cx="1392924" cy="606754"/>
              </a:xfrm>
              <a:custGeom>
                <a:avLst/>
                <a:gdLst>
                  <a:gd name="T0" fmla="*/ 5 w 236"/>
                  <a:gd name="T1" fmla="*/ 103 h 103"/>
                  <a:gd name="T2" fmla="*/ 2 w 236"/>
                  <a:gd name="T3" fmla="*/ 102 h 103"/>
                  <a:gd name="T4" fmla="*/ 2 w 236"/>
                  <a:gd name="T5" fmla="*/ 95 h 103"/>
                  <a:gd name="T6" fmla="*/ 63 w 236"/>
                  <a:gd name="T7" fmla="*/ 29 h 103"/>
                  <a:gd name="T8" fmla="*/ 69 w 236"/>
                  <a:gd name="T9" fmla="*/ 28 h 103"/>
                  <a:gd name="T10" fmla="*/ 145 w 236"/>
                  <a:gd name="T11" fmla="*/ 80 h 103"/>
                  <a:gd name="T12" fmla="*/ 228 w 236"/>
                  <a:gd name="T13" fmla="*/ 1 h 103"/>
                  <a:gd name="T14" fmla="*/ 235 w 236"/>
                  <a:gd name="T15" fmla="*/ 2 h 103"/>
                  <a:gd name="T16" fmla="*/ 235 w 236"/>
                  <a:gd name="T17" fmla="*/ 8 h 103"/>
                  <a:gd name="T18" fmla="*/ 148 w 236"/>
                  <a:gd name="T19" fmla="*/ 90 h 103"/>
                  <a:gd name="T20" fmla="*/ 143 w 236"/>
                  <a:gd name="T21" fmla="*/ 90 h 103"/>
                  <a:gd name="T22" fmla="*/ 67 w 236"/>
                  <a:gd name="T23" fmla="*/ 38 h 103"/>
                  <a:gd name="T24" fmla="*/ 8 w 236"/>
                  <a:gd name="T25" fmla="*/ 101 h 103"/>
                  <a:gd name="T26" fmla="*/ 5 w 236"/>
                  <a:gd name="T27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103">
                    <a:moveTo>
                      <a:pt x="5" y="103"/>
                    </a:moveTo>
                    <a:cubicBezTo>
                      <a:pt x="4" y="103"/>
                      <a:pt x="3" y="102"/>
                      <a:pt x="2" y="102"/>
                    </a:cubicBezTo>
                    <a:cubicBezTo>
                      <a:pt x="0" y="100"/>
                      <a:pt x="0" y="97"/>
                      <a:pt x="2" y="95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5" y="27"/>
                      <a:pt x="68" y="27"/>
                      <a:pt x="69" y="28"/>
                    </a:cubicBezTo>
                    <a:cubicBezTo>
                      <a:pt x="145" y="80"/>
                      <a:pt x="145" y="80"/>
                      <a:pt x="145" y="80"/>
                    </a:cubicBezTo>
                    <a:cubicBezTo>
                      <a:pt x="228" y="1"/>
                      <a:pt x="228" y="1"/>
                      <a:pt x="228" y="1"/>
                    </a:cubicBezTo>
                    <a:cubicBezTo>
                      <a:pt x="230" y="0"/>
                      <a:pt x="233" y="0"/>
                      <a:pt x="235" y="2"/>
                    </a:cubicBezTo>
                    <a:cubicBezTo>
                      <a:pt x="236" y="3"/>
                      <a:pt x="236" y="6"/>
                      <a:pt x="235" y="8"/>
                    </a:cubicBezTo>
                    <a:cubicBezTo>
                      <a:pt x="148" y="90"/>
                      <a:pt x="148" y="90"/>
                      <a:pt x="148" y="90"/>
                    </a:cubicBezTo>
                    <a:cubicBezTo>
                      <a:pt x="147" y="91"/>
                      <a:pt x="145" y="91"/>
                      <a:pt x="143" y="90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8" y="101"/>
                      <a:pt x="8" y="101"/>
                      <a:pt x="8" y="101"/>
                    </a:cubicBezTo>
                    <a:cubicBezTo>
                      <a:pt x="7" y="102"/>
                      <a:pt x="6" y="103"/>
                      <a:pt x="5" y="103"/>
                    </a:cubicBez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65" name="Oval 26">
                <a:extLst>
                  <a:ext uri="{FF2B5EF4-FFF2-40B4-BE49-F238E27FC236}">
                    <a16:creationId xmlns:a16="http://schemas.microsoft.com/office/drawing/2014/main" id="{1A42FC1C-9C3C-4F20-9558-4EDA3795AF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81569" y="3993325"/>
                <a:ext cx="171803" cy="165238"/>
              </a:xfrm>
              <a:prstGeom prst="ellipse">
                <a:avLst/>
              </a:pr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66" name="Oval 27">
                <a:extLst>
                  <a:ext uri="{FF2B5EF4-FFF2-40B4-BE49-F238E27FC236}">
                    <a16:creationId xmlns:a16="http://schemas.microsoft.com/office/drawing/2014/main" id="{79ED1222-B58D-4637-B08B-29BBD15314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59974" y="4276212"/>
                <a:ext cx="171803" cy="163916"/>
              </a:xfrm>
              <a:prstGeom prst="ellipse">
                <a:avLst/>
              </a:pr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88" name="Group 103">
              <a:extLst>
                <a:ext uri="{FF2B5EF4-FFF2-40B4-BE49-F238E27FC236}">
                  <a16:creationId xmlns:a16="http://schemas.microsoft.com/office/drawing/2014/main" id="{596D28A2-6A32-4DAA-B6AC-2B18501B6CC5}"/>
                </a:ext>
              </a:extLst>
            </p:cNvPr>
            <p:cNvGrpSpPr/>
            <p:nvPr/>
          </p:nvGrpSpPr>
          <p:grpSpPr>
            <a:xfrm>
              <a:off x="3236192" y="4143491"/>
              <a:ext cx="280937" cy="303398"/>
              <a:chOff x="9809373" y="7518922"/>
              <a:chExt cx="825285" cy="867030"/>
            </a:xfrm>
          </p:grpSpPr>
          <p:sp>
            <p:nvSpPr>
              <p:cNvPr id="131" name="Freeform: Shape 104">
                <a:extLst>
                  <a:ext uri="{FF2B5EF4-FFF2-40B4-BE49-F238E27FC236}">
                    <a16:creationId xmlns:a16="http://schemas.microsoft.com/office/drawing/2014/main" id="{A1BF73DD-C852-4B6A-A7AB-C915E18C4D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0182" y="7776917"/>
                <a:ext cx="154476" cy="152259"/>
              </a:xfrm>
              <a:custGeom>
                <a:avLst/>
                <a:gdLst>
                  <a:gd name="T0" fmla="*/ 306 w 327"/>
                  <a:gd name="T1" fmla="*/ 131 h 323"/>
                  <a:gd name="T2" fmla="*/ 306 w 327"/>
                  <a:gd name="T3" fmla="*/ 131 h 323"/>
                  <a:gd name="T4" fmla="*/ 191 w 327"/>
                  <a:gd name="T5" fmla="*/ 307 h 323"/>
                  <a:gd name="T6" fmla="*/ 16 w 327"/>
                  <a:gd name="T7" fmla="*/ 187 h 323"/>
                  <a:gd name="T8" fmla="*/ 135 w 327"/>
                  <a:gd name="T9" fmla="*/ 16 h 323"/>
                  <a:gd name="T10" fmla="*/ 306 w 327"/>
                  <a:gd name="T11" fmla="*/ 131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7" h="323">
                    <a:moveTo>
                      <a:pt x="306" y="131"/>
                    </a:moveTo>
                    <a:lnTo>
                      <a:pt x="306" y="131"/>
                    </a:lnTo>
                    <a:cubicBezTo>
                      <a:pt x="326" y="211"/>
                      <a:pt x="270" y="291"/>
                      <a:pt x="191" y="307"/>
                    </a:cubicBezTo>
                    <a:cubicBezTo>
                      <a:pt x="111" y="322"/>
                      <a:pt x="35" y="270"/>
                      <a:pt x="16" y="187"/>
                    </a:cubicBezTo>
                    <a:cubicBezTo>
                      <a:pt x="0" y="108"/>
                      <a:pt x="52" y="32"/>
                      <a:pt x="135" y="16"/>
                    </a:cubicBezTo>
                    <a:cubicBezTo>
                      <a:pt x="215" y="0"/>
                      <a:pt x="290" y="52"/>
                      <a:pt x="306" y="13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32" name="Freeform: Shape 105">
                <a:extLst>
                  <a:ext uri="{FF2B5EF4-FFF2-40B4-BE49-F238E27FC236}">
                    <a16:creationId xmlns:a16="http://schemas.microsoft.com/office/drawing/2014/main" id="{089FDAA3-1C36-4796-AC7A-32E44F2DAC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8120" y="8142761"/>
                <a:ext cx="35974" cy="31721"/>
              </a:xfrm>
              <a:custGeom>
                <a:avLst/>
                <a:gdLst>
                  <a:gd name="T0" fmla="*/ 49 w 78"/>
                  <a:gd name="T1" fmla="*/ 60 h 69"/>
                  <a:gd name="T2" fmla="*/ 49 w 78"/>
                  <a:gd name="T3" fmla="*/ 60 h 69"/>
                  <a:gd name="T4" fmla="*/ 40 w 78"/>
                  <a:gd name="T5" fmla="*/ 64 h 69"/>
                  <a:gd name="T6" fmla="*/ 5 w 78"/>
                  <a:gd name="T7" fmla="*/ 40 h 69"/>
                  <a:gd name="T8" fmla="*/ 28 w 78"/>
                  <a:gd name="T9" fmla="*/ 4 h 69"/>
                  <a:gd name="T10" fmla="*/ 37 w 78"/>
                  <a:gd name="T11" fmla="*/ 0 h 69"/>
                  <a:gd name="T12" fmla="*/ 72 w 78"/>
                  <a:gd name="T13" fmla="*/ 24 h 69"/>
                  <a:gd name="T14" fmla="*/ 49 w 78"/>
                  <a:gd name="T15" fmla="*/ 6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8" h="69">
                    <a:moveTo>
                      <a:pt x="49" y="60"/>
                    </a:moveTo>
                    <a:lnTo>
                      <a:pt x="49" y="60"/>
                    </a:lnTo>
                    <a:cubicBezTo>
                      <a:pt x="40" y="64"/>
                      <a:pt x="40" y="64"/>
                      <a:pt x="40" y="64"/>
                    </a:cubicBezTo>
                    <a:cubicBezTo>
                      <a:pt x="25" y="68"/>
                      <a:pt x="9" y="56"/>
                      <a:pt x="5" y="40"/>
                    </a:cubicBezTo>
                    <a:cubicBezTo>
                      <a:pt x="0" y="24"/>
                      <a:pt x="13" y="8"/>
                      <a:pt x="28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52" y="0"/>
                      <a:pt x="68" y="8"/>
                      <a:pt x="72" y="24"/>
                    </a:cubicBezTo>
                    <a:cubicBezTo>
                      <a:pt x="77" y="44"/>
                      <a:pt x="64" y="60"/>
                      <a:pt x="49" y="60"/>
                    </a:cubicBezTo>
                  </a:path>
                </a:pathLst>
              </a:custGeom>
              <a:solidFill>
                <a:srgbClr val="38557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33" name="Freeform: Shape 106">
                <a:extLst>
                  <a:ext uri="{FF2B5EF4-FFF2-40B4-BE49-F238E27FC236}">
                    <a16:creationId xmlns:a16="http://schemas.microsoft.com/office/drawing/2014/main" id="{3C1E40B1-D643-4545-A969-71EA02C2A4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9281" y="8178711"/>
                <a:ext cx="33858" cy="29606"/>
              </a:xfrm>
              <a:custGeom>
                <a:avLst/>
                <a:gdLst>
                  <a:gd name="T0" fmla="*/ 48 w 77"/>
                  <a:gd name="T1" fmla="*/ 60 h 68"/>
                  <a:gd name="T2" fmla="*/ 48 w 77"/>
                  <a:gd name="T3" fmla="*/ 60 h 68"/>
                  <a:gd name="T4" fmla="*/ 40 w 77"/>
                  <a:gd name="T5" fmla="*/ 63 h 68"/>
                  <a:gd name="T6" fmla="*/ 5 w 77"/>
                  <a:gd name="T7" fmla="*/ 40 h 68"/>
                  <a:gd name="T8" fmla="*/ 5 w 77"/>
                  <a:gd name="T9" fmla="*/ 40 h 68"/>
                  <a:gd name="T10" fmla="*/ 28 w 77"/>
                  <a:gd name="T11" fmla="*/ 4 h 68"/>
                  <a:gd name="T12" fmla="*/ 36 w 77"/>
                  <a:gd name="T13" fmla="*/ 0 h 68"/>
                  <a:gd name="T14" fmla="*/ 72 w 77"/>
                  <a:gd name="T15" fmla="*/ 23 h 68"/>
                  <a:gd name="T16" fmla="*/ 48 w 77"/>
                  <a:gd name="T17" fmla="*/ 6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" h="68">
                    <a:moveTo>
                      <a:pt x="48" y="60"/>
                    </a:moveTo>
                    <a:lnTo>
                      <a:pt x="48" y="60"/>
                    </a:lnTo>
                    <a:cubicBezTo>
                      <a:pt x="40" y="63"/>
                      <a:pt x="40" y="63"/>
                      <a:pt x="40" y="63"/>
                    </a:cubicBezTo>
                    <a:cubicBezTo>
                      <a:pt x="24" y="67"/>
                      <a:pt x="8" y="56"/>
                      <a:pt x="5" y="40"/>
                    </a:cubicBezTo>
                    <a:lnTo>
                      <a:pt x="5" y="40"/>
                    </a:lnTo>
                    <a:cubicBezTo>
                      <a:pt x="0" y="23"/>
                      <a:pt x="12" y="8"/>
                      <a:pt x="28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52" y="0"/>
                      <a:pt x="68" y="8"/>
                      <a:pt x="72" y="23"/>
                    </a:cubicBezTo>
                    <a:cubicBezTo>
                      <a:pt x="76" y="44"/>
                      <a:pt x="64" y="60"/>
                      <a:pt x="48" y="60"/>
                    </a:cubicBezTo>
                  </a:path>
                </a:pathLst>
              </a:custGeom>
              <a:solidFill>
                <a:srgbClr val="38557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34" name="Freeform: Shape 107">
                <a:extLst>
                  <a:ext uri="{FF2B5EF4-FFF2-40B4-BE49-F238E27FC236}">
                    <a16:creationId xmlns:a16="http://schemas.microsoft.com/office/drawing/2014/main" id="{7FCB7020-DF22-4007-8B6D-D8015515B0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8457" y="8053943"/>
                <a:ext cx="275095" cy="332009"/>
              </a:xfrm>
              <a:custGeom>
                <a:avLst/>
                <a:gdLst>
                  <a:gd name="T0" fmla="*/ 514 w 578"/>
                  <a:gd name="T1" fmla="*/ 661 h 697"/>
                  <a:gd name="T2" fmla="*/ 514 w 578"/>
                  <a:gd name="T3" fmla="*/ 661 h 697"/>
                  <a:gd name="T4" fmla="*/ 514 w 578"/>
                  <a:gd name="T5" fmla="*/ 661 h 697"/>
                  <a:gd name="T6" fmla="*/ 354 w 578"/>
                  <a:gd name="T7" fmla="*/ 637 h 697"/>
                  <a:gd name="T8" fmla="*/ 36 w 578"/>
                  <a:gd name="T9" fmla="*/ 195 h 697"/>
                  <a:gd name="T10" fmla="*/ 63 w 578"/>
                  <a:gd name="T11" fmla="*/ 36 h 697"/>
                  <a:gd name="T12" fmla="*/ 63 w 578"/>
                  <a:gd name="T13" fmla="*/ 36 h 697"/>
                  <a:gd name="T14" fmla="*/ 223 w 578"/>
                  <a:gd name="T15" fmla="*/ 60 h 697"/>
                  <a:gd name="T16" fmla="*/ 542 w 578"/>
                  <a:gd name="T17" fmla="*/ 502 h 697"/>
                  <a:gd name="T18" fmla="*/ 514 w 578"/>
                  <a:gd name="T19" fmla="*/ 661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78" h="697">
                    <a:moveTo>
                      <a:pt x="514" y="661"/>
                    </a:moveTo>
                    <a:lnTo>
                      <a:pt x="514" y="661"/>
                    </a:lnTo>
                    <a:lnTo>
                      <a:pt x="514" y="661"/>
                    </a:lnTo>
                    <a:cubicBezTo>
                      <a:pt x="462" y="696"/>
                      <a:pt x="390" y="685"/>
                      <a:pt x="354" y="637"/>
                    </a:cubicBezTo>
                    <a:cubicBezTo>
                      <a:pt x="36" y="195"/>
                      <a:pt x="36" y="195"/>
                      <a:pt x="36" y="195"/>
                    </a:cubicBezTo>
                    <a:cubicBezTo>
                      <a:pt x="0" y="144"/>
                      <a:pt x="12" y="72"/>
                      <a:pt x="63" y="36"/>
                    </a:cubicBezTo>
                    <a:lnTo>
                      <a:pt x="63" y="36"/>
                    </a:lnTo>
                    <a:cubicBezTo>
                      <a:pt x="112" y="0"/>
                      <a:pt x="183" y="12"/>
                      <a:pt x="223" y="60"/>
                    </a:cubicBezTo>
                    <a:cubicBezTo>
                      <a:pt x="542" y="502"/>
                      <a:pt x="542" y="502"/>
                      <a:pt x="542" y="502"/>
                    </a:cubicBezTo>
                    <a:cubicBezTo>
                      <a:pt x="577" y="553"/>
                      <a:pt x="565" y="625"/>
                      <a:pt x="514" y="661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35" name="Freeform: Shape 108">
                <a:extLst>
                  <a:ext uri="{FF2B5EF4-FFF2-40B4-BE49-F238E27FC236}">
                    <a16:creationId xmlns:a16="http://schemas.microsoft.com/office/drawing/2014/main" id="{BC6CB420-5410-4127-9D69-6A37876B74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69656" y="7544299"/>
                <a:ext cx="533261" cy="623839"/>
              </a:xfrm>
              <a:custGeom>
                <a:avLst/>
                <a:gdLst>
                  <a:gd name="T0" fmla="*/ 0 w 1115"/>
                  <a:gd name="T1" fmla="*/ 490 h 1307"/>
                  <a:gd name="T2" fmla="*/ 0 w 1115"/>
                  <a:gd name="T3" fmla="*/ 490 h 1307"/>
                  <a:gd name="T4" fmla="*/ 71 w 1115"/>
                  <a:gd name="T5" fmla="*/ 836 h 1307"/>
                  <a:gd name="T6" fmla="*/ 139 w 1115"/>
                  <a:gd name="T7" fmla="*/ 1183 h 1307"/>
                  <a:gd name="T8" fmla="*/ 1114 w 1115"/>
                  <a:gd name="T9" fmla="*/ 1306 h 1307"/>
                  <a:gd name="T10" fmla="*/ 983 w 1115"/>
                  <a:gd name="T11" fmla="*/ 653 h 1307"/>
                  <a:gd name="T12" fmla="*/ 852 w 1115"/>
                  <a:gd name="T13" fmla="*/ 0 h 1307"/>
                  <a:gd name="T14" fmla="*/ 0 w 1115"/>
                  <a:gd name="T15" fmla="*/ 490 h 1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15" h="1307">
                    <a:moveTo>
                      <a:pt x="0" y="490"/>
                    </a:moveTo>
                    <a:lnTo>
                      <a:pt x="0" y="490"/>
                    </a:lnTo>
                    <a:cubicBezTo>
                      <a:pt x="71" y="836"/>
                      <a:pt x="71" y="836"/>
                      <a:pt x="71" y="836"/>
                    </a:cubicBezTo>
                    <a:cubicBezTo>
                      <a:pt x="139" y="1183"/>
                      <a:pt x="139" y="1183"/>
                      <a:pt x="139" y="1183"/>
                    </a:cubicBezTo>
                    <a:cubicBezTo>
                      <a:pt x="139" y="1183"/>
                      <a:pt x="880" y="995"/>
                      <a:pt x="1114" y="1306"/>
                    </a:cubicBezTo>
                    <a:cubicBezTo>
                      <a:pt x="983" y="653"/>
                      <a:pt x="983" y="653"/>
                      <a:pt x="983" y="653"/>
                    </a:cubicBezTo>
                    <a:cubicBezTo>
                      <a:pt x="852" y="0"/>
                      <a:pt x="852" y="0"/>
                      <a:pt x="852" y="0"/>
                    </a:cubicBezTo>
                    <a:cubicBezTo>
                      <a:pt x="756" y="379"/>
                      <a:pt x="0" y="490"/>
                      <a:pt x="0" y="490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bevel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36" name="Freeform: Shape 109">
                <a:extLst>
                  <a:ext uri="{FF2B5EF4-FFF2-40B4-BE49-F238E27FC236}">
                    <a16:creationId xmlns:a16="http://schemas.microsoft.com/office/drawing/2014/main" id="{860F834E-EFD5-413F-9A85-8A407EDFF1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8440" y="7518922"/>
                <a:ext cx="181986" cy="674592"/>
              </a:xfrm>
              <a:custGeom>
                <a:avLst/>
                <a:gdLst>
                  <a:gd name="T0" fmla="*/ 330 w 383"/>
                  <a:gd name="T1" fmla="*/ 1405 h 1410"/>
                  <a:gd name="T2" fmla="*/ 330 w 383"/>
                  <a:gd name="T3" fmla="*/ 1405 h 1410"/>
                  <a:gd name="T4" fmla="*/ 330 w 383"/>
                  <a:gd name="T5" fmla="*/ 1405 h 1410"/>
                  <a:gd name="T6" fmla="*/ 263 w 383"/>
                  <a:gd name="T7" fmla="*/ 1361 h 1410"/>
                  <a:gd name="T8" fmla="*/ 4 w 383"/>
                  <a:gd name="T9" fmla="*/ 71 h 1410"/>
                  <a:gd name="T10" fmla="*/ 48 w 383"/>
                  <a:gd name="T11" fmla="*/ 4 h 1410"/>
                  <a:gd name="T12" fmla="*/ 116 w 383"/>
                  <a:gd name="T13" fmla="*/ 47 h 1410"/>
                  <a:gd name="T14" fmla="*/ 374 w 383"/>
                  <a:gd name="T15" fmla="*/ 1337 h 1410"/>
                  <a:gd name="T16" fmla="*/ 330 w 383"/>
                  <a:gd name="T17" fmla="*/ 1405 h 1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3" h="1410">
                    <a:moveTo>
                      <a:pt x="330" y="1405"/>
                    </a:moveTo>
                    <a:lnTo>
                      <a:pt x="330" y="1405"/>
                    </a:lnTo>
                    <a:lnTo>
                      <a:pt x="330" y="1405"/>
                    </a:lnTo>
                    <a:cubicBezTo>
                      <a:pt x="298" y="1409"/>
                      <a:pt x="270" y="1389"/>
                      <a:pt x="263" y="1361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39"/>
                      <a:pt x="20" y="11"/>
                      <a:pt x="48" y="4"/>
                    </a:cubicBezTo>
                    <a:cubicBezTo>
                      <a:pt x="80" y="0"/>
                      <a:pt x="107" y="19"/>
                      <a:pt x="116" y="47"/>
                    </a:cubicBezTo>
                    <a:cubicBezTo>
                      <a:pt x="374" y="1337"/>
                      <a:pt x="374" y="1337"/>
                      <a:pt x="374" y="1337"/>
                    </a:cubicBezTo>
                    <a:cubicBezTo>
                      <a:pt x="382" y="1369"/>
                      <a:pt x="362" y="1396"/>
                      <a:pt x="330" y="140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37" name="Freeform: Shape 110">
                <a:extLst>
                  <a:ext uri="{FF2B5EF4-FFF2-40B4-BE49-F238E27FC236}">
                    <a16:creationId xmlns:a16="http://schemas.microsoft.com/office/drawing/2014/main" id="{32A2FC7E-05C1-436A-B3B4-5CC0E985C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9373" y="7779031"/>
                <a:ext cx="325882" cy="370074"/>
              </a:xfrm>
              <a:custGeom>
                <a:avLst/>
                <a:gdLst>
                  <a:gd name="T0" fmla="*/ 542 w 682"/>
                  <a:gd name="T1" fmla="*/ 0 h 777"/>
                  <a:gd name="T2" fmla="*/ 542 w 682"/>
                  <a:gd name="T3" fmla="*/ 0 h 777"/>
                  <a:gd name="T4" fmla="*/ 124 w 682"/>
                  <a:gd name="T5" fmla="*/ 99 h 777"/>
                  <a:gd name="T6" fmla="*/ 24 w 682"/>
                  <a:gd name="T7" fmla="*/ 310 h 777"/>
                  <a:gd name="T8" fmla="*/ 84 w 682"/>
                  <a:gd name="T9" fmla="*/ 609 h 777"/>
                  <a:gd name="T10" fmla="*/ 259 w 682"/>
                  <a:gd name="T11" fmla="*/ 760 h 777"/>
                  <a:gd name="T12" fmla="*/ 681 w 682"/>
                  <a:gd name="T13" fmla="*/ 693 h 777"/>
                  <a:gd name="T14" fmla="*/ 542 w 682"/>
                  <a:gd name="T15" fmla="*/ 0 h 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2" h="777">
                    <a:moveTo>
                      <a:pt x="542" y="0"/>
                    </a:moveTo>
                    <a:lnTo>
                      <a:pt x="542" y="0"/>
                    </a:lnTo>
                    <a:cubicBezTo>
                      <a:pt x="124" y="99"/>
                      <a:pt x="124" y="99"/>
                      <a:pt x="124" y="99"/>
                    </a:cubicBezTo>
                    <a:cubicBezTo>
                      <a:pt x="48" y="116"/>
                      <a:pt x="0" y="211"/>
                      <a:pt x="24" y="310"/>
                    </a:cubicBezTo>
                    <a:cubicBezTo>
                      <a:pt x="84" y="609"/>
                      <a:pt x="84" y="609"/>
                      <a:pt x="84" y="609"/>
                    </a:cubicBezTo>
                    <a:cubicBezTo>
                      <a:pt x="104" y="708"/>
                      <a:pt x="184" y="776"/>
                      <a:pt x="259" y="760"/>
                    </a:cubicBezTo>
                    <a:cubicBezTo>
                      <a:pt x="681" y="693"/>
                      <a:pt x="681" y="693"/>
                      <a:pt x="681" y="693"/>
                    </a:cubicBezTo>
                    <a:lnTo>
                      <a:pt x="542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38" name="Freeform: Shape 111">
                <a:extLst>
                  <a:ext uri="{FF2B5EF4-FFF2-40B4-BE49-F238E27FC236}">
                    <a16:creationId xmlns:a16="http://schemas.microsoft.com/office/drawing/2014/main" id="{D6BFFF79-CD2D-48EE-BBC1-DA0135DFAB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15722" y="7897455"/>
                <a:ext cx="99457" cy="38065"/>
              </a:xfrm>
              <a:custGeom>
                <a:avLst/>
                <a:gdLst>
                  <a:gd name="T0" fmla="*/ 183 w 212"/>
                  <a:gd name="T1" fmla="*/ 4 h 85"/>
                  <a:gd name="T2" fmla="*/ 183 w 212"/>
                  <a:gd name="T3" fmla="*/ 4 h 85"/>
                  <a:gd name="T4" fmla="*/ 0 w 212"/>
                  <a:gd name="T5" fmla="*/ 40 h 85"/>
                  <a:gd name="T6" fmla="*/ 12 w 212"/>
                  <a:gd name="T7" fmla="*/ 84 h 85"/>
                  <a:gd name="T8" fmla="*/ 192 w 212"/>
                  <a:gd name="T9" fmla="*/ 47 h 85"/>
                  <a:gd name="T10" fmla="*/ 208 w 212"/>
                  <a:gd name="T11" fmla="*/ 19 h 85"/>
                  <a:gd name="T12" fmla="*/ 183 w 212"/>
                  <a:gd name="T13" fmla="*/ 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5">
                    <a:moveTo>
                      <a:pt x="183" y="4"/>
                    </a:moveTo>
                    <a:lnTo>
                      <a:pt x="183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12" y="84"/>
                      <a:pt x="12" y="84"/>
                      <a:pt x="12" y="84"/>
                    </a:cubicBezTo>
                    <a:cubicBezTo>
                      <a:pt x="192" y="47"/>
                      <a:pt x="192" y="47"/>
                      <a:pt x="192" y="47"/>
                    </a:cubicBezTo>
                    <a:cubicBezTo>
                      <a:pt x="203" y="47"/>
                      <a:pt x="211" y="32"/>
                      <a:pt x="208" y="19"/>
                    </a:cubicBezTo>
                    <a:cubicBezTo>
                      <a:pt x="208" y="7"/>
                      <a:pt x="195" y="0"/>
                      <a:pt x="183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39" name="Freeform: Shape 112">
                <a:extLst>
                  <a:ext uri="{FF2B5EF4-FFF2-40B4-BE49-F238E27FC236}">
                    <a16:creationId xmlns:a16="http://schemas.microsoft.com/office/drawing/2014/main" id="{B6ED532D-1E6E-41F8-909F-CC8CFB8602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4186" y="7933405"/>
                <a:ext cx="99457" cy="38065"/>
              </a:xfrm>
              <a:custGeom>
                <a:avLst/>
                <a:gdLst>
                  <a:gd name="T0" fmla="*/ 179 w 212"/>
                  <a:gd name="T1" fmla="*/ 4 h 85"/>
                  <a:gd name="T2" fmla="*/ 179 w 212"/>
                  <a:gd name="T3" fmla="*/ 4 h 85"/>
                  <a:gd name="T4" fmla="*/ 0 w 212"/>
                  <a:gd name="T5" fmla="*/ 40 h 85"/>
                  <a:gd name="T6" fmla="*/ 8 w 212"/>
                  <a:gd name="T7" fmla="*/ 84 h 85"/>
                  <a:gd name="T8" fmla="*/ 192 w 212"/>
                  <a:gd name="T9" fmla="*/ 48 h 85"/>
                  <a:gd name="T10" fmla="*/ 207 w 212"/>
                  <a:gd name="T11" fmla="*/ 20 h 85"/>
                  <a:gd name="T12" fmla="*/ 179 w 212"/>
                  <a:gd name="T13" fmla="*/ 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5">
                    <a:moveTo>
                      <a:pt x="179" y="4"/>
                    </a:moveTo>
                    <a:lnTo>
                      <a:pt x="179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192" y="48"/>
                      <a:pt x="192" y="48"/>
                      <a:pt x="192" y="48"/>
                    </a:cubicBezTo>
                    <a:cubicBezTo>
                      <a:pt x="204" y="44"/>
                      <a:pt x="211" y="32"/>
                      <a:pt x="207" y="20"/>
                    </a:cubicBezTo>
                    <a:cubicBezTo>
                      <a:pt x="207" y="9"/>
                      <a:pt x="195" y="0"/>
                      <a:pt x="179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40" name="Freeform: Shape 113">
                <a:extLst>
                  <a:ext uri="{FF2B5EF4-FFF2-40B4-BE49-F238E27FC236}">
                    <a16:creationId xmlns:a16="http://schemas.microsoft.com/office/drawing/2014/main" id="{96C7FE7C-704B-4030-A0DD-CA19FCD401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2651" y="7969355"/>
                <a:ext cx="99457" cy="38065"/>
              </a:xfrm>
              <a:custGeom>
                <a:avLst/>
                <a:gdLst>
                  <a:gd name="T0" fmla="*/ 179 w 212"/>
                  <a:gd name="T1" fmla="*/ 4 h 84"/>
                  <a:gd name="T2" fmla="*/ 179 w 212"/>
                  <a:gd name="T3" fmla="*/ 4 h 84"/>
                  <a:gd name="T4" fmla="*/ 0 w 212"/>
                  <a:gd name="T5" fmla="*/ 40 h 84"/>
                  <a:gd name="T6" fmla="*/ 8 w 212"/>
                  <a:gd name="T7" fmla="*/ 83 h 84"/>
                  <a:gd name="T8" fmla="*/ 191 w 212"/>
                  <a:gd name="T9" fmla="*/ 48 h 84"/>
                  <a:gd name="T10" fmla="*/ 207 w 212"/>
                  <a:gd name="T11" fmla="*/ 20 h 84"/>
                  <a:gd name="T12" fmla="*/ 179 w 212"/>
                  <a:gd name="T13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4">
                    <a:moveTo>
                      <a:pt x="179" y="4"/>
                    </a:moveTo>
                    <a:lnTo>
                      <a:pt x="179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8" y="83"/>
                      <a:pt x="8" y="83"/>
                      <a:pt x="8" y="83"/>
                    </a:cubicBezTo>
                    <a:cubicBezTo>
                      <a:pt x="191" y="48"/>
                      <a:pt x="191" y="48"/>
                      <a:pt x="191" y="48"/>
                    </a:cubicBezTo>
                    <a:cubicBezTo>
                      <a:pt x="203" y="43"/>
                      <a:pt x="211" y="32"/>
                      <a:pt x="207" y="20"/>
                    </a:cubicBezTo>
                    <a:cubicBezTo>
                      <a:pt x="203" y="8"/>
                      <a:pt x="191" y="0"/>
                      <a:pt x="179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41" name="Freeform: Shape 114">
                <a:extLst>
                  <a:ext uri="{FF2B5EF4-FFF2-40B4-BE49-F238E27FC236}">
                    <a16:creationId xmlns:a16="http://schemas.microsoft.com/office/drawing/2014/main" id="{94C24B00-07CD-4323-B588-8B8F1B45C9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8999" y="8005305"/>
                <a:ext cx="99457" cy="38065"/>
              </a:xfrm>
              <a:custGeom>
                <a:avLst/>
                <a:gdLst>
                  <a:gd name="T0" fmla="*/ 179 w 212"/>
                  <a:gd name="T1" fmla="*/ 0 h 84"/>
                  <a:gd name="T2" fmla="*/ 179 w 212"/>
                  <a:gd name="T3" fmla="*/ 0 h 84"/>
                  <a:gd name="T4" fmla="*/ 0 w 212"/>
                  <a:gd name="T5" fmla="*/ 39 h 84"/>
                  <a:gd name="T6" fmla="*/ 8 w 212"/>
                  <a:gd name="T7" fmla="*/ 83 h 84"/>
                  <a:gd name="T8" fmla="*/ 187 w 212"/>
                  <a:gd name="T9" fmla="*/ 47 h 84"/>
                  <a:gd name="T10" fmla="*/ 207 w 212"/>
                  <a:gd name="T11" fmla="*/ 19 h 84"/>
                  <a:gd name="T12" fmla="*/ 179 w 212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4">
                    <a:moveTo>
                      <a:pt x="179" y="0"/>
                    </a:moveTo>
                    <a:lnTo>
                      <a:pt x="179" y="0"/>
                    </a:lnTo>
                    <a:cubicBezTo>
                      <a:pt x="0" y="39"/>
                      <a:pt x="0" y="39"/>
                      <a:pt x="0" y="39"/>
                    </a:cubicBezTo>
                    <a:cubicBezTo>
                      <a:pt x="8" y="83"/>
                      <a:pt x="8" y="83"/>
                      <a:pt x="8" y="83"/>
                    </a:cubicBezTo>
                    <a:cubicBezTo>
                      <a:pt x="187" y="47"/>
                      <a:pt x="187" y="47"/>
                      <a:pt x="187" y="47"/>
                    </a:cubicBezTo>
                    <a:cubicBezTo>
                      <a:pt x="199" y="44"/>
                      <a:pt x="211" y="31"/>
                      <a:pt x="207" y="19"/>
                    </a:cubicBezTo>
                    <a:cubicBezTo>
                      <a:pt x="203" y="7"/>
                      <a:pt x="191" y="0"/>
                      <a:pt x="179" y="0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42" name="Freeform: Shape 115">
                <a:extLst>
                  <a:ext uri="{FF2B5EF4-FFF2-40B4-BE49-F238E27FC236}">
                    <a16:creationId xmlns:a16="http://schemas.microsoft.com/office/drawing/2014/main" id="{55E2E636-3BC3-468A-9EE9-C73319ED3E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7464" y="8041255"/>
                <a:ext cx="97341" cy="38065"/>
              </a:xfrm>
              <a:custGeom>
                <a:avLst/>
                <a:gdLst>
                  <a:gd name="T0" fmla="*/ 179 w 208"/>
                  <a:gd name="T1" fmla="*/ 0 h 85"/>
                  <a:gd name="T2" fmla="*/ 179 w 208"/>
                  <a:gd name="T3" fmla="*/ 0 h 85"/>
                  <a:gd name="T4" fmla="*/ 0 w 208"/>
                  <a:gd name="T5" fmla="*/ 36 h 85"/>
                  <a:gd name="T6" fmla="*/ 8 w 208"/>
                  <a:gd name="T7" fmla="*/ 84 h 85"/>
                  <a:gd name="T8" fmla="*/ 187 w 208"/>
                  <a:gd name="T9" fmla="*/ 48 h 85"/>
                  <a:gd name="T10" fmla="*/ 207 w 208"/>
                  <a:gd name="T11" fmla="*/ 20 h 85"/>
                  <a:gd name="T12" fmla="*/ 179 w 208"/>
                  <a:gd name="T13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85">
                    <a:moveTo>
                      <a:pt x="179" y="0"/>
                    </a:moveTo>
                    <a:lnTo>
                      <a:pt x="179" y="0"/>
                    </a:lnTo>
                    <a:cubicBezTo>
                      <a:pt x="0" y="36"/>
                      <a:pt x="0" y="36"/>
                      <a:pt x="0" y="3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187" y="48"/>
                      <a:pt x="187" y="48"/>
                      <a:pt x="187" y="48"/>
                    </a:cubicBezTo>
                    <a:cubicBezTo>
                      <a:pt x="199" y="44"/>
                      <a:pt x="207" y="32"/>
                      <a:pt x="207" y="20"/>
                    </a:cubicBezTo>
                    <a:cubicBezTo>
                      <a:pt x="203" y="8"/>
                      <a:pt x="191" y="0"/>
                      <a:pt x="179" y="0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89" name="Group 116">
              <a:extLst>
                <a:ext uri="{FF2B5EF4-FFF2-40B4-BE49-F238E27FC236}">
                  <a16:creationId xmlns:a16="http://schemas.microsoft.com/office/drawing/2014/main" id="{6EE243D8-67E5-49B6-933D-52368501F436}"/>
                </a:ext>
              </a:extLst>
            </p:cNvPr>
            <p:cNvGrpSpPr/>
            <p:nvPr/>
          </p:nvGrpSpPr>
          <p:grpSpPr>
            <a:xfrm>
              <a:off x="4656588" y="4238181"/>
              <a:ext cx="273013" cy="240497"/>
              <a:chOff x="13463904" y="7694443"/>
              <a:chExt cx="802008" cy="687280"/>
            </a:xfrm>
          </p:grpSpPr>
          <p:sp>
            <p:nvSpPr>
              <p:cNvPr id="124" name="Freeform: Shape 117">
                <a:extLst>
                  <a:ext uri="{FF2B5EF4-FFF2-40B4-BE49-F238E27FC236}">
                    <a16:creationId xmlns:a16="http://schemas.microsoft.com/office/drawing/2014/main" id="{4F012BEE-87F8-4D29-9ACD-7E396D27F7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7800178"/>
                <a:ext cx="782963" cy="581545"/>
              </a:xfrm>
              <a:custGeom>
                <a:avLst/>
                <a:gdLst>
                  <a:gd name="T0" fmla="*/ 1637 w 1638"/>
                  <a:gd name="T1" fmla="*/ 728 h 1215"/>
                  <a:gd name="T2" fmla="*/ 255 w 1638"/>
                  <a:gd name="T3" fmla="*/ 1214 h 1215"/>
                  <a:gd name="T4" fmla="*/ 0 w 1638"/>
                  <a:gd name="T5" fmla="*/ 481 h 1215"/>
                  <a:gd name="T6" fmla="*/ 1382 w 1638"/>
                  <a:gd name="T7" fmla="*/ 0 h 1215"/>
                  <a:gd name="T8" fmla="*/ 1637 w 1638"/>
                  <a:gd name="T9" fmla="*/ 728 h 1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8" h="1215">
                    <a:moveTo>
                      <a:pt x="1637" y="728"/>
                    </a:moveTo>
                    <a:lnTo>
                      <a:pt x="255" y="1214"/>
                    </a:lnTo>
                    <a:lnTo>
                      <a:pt x="0" y="481"/>
                    </a:lnTo>
                    <a:lnTo>
                      <a:pt x="1382" y="0"/>
                    </a:lnTo>
                    <a:lnTo>
                      <a:pt x="1637" y="72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25" name="Freeform: Shape 118">
                <a:extLst>
                  <a:ext uri="{FF2B5EF4-FFF2-40B4-BE49-F238E27FC236}">
                    <a16:creationId xmlns:a16="http://schemas.microsoft.com/office/drawing/2014/main" id="{71ECECB2-A1D8-49A7-AD8D-E0F49A0753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8030682"/>
                <a:ext cx="389365" cy="348927"/>
              </a:xfrm>
              <a:custGeom>
                <a:avLst/>
                <a:gdLst>
                  <a:gd name="T0" fmla="*/ 0 w 817"/>
                  <a:gd name="T1" fmla="*/ 0 h 734"/>
                  <a:gd name="T2" fmla="*/ 816 w 817"/>
                  <a:gd name="T3" fmla="*/ 124 h 734"/>
                  <a:gd name="T4" fmla="*/ 255 w 817"/>
                  <a:gd name="T5" fmla="*/ 733 h 734"/>
                  <a:gd name="T6" fmla="*/ 0 w 817"/>
                  <a:gd name="T7" fmla="*/ 0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7" h="734">
                    <a:moveTo>
                      <a:pt x="0" y="0"/>
                    </a:moveTo>
                    <a:lnTo>
                      <a:pt x="816" y="124"/>
                    </a:lnTo>
                    <a:lnTo>
                      <a:pt x="255" y="733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26" name="Freeform: Shape 119">
                <a:extLst>
                  <a:ext uri="{FF2B5EF4-FFF2-40B4-BE49-F238E27FC236}">
                    <a16:creationId xmlns:a16="http://schemas.microsoft.com/office/drawing/2014/main" id="{254D0167-93C9-4972-83C9-20EF8B46D9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74431" y="7800178"/>
                <a:ext cx="391481" cy="346812"/>
              </a:xfrm>
              <a:custGeom>
                <a:avLst/>
                <a:gdLst>
                  <a:gd name="T0" fmla="*/ 566 w 822"/>
                  <a:gd name="T1" fmla="*/ 0 h 729"/>
                  <a:gd name="T2" fmla="*/ 0 w 822"/>
                  <a:gd name="T3" fmla="*/ 605 h 729"/>
                  <a:gd name="T4" fmla="*/ 821 w 822"/>
                  <a:gd name="T5" fmla="*/ 728 h 729"/>
                  <a:gd name="T6" fmla="*/ 566 w 822"/>
                  <a:gd name="T7" fmla="*/ 0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22" h="729">
                    <a:moveTo>
                      <a:pt x="566" y="0"/>
                    </a:moveTo>
                    <a:lnTo>
                      <a:pt x="0" y="605"/>
                    </a:lnTo>
                    <a:lnTo>
                      <a:pt x="821" y="728"/>
                    </a:lnTo>
                    <a:lnTo>
                      <a:pt x="566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27" name="Freeform: Shape 120">
                <a:extLst>
                  <a:ext uri="{FF2B5EF4-FFF2-40B4-BE49-F238E27FC236}">
                    <a16:creationId xmlns:a16="http://schemas.microsoft.com/office/drawing/2014/main" id="{08127367-653E-44B4-9BDC-5EE969DBAF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7694443"/>
                <a:ext cx="662344" cy="334124"/>
              </a:xfrm>
              <a:custGeom>
                <a:avLst/>
                <a:gdLst>
                  <a:gd name="T0" fmla="*/ 0 w 1383"/>
                  <a:gd name="T1" fmla="*/ 700 h 701"/>
                  <a:gd name="T2" fmla="*/ 530 w 1383"/>
                  <a:gd name="T3" fmla="*/ 0 h 701"/>
                  <a:gd name="T4" fmla="*/ 1382 w 1383"/>
                  <a:gd name="T5" fmla="*/ 219 h 701"/>
                  <a:gd name="T6" fmla="*/ 0 w 1383"/>
                  <a:gd name="T7" fmla="*/ 700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83" h="701">
                    <a:moveTo>
                      <a:pt x="0" y="700"/>
                    </a:moveTo>
                    <a:lnTo>
                      <a:pt x="530" y="0"/>
                    </a:lnTo>
                    <a:lnTo>
                      <a:pt x="1382" y="219"/>
                    </a:lnTo>
                    <a:lnTo>
                      <a:pt x="0" y="70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28" name="Freeform: Shape 121">
                <a:extLst>
                  <a:ext uri="{FF2B5EF4-FFF2-40B4-BE49-F238E27FC236}">
                    <a16:creationId xmlns:a16="http://schemas.microsoft.com/office/drawing/2014/main" id="{439870D8-0E05-4B64-9D22-D2CB20F2D9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3904" y="7745196"/>
                <a:ext cx="681389" cy="342583"/>
              </a:xfrm>
              <a:custGeom>
                <a:avLst/>
                <a:gdLst>
                  <a:gd name="T0" fmla="*/ 40 w 1423"/>
                  <a:gd name="T1" fmla="*/ 593 h 718"/>
                  <a:gd name="T2" fmla="*/ 0 w 1423"/>
                  <a:gd name="T3" fmla="*/ 482 h 718"/>
                  <a:gd name="T4" fmla="*/ 1382 w 1423"/>
                  <a:gd name="T5" fmla="*/ 0 h 718"/>
                  <a:gd name="T6" fmla="*/ 1422 w 1423"/>
                  <a:gd name="T7" fmla="*/ 112 h 718"/>
                  <a:gd name="T8" fmla="*/ 856 w 1423"/>
                  <a:gd name="T9" fmla="*/ 717 h 718"/>
                  <a:gd name="T10" fmla="*/ 40 w 1423"/>
                  <a:gd name="T11" fmla="*/ 593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23" h="718">
                    <a:moveTo>
                      <a:pt x="40" y="593"/>
                    </a:moveTo>
                    <a:lnTo>
                      <a:pt x="0" y="482"/>
                    </a:lnTo>
                    <a:lnTo>
                      <a:pt x="1382" y="0"/>
                    </a:lnTo>
                    <a:lnTo>
                      <a:pt x="1422" y="112"/>
                    </a:lnTo>
                    <a:lnTo>
                      <a:pt x="856" y="717"/>
                    </a:lnTo>
                    <a:lnTo>
                      <a:pt x="40" y="593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29" name="Freeform: Shape 122">
                <a:extLst>
                  <a:ext uri="{FF2B5EF4-FFF2-40B4-BE49-F238E27FC236}">
                    <a16:creationId xmlns:a16="http://schemas.microsoft.com/office/drawing/2014/main" id="{DBCAE46B-30E9-4001-8C9C-83AE812FD9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4148" y="7840358"/>
                <a:ext cx="397830" cy="156488"/>
              </a:xfrm>
              <a:custGeom>
                <a:avLst/>
                <a:gdLst>
                  <a:gd name="T0" fmla="*/ 812 w 833"/>
                  <a:gd name="T1" fmla="*/ 52 h 332"/>
                  <a:gd name="T2" fmla="*/ 812 w 833"/>
                  <a:gd name="T3" fmla="*/ 52 h 332"/>
                  <a:gd name="T4" fmla="*/ 40 w 833"/>
                  <a:gd name="T5" fmla="*/ 323 h 332"/>
                  <a:gd name="T6" fmla="*/ 4 w 833"/>
                  <a:gd name="T7" fmla="*/ 307 h 332"/>
                  <a:gd name="T8" fmla="*/ 20 w 833"/>
                  <a:gd name="T9" fmla="*/ 275 h 332"/>
                  <a:gd name="T10" fmla="*/ 796 w 833"/>
                  <a:gd name="T11" fmla="*/ 4 h 332"/>
                  <a:gd name="T12" fmla="*/ 828 w 833"/>
                  <a:gd name="T13" fmla="*/ 20 h 332"/>
                  <a:gd name="T14" fmla="*/ 812 w 833"/>
                  <a:gd name="T15" fmla="*/ 52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3" h="332">
                    <a:moveTo>
                      <a:pt x="812" y="52"/>
                    </a:moveTo>
                    <a:lnTo>
                      <a:pt x="812" y="52"/>
                    </a:lnTo>
                    <a:cubicBezTo>
                      <a:pt x="40" y="323"/>
                      <a:pt x="40" y="323"/>
                      <a:pt x="40" y="323"/>
                    </a:cubicBezTo>
                    <a:cubicBezTo>
                      <a:pt x="24" y="331"/>
                      <a:pt x="8" y="323"/>
                      <a:pt x="4" y="307"/>
                    </a:cubicBezTo>
                    <a:cubicBezTo>
                      <a:pt x="0" y="295"/>
                      <a:pt x="8" y="279"/>
                      <a:pt x="20" y="275"/>
                    </a:cubicBezTo>
                    <a:cubicBezTo>
                      <a:pt x="796" y="4"/>
                      <a:pt x="796" y="4"/>
                      <a:pt x="796" y="4"/>
                    </a:cubicBezTo>
                    <a:cubicBezTo>
                      <a:pt x="808" y="0"/>
                      <a:pt x="824" y="8"/>
                      <a:pt x="828" y="20"/>
                    </a:cubicBezTo>
                    <a:cubicBezTo>
                      <a:pt x="832" y="36"/>
                      <a:pt x="828" y="48"/>
                      <a:pt x="812" y="52"/>
                    </a:cubicBezTo>
                  </a:path>
                </a:pathLst>
              </a:custGeom>
              <a:solidFill>
                <a:srgbClr val="E0E1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30" name="Freeform: Shape 123">
                <a:extLst>
                  <a:ext uri="{FF2B5EF4-FFF2-40B4-BE49-F238E27FC236}">
                    <a16:creationId xmlns:a16="http://schemas.microsoft.com/office/drawing/2014/main" id="{81BD7952-2D4E-47D8-BE88-BE055A6B2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31077" y="7888996"/>
                <a:ext cx="397830" cy="154374"/>
              </a:xfrm>
              <a:custGeom>
                <a:avLst/>
                <a:gdLst>
                  <a:gd name="T0" fmla="*/ 812 w 833"/>
                  <a:gd name="T1" fmla="*/ 51 h 327"/>
                  <a:gd name="T2" fmla="*/ 812 w 833"/>
                  <a:gd name="T3" fmla="*/ 51 h 327"/>
                  <a:gd name="T4" fmla="*/ 40 w 833"/>
                  <a:gd name="T5" fmla="*/ 322 h 327"/>
                  <a:gd name="T6" fmla="*/ 4 w 833"/>
                  <a:gd name="T7" fmla="*/ 306 h 327"/>
                  <a:gd name="T8" fmla="*/ 4 w 833"/>
                  <a:gd name="T9" fmla="*/ 306 h 327"/>
                  <a:gd name="T10" fmla="*/ 20 w 833"/>
                  <a:gd name="T11" fmla="*/ 274 h 327"/>
                  <a:gd name="T12" fmla="*/ 796 w 833"/>
                  <a:gd name="T13" fmla="*/ 4 h 327"/>
                  <a:gd name="T14" fmla="*/ 828 w 833"/>
                  <a:gd name="T15" fmla="*/ 20 h 327"/>
                  <a:gd name="T16" fmla="*/ 812 w 833"/>
                  <a:gd name="T17" fmla="*/ 51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33" h="327">
                    <a:moveTo>
                      <a:pt x="812" y="51"/>
                    </a:moveTo>
                    <a:lnTo>
                      <a:pt x="812" y="51"/>
                    </a:lnTo>
                    <a:cubicBezTo>
                      <a:pt x="40" y="322"/>
                      <a:pt x="40" y="322"/>
                      <a:pt x="40" y="322"/>
                    </a:cubicBezTo>
                    <a:cubicBezTo>
                      <a:pt x="24" y="326"/>
                      <a:pt x="8" y="322"/>
                      <a:pt x="4" y="306"/>
                    </a:cubicBezTo>
                    <a:lnTo>
                      <a:pt x="4" y="306"/>
                    </a:lnTo>
                    <a:cubicBezTo>
                      <a:pt x="0" y="294"/>
                      <a:pt x="8" y="278"/>
                      <a:pt x="20" y="274"/>
                    </a:cubicBezTo>
                    <a:cubicBezTo>
                      <a:pt x="796" y="4"/>
                      <a:pt x="796" y="4"/>
                      <a:pt x="796" y="4"/>
                    </a:cubicBezTo>
                    <a:cubicBezTo>
                      <a:pt x="808" y="0"/>
                      <a:pt x="824" y="4"/>
                      <a:pt x="828" y="20"/>
                    </a:cubicBezTo>
                    <a:cubicBezTo>
                      <a:pt x="832" y="32"/>
                      <a:pt x="828" y="48"/>
                      <a:pt x="812" y="51"/>
                    </a:cubicBezTo>
                  </a:path>
                </a:pathLst>
              </a:custGeom>
              <a:solidFill>
                <a:srgbClr val="E0E1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90" name="Group 160">
              <a:extLst>
                <a:ext uri="{FF2B5EF4-FFF2-40B4-BE49-F238E27FC236}">
                  <a16:creationId xmlns:a16="http://schemas.microsoft.com/office/drawing/2014/main" id="{5863F897-CB5A-4E15-8540-B5C609B91FFE}"/>
                </a:ext>
              </a:extLst>
            </p:cNvPr>
            <p:cNvGrpSpPr/>
            <p:nvPr/>
          </p:nvGrpSpPr>
          <p:grpSpPr>
            <a:xfrm>
              <a:off x="4241253" y="4577984"/>
              <a:ext cx="172221" cy="235319"/>
              <a:chOff x="9916767" y="11659096"/>
              <a:chExt cx="1032769" cy="1372771"/>
            </a:xfrm>
            <a:solidFill>
              <a:schemeClr val="accent1"/>
            </a:solidFill>
          </p:grpSpPr>
          <p:sp>
            <p:nvSpPr>
              <p:cNvPr id="118" name="Freeform: Shape 161">
                <a:extLst>
                  <a:ext uri="{FF2B5EF4-FFF2-40B4-BE49-F238E27FC236}">
                    <a16:creationId xmlns:a16="http://schemas.microsoft.com/office/drawing/2014/main" id="{043FF7D2-814B-47A0-8EFF-307590C4D7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6767" y="12943702"/>
                <a:ext cx="75568" cy="88165"/>
              </a:xfrm>
              <a:custGeom>
                <a:avLst/>
                <a:gdLst>
                  <a:gd name="T0" fmla="*/ 3 w 26"/>
                  <a:gd name="T1" fmla="*/ 0 h 29"/>
                  <a:gd name="T2" fmla="*/ 3 w 26"/>
                  <a:gd name="T3" fmla="*/ 0 h 29"/>
                  <a:gd name="T4" fmla="*/ 3 w 26"/>
                  <a:gd name="T5" fmla="*/ 25 h 29"/>
                  <a:gd name="T6" fmla="*/ 25 w 26"/>
                  <a:gd name="T7" fmla="*/ 13 h 29"/>
                  <a:gd name="T8" fmla="*/ 3 w 26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3" y="0"/>
                    </a:moveTo>
                    <a:lnTo>
                      <a:pt x="3" y="0"/>
                    </a:lnTo>
                    <a:cubicBezTo>
                      <a:pt x="3" y="4"/>
                      <a:pt x="0" y="22"/>
                      <a:pt x="3" y="25"/>
                    </a:cubicBezTo>
                    <a:cubicBezTo>
                      <a:pt x="3" y="28"/>
                      <a:pt x="22" y="13"/>
                      <a:pt x="25" y="13"/>
                    </a:cubicBezTo>
                    <a:cubicBezTo>
                      <a:pt x="22" y="7"/>
                      <a:pt x="1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19" name="Freeform: Shape 162">
                <a:extLst>
                  <a:ext uri="{FF2B5EF4-FFF2-40B4-BE49-F238E27FC236}">
                    <a16:creationId xmlns:a16="http://schemas.microsoft.com/office/drawing/2014/main" id="{FB529F07-C97C-4D2E-B50D-0DE2DEA810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7144" y="11759852"/>
                <a:ext cx="692717" cy="944566"/>
              </a:xfrm>
              <a:custGeom>
                <a:avLst/>
                <a:gdLst>
                  <a:gd name="T0" fmla="*/ 12 w 243"/>
                  <a:gd name="T1" fmla="*/ 327 h 331"/>
                  <a:gd name="T2" fmla="*/ 12 w 243"/>
                  <a:gd name="T3" fmla="*/ 327 h 331"/>
                  <a:gd name="T4" fmla="*/ 18 w 243"/>
                  <a:gd name="T5" fmla="*/ 330 h 331"/>
                  <a:gd name="T6" fmla="*/ 242 w 243"/>
                  <a:gd name="T7" fmla="*/ 15 h 331"/>
                  <a:gd name="T8" fmla="*/ 224 w 243"/>
                  <a:gd name="T9" fmla="*/ 0 h 331"/>
                  <a:gd name="T10" fmla="*/ 0 w 243"/>
                  <a:gd name="T11" fmla="*/ 315 h 331"/>
                  <a:gd name="T12" fmla="*/ 9 w 243"/>
                  <a:gd name="T13" fmla="*/ 321 h 331"/>
                  <a:gd name="T14" fmla="*/ 12 w 243"/>
                  <a:gd name="T15" fmla="*/ 327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331">
                    <a:moveTo>
                      <a:pt x="12" y="327"/>
                    </a:moveTo>
                    <a:lnTo>
                      <a:pt x="12" y="327"/>
                    </a:lnTo>
                    <a:cubicBezTo>
                      <a:pt x="15" y="327"/>
                      <a:pt x="15" y="330"/>
                      <a:pt x="18" y="330"/>
                    </a:cubicBezTo>
                    <a:cubicBezTo>
                      <a:pt x="242" y="15"/>
                      <a:pt x="242" y="15"/>
                      <a:pt x="242" y="15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9" y="321"/>
                      <a:pt x="9" y="321"/>
                      <a:pt x="9" y="321"/>
                    </a:cubicBezTo>
                    <a:lnTo>
                      <a:pt x="12" y="327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20" name="Freeform: Shape 163">
                <a:extLst>
                  <a:ext uri="{FF2B5EF4-FFF2-40B4-BE49-F238E27FC236}">
                    <a16:creationId xmlns:a16="http://schemas.microsoft.com/office/drawing/2014/main" id="{72B61ACA-BB42-44A4-91FD-7902FB90C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0497" y="11848010"/>
                <a:ext cx="705308" cy="944560"/>
              </a:xfrm>
              <a:custGeom>
                <a:avLst/>
                <a:gdLst>
                  <a:gd name="T0" fmla="*/ 6 w 246"/>
                  <a:gd name="T1" fmla="*/ 318 h 331"/>
                  <a:gd name="T2" fmla="*/ 6 w 246"/>
                  <a:gd name="T3" fmla="*/ 318 h 331"/>
                  <a:gd name="T4" fmla="*/ 18 w 246"/>
                  <a:gd name="T5" fmla="*/ 327 h 331"/>
                  <a:gd name="T6" fmla="*/ 21 w 246"/>
                  <a:gd name="T7" fmla="*/ 330 h 331"/>
                  <a:gd name="T8" fmla="*/ 245 w 246"/>
                  <a:gd name="T9" fmla="*/ 12 h 331"/>
                  <a:gd name="T10" fmla="*/ 224 w 246"/>
                  <a:gd name="T11" fmla="*/ 0 h 331"/>
                  <a:gd name="T12" fmla="*/ 0 w 246"/>
                  <a:gd name="T13" fmla="*/ 315 h 331"/>
                  <a:gd name="T14" fmla="*/ 3 w 246"/>
                  <a:gd name="T15" fmla="*/ 315 h 331"/>
                  <a:gd name="T16" fmla="*/ 6 w 246"/>
                  <a:gd name="T17" fmla="*/ 318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331">
                    <a:moveTo>
                      <a:pt x="6" y="318"/>
                    </a:moveTo>
                    <a:lnTo>
                      <a:pt x="6" y="318"/>
                    </a:lnTo>
                    <a:cubicBezTo>
                      <a:pt x="18" y="327"/>
                      <a:pt x="18" y="327"/>
                      <a:pt x="18" y="327"/>
                    </a:cubicBezTo>
                    <a:cubicBezTo>
                      <a:pt x="18" y="327"/>
                      <a:pt x="18" y="327"/>
                      <a:pt x="21" y="330"/>
                    </a:cubicBezTo>
                    <a:cubicBezTo>
                      <a:pt x="245" y="12"/>
                      <a:pt x="245" y="12"/>
                      <a:pt x="245" y="12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0" y="315"/>
                      <a:pt x="0" y="315"/>
                      <a:pt x="0" y="315"/>
                    </a:cubicBezTo>
                    <a:lnTo>
                      <a:pt x="3" y="315"/>
                    </a:lnTo>
                    <a:lnTo>
                      <a:pt x="6" y="318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21" name="Freeform: Shape 164">
                <a:extLst>
                  <a:ext uri="{FF2B5EF4-FFF2-40B4-BE49-F238E27FC236}">
                    <a16:creationId xmlns:a16="http://schemas.microsoft.com/office/drawing/2014/main" id="{069B7277-FA82-4E3C-A192-24F922904B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2451" y="11659096"/>
                <a:ext cx="277085" cy="239294"/>
              </a:xfrm>
              <a:custGeom>
                <a:avLst/>
                <a:gdLst>
                  <a:gd name="T0" fmla="*/ 88 w 95"/>
                  <a:gd name="T1" fmla="*/ 36 h 82"/>
                  <a:gd name="T2" fmla="*/ 88 w 95"/>
                  <a:gd name="T3" fmla="*/ 36 h 82"/>
                  <a:gd name="T4" fmla="*/ 39 w 95"/>
                  <a:gd name="T5" fmla="*/ 2 h 82"/>
                  <a:gd name="T6" fmla="*/ 30 w 95"/>
                  <a:gd name="T7" fmla="*/ 0 h 82"/>
                  <a:gd name="T8" fmla="*/ 21 w 95"/>
                  <a:gd name="T9" fmla="*/ 0 h 82"/>
                  <a:gd name="T10" fmla="*/ 0 w 95"/>
                  <a:gd name="T11" fmla="*/ 27 h 82"/>
                  <a:gd name="T12" fmla="*/ 78 w 95"/>
                  <a:gd name="T13" fmla="*/ 81 h 82"/>
                  <a:gd name="T14" fmla="*/ 94 w 95"/>
                  <a:gd name="T15" fmla="*/ 54 h 82"/>
                  <a:gd name="T16" fmla="*/ 88 w 95"/>
                  <a:gd name="T17" fmla="*/ 3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82">
                    <a:moveTo>
                      <a:pt x="88" y="36"/>
                    </a:moveTo>
                    <a:lnTo>
                      <a:pt x="88" y="36"/>
                    </a:lnTo>
                    <a:cubicBezTo>
                      <a:pt x="39" y="2"/>
                      <a:pt x="39" y="2"/>
                      <a:pt x="39" y="2"/>
                    </a:cubicBezTo>
                    <a:cubicBezTo>
                      <a:pt x="36" y="0"/>
                      <a:pt x="33" y="0"/>
                      <a:pt x="30" y="0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94" y="54"/>
                      <a:pt x="94" y="54"/>
                      <a:pt x="94" y="54"/>
                    </a:cubicBezTo>
                    <a:cubicBezTo>
                      <a:pt x="94" y="48"/>
                      <a:pt x="94" y="39"/>
                      <a:pt x="88" y="3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22" name="Freeform: Shape 165">
                <a:extLst>
                  <a:ext uri="{FF2B5EF4-FFF2-40B4-BE49-F238E27FC236}">
                    <a16:creationId xmlns:a16="http://schemas.microsoft.com/office/drawing/2014/main" id="{D0502F65-71DA-48EB-84CC-C3627857E6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1258" y="11923578"/>
                <a:ext cx="692708" cy="931969"/>
              </a:xfrm>
              <a:custGeom>
                <a:avLst/>
                <a:gdLst>
                  <a:gd name="T0" fmla="*/ 0 w 243"/>
                  <a:gd name="T1" fmla="*/ 315 h 325"/>
                  <a:gd name="T2" fmla="*/ 0 w 243"/>
                  <a:gd name="T3" fmla="*/ 315 h 325"/>
                  <a:gd name="T4" fmla="*/ 6 w 243"/>
                  <a:gd name="T5" fmla="*/ 318 h 325"/>
                  <a:gd name="T6" fmla="*/ 9 w 243"/>
                  <a:gd name="T7" fmla="*/ 318 h 325"/>
                  <a:gd name="T8" fmla="*/ 18 w 243"/>
                  <a:gd name="T9" fmla="*/ 324 h 325"/>
                  <a:gd name="T10" fmla="*/ 242 w 243"/>
                  <a:gd name="T11" fmla="*/ 12 h 325"/>
                  <a:gd name="T12" fmla="*/ 227 w 243"/>
                  <a:gd name="T13" fmla="*/ 0 h 325"/>
                  <a:gd name="T14" fmla="*/ 0 w 243"/>
                  <a:gd name="T15" fmla="*/ 31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325">
                    <a:moveTo>
                      <a:pt x="0" y="315"/>
                    </a:moveTo>
                    <a:lnTo>
                      <a:pt x="0" y="315"/>
                    </a:lnTo>
                    <a:cubicBezTo>
                      <a:pt x="3" y="315"/>
                      <a:pt x="6" y="315"/>
                      <a:pt x="6" y="318"/>
                    </a:cubicBezTo>
                    <a:cubicBezTo>
                      <a:pt x="9" y="318"/>
                      <a:pt x="9" y="318"/>
                      <a:pt x="9" y="318"/>
                    </a:cubicBezTo>
                    <a:cubicBezTo>
                      <a:pt x="18" y="324"/>
                      <a:pt x="18" y="324"/>
                      <a:pt x="18" y="324"/>
                    </a:cubicBezTo>
                    <a:cubicBezTo>
                      <a:pt x="242" y="12"/>
                      <a:pt x="242" y="12"/>
                      <a:pt x="242" y="12"/>
                    </a:cubicBezTo>
                    <a:cubicBezTo>
                      <a:pt x="227" y="0"/>
                      <a:pt x="227" y="0"/>
                      <a:pt x="227" y="0"/>
                    </a:cubicBezTo>
                    <a:lnTo>
                      <a:pt x="0" y="31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23" name="Freeform: Shape 166">
                <a:extLst>
                  <a:ext uri="{FF2B5EF4-FFF2-40B4-BE49-F238E27FC236}">
                    <a16:creationId xmlns:a16="http://schemas.microsoft.com/office/drawing/2014/main" id="{67FCF004-0407-4689-96A7-92D196FD30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1956" y="12729603"/>
                <a:ext cx="239306" cy="239285"/>
              </a:xfrm>
              <a:custGeom>
                <a:avLst/>
                <a:gdLst>
                  <a:gd name="T0" fmla="*/ 78 w 85"/>
                  <a:gd name="T1" fmla="*/ 48 h 83"/>
                  <a:gd name="T2" fmla="*/ 78 w 85"/>
                  <a:gd name="T3" fmla="*/ 48 h 83"/>
                  <a:gd name="T4" fmla="*/ 51 w 85"/>
                  <a:gd name="T5" fmla="*/ 27 h 83"/>
                  <a:gd name="T6" fmla="*/ 42 w 85"/>
                  <a:gd name="T7" fmla="*/ 21 h 83"/>
                  <a:gd name="T8" fmla="*/ 15 w 85"/>
                  <a:gd name="T9" fmla="*/ 3 h 83"/>
                  <a:gd name="T10" fmla="*/ 15 w 85"/>
                  <a:gd name="T11" fmla="*/ 0 h 83"/>
                  <a:gd name="T12" fmla="*/ 12 w 85"/>
                  <a:gd name="T13" fmla="*/ 0 h 83"/>
                  <a:gd name="T14" fmla="*/ 6 w 85"/>
                  <a:gd name="T15" fmla="*/ 15 h 83"/>
                  <a:gd name="T16" fmla="*/ 3 w 85"/>
                  <a:gd name="T17" fmla="*/ 21 h 83"/>
                  <a:gd name="T18" fmla="*/ 0 w 85"/>
                  <a:gd name="T19" fmla="*/ 57 h 83"/>
                  <a:gd name="T20" fmla="*/ 33 w 85"/>
                  <a:gd name="T21" fmla="*/ 82 h 83"/>
                  <a:gd name="T22" fmla="*/ 63 w 85"/>
                  <a:gd name="T23" fmla="*/ 63 h 83"/>
                  <a:gd name="T24" fmla="*/ 69 w 85"/>
                  <a:gd name="T25" fmla="*/ 60 h 83"/>
                  <a:gd name="T26" fmla="*/ 84 w 85"/>
                  <a:gd name="T27" fmla="*/ 51 h 83"/>
                  <a:gd name="T28" fmla="*/ 81 w 85"/>
                  <a:gd name="T29" fmla="*/ 48 h 83"/>
                  <a:gd name="T30" fmla="*/ 78 w 85"/>
                  <a:gd name="T31" fmla="*/ 48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5" h="83">
                    <a:moveTo>
                      <a:pt x="78" y="48"/>
                    </a:moveTo>
                    <a:lnTo>
                      <a:pt x="78" y="48"/>
                    </a:lnTo>
                    <a:cubicBezTo>
                      <a:pt x="69" y="45"/>
                      <a:pt x="57" y="36"/>
                      <a:pt x="51" y="27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33" y="18"/>
                      <a:pt x="21" y="9"/>
                      <a:pt x="15" y="3"/>
                    </a:cubicBezTo>
                    <a:lnTo>
                      <a:pt x="15" y="0"/>
                    </a:lnTo>
                    <a:cubicBezTo>
                      <a:pt x="12" y="0"/>
                      <a:pt x="12" y="0"/>
                      <a:pt x="12" y="0"/>
                    </a:cubicBezTo>
                    <a:cubicBezTo>
                      <a:pt x="9" y="0"/>
                      <a:pt x="6" y="6"/>
                      <a:pt x="6" y="15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9" y="60"/>
                      <a:pt x="24" y="66"/>
                      <a:pt x="33" y="82"/>
                    </a:cubicBezTo>
                    <a:cubicBezTo>
                      <a:pt x="63" y="63"/>
                      <a:pt x="63" y="63"/>
                      <a:pt x="63" y="63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78" y="57"/>
                      <a:pt x="81" y="54"/>
                      <a:pt x="84" y="51"/>
                    </a:cubicBezTo>
                    <a:cubicBezTo>
                      <a:pt x="81" y="48"/>
                      <a:pt x="81" y="48"/>
                      <a:pt x="81" y="48"/>
                    </a:cubicBezTo>
                    <a:cubicBezTo>
                      <a:pt x="81" y="48"/>
                      <a:pt x="81" y="48"/>
                      <a:pt x="78" y="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91" name="Group 28">
              <a:extLst>
                <a:ext uri="{FF2B5EF4-FFF2-40B4-BE49-F238E27FC236}">
                  <a16:creationId xmlns:a16="http://schemas.microsoft.com/office/drawing/2014/main" id="{028F16C1-52BF-4BB5-8907-34663BC2235B}"/>
                </a:ext>
              </a:extLst>
            </p:cNvPr>
            <p:cNvGrpSpPr/>
            <p:nvPr/>
          </p:nvGrpSpPr>
          <p:grpSpPr>
            <a:xfrm rot="291304">
              <a:off x="3965689" y="5099935"/>
              <a:ext cx="261758" cy="291962"/>
              <a:chOff x="131763" y="111125"/>
              <a:chExt cx="3802063" cy="3789363"/>
            </a:xfrm>
          </p:grpSpPr>
          <p:sp>
            <p:nvSpPr>
              <p:cNvPr id="110" name="Freeform: Shape 29">
                <a:extLst>
                  <a:ext uri="{FF2B5EF4-FFF2-40B4-BE49-F238E27FC236}">
                    <a16:creationId xmlns:a16="http://schemas.microsoft.com/office/drawing/2014/main" id="{DB5CB1A2-28B8-49BA-A060-CC95856AAC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838" y="1930400"/>
                <a:ext cx="447675" cy="460375"/>
              </a:xfrm>
              <a:custGeom>
                <a:avLst/>
                <a:gdLst>
                  <a:gd name="T0" fmla="*/ 11 w 65"/>
                  <a:gd name="T1" fmla="*/ 0 h 67"/>
                  <a:gd name="T2" fmla="*/ 2 w 65"/>
                  <a:gd name="T3" fmla="*/ 8 h 67"/>
                  <a:gd name="T4" fmla="*/ 2 w 65"/>
                  <a:gd name="T5" fmla="*/ 18 h 67"/>
                  <a:gd name="T6" fmla="*/ 52 w 65"/>
                  <a:gd name="T7" fmla="*/ 67 h 67"/>
                  <a:gd name="T8" fmla="*/ 65 w 65"/>
                  <a:gd name="T9" fmla="*/ 54 h 67"/>
                  <a:gd name="T10" fmla="*/ 11 w 65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7">
                    <a:moveTo>
                      <a:pt x="11" y="0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0" y="11"/>
                      <a:pt x="0" y="15"/>
                      <a:pt x="2" y="18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65" y="54"/>
                      <a:pt x="65" y="54"/>
                      <a:pt x="65" y="54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11" name="Freeform: Shape 30">
                <a:extLst>
                  <a:ext uri="{FF2B5EF4-FFF2-40B4-BE49-F238E27FC236}">
                    <a16:creationId xmlns:a16="http://schemas.microsoft.com/office/drawing/2014/main" id="{FA3A24FF-EBF0-4CFF-9CD3-5A709906CC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138" y="2301875"/>
                <a:ext cx="1597025" cy="1598613"/>
              </a:xfrm>
              <a:custGeom>
                <a:avLst/>
                <a:gdLst>
                  <a:gd name="T0" fmla="*/ 17 w 232"/>
                  <a:gd name="T1" fmla="*/ 13 h 232"/>
                  <a:gd name="T2" fmla="*/ 2 w 232"/>
                  <a:gd name="T3" fmla="*/ 28 h 232"/>
                  <a:gd name="T4" fmla="*/ 2 w 232"/>
                  <a:gd name="T5" fmla="*/ 37 h 232"/>
                  <a:gd name="T6" fmla="*/ 194 w 232"/>
                  <a:gd name="T7" fmla="*/ 229 h 232"/>
                  <a:gd name="T8" fmla="*/ 204 w 232"/>
                  <a:gd name="T9" fmla="*/ 229 h 232"/>
                  <a:gd name="T10" fmla="*/ 232 w 232"/>
                  <a:gd name="T11" fmla="*/ 201 h 232"/>
                  <a:gd name="T12" fmla="*/ 38 w 232"/>
                  <a:gd name="T13" fmla="*/ 8 h 232"/>
                  <a:gd name="T14" fmla="*/ 30 w 232"/>
                  <a:gd name="T15" fmla="*/ 0 h 232"/>
                  <a:gd name="T16" fmla="*/ 17 w 232"/>
                  <a:gd name="T17" fmla="*/ 13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232">
                    <a:moveTo>
                      <a:pt x="17" y="13"/>
                    </a:moveTo>
                    <a:cubicBezTo>
                      <a:pt x="2" y="28"/>
                      <a:pt x="2" y="28"/>
                      <a:pt x="2" y="28"/>
                    </a:cubicBezTo>
                    <a:cubicBezTo>
                      <a:pt x="0" y="31"/>
                      <a:pt x="0" y="35"/>
                      <a:pt x="2" y="37"/>
                    </a:cubicBezTo>
                    <a:cubicBezTo>
                      <a:pt x="194" y="229"/>
                      <a:pt x="194" y="229"/>
                      <a:pt x="194" y="229"/>
                    </a:cubicBezTo>
                    <a:cubicBezTo>
                      <a:pt x="197" y="232"/>
                      <a:pt x="201" y="232"/>
                      <a:pt x="204" y="229"/>
                    </a:cubicBezTo>
                    <a:cubicBezTo>
                      <a:pt x="232" y="201"/>
                      <a:pt x="232" y="201"/>
                      <a:pt x="232" y="201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0" y="0"/>
                      <a:pt x="30" y="0"/>
                      <a:pt x="30" y="0"/>
                    </a:cubicBezTo>
                    <a:lnTo>
                      <a:pt x="17" y="13"/>
                    </a:ln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12" name="Freeform: Shape 31">
                <a:extLst>
                  <a:ext uri="{FF2B5EF4-FFF2-40B4-BE49-F238E27FC236}">
                    <a16:creationId xmlns:a16="http://schemas.microsoft.com/office/drawing/2014/main" id="{0B3C66D6-0AF5-4ECF-AF91-34B0AE0AE9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1038" y="1839913"/>
                <a:ext cx="474663" cy="461963"/>
              </a:xfrm>
              <a:custGeom>
                <a:avLst/>
                <a:gdLst>
                  <a:gd name="T0" fmla="*/ 69 w 69"/>
                  <a:gd name="T1" fmla="*/ 52 h 67"/>
                  <a:gd name="T2" fmla="*/ 20 w 69"/>
                  <a:gd name="T3" fmla="*/ 2 h 67"/>
                  <a:gd name="T4" fmla="*/ 10 w 69"/>
                  <a:gd name="T5" fmla="*/ 2 h 67"/>
                  <a:gd name="T6" fmla="*/ 0 w 69"/>
                  <a:gd name="T7" fmla="*/ 13 h 67"/>
                  <a:gd name="T8" fmla="*/ 54 w 69"/>
                  <a:gd name="T9" fmla="*/ 67 h 67"/>
                  <a:gd name="T10" fmla="*/ 69 w 69"/>
                  <a:gd name="T11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67">
                    <a:moveTo>
                      <a:pt x="69" y="52"/>
                    </a:moveTo>
                    <a:cubicBezTo>
                      <a:pt x="20" y="2"/>
                      <a:pt x="20" y="2"/>
                      <a:pt x="20" y="2"/>
                    </a:cubicBezTo>
                    <a:cubicBezTo>
                      <a:pt x="17" y="0"/>
                      <a:pt x="13" y="0"/>
                      <a:pt x="10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4" y="67"/>
                      <a:pt x="54" y="67"/>
                      <a:pt x="54" y="67"/>
                    </a:cubicBezTo>
                    <a:lnTo>
                      <a:pt x="69" y="52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13" name="Freeform: Shape 32">
                <a:extLst>
                  <a:ext uri="{FF2B5EF4-FFF2-40B4-BE49-F238E27FC236}">
                    <a16:creationId xmlns:a16="http://schemas.microsoft.com/office/drawing/2014/main" id="{4573DD2E-E3FE-487B-BBE5-9A191DF135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2513" y="2074863"/>
                <a:ext cx="1611313" cy="1611313"/>
              </a:xfrm>
              <a:custGeom>
                <a:avLst/>
                <a:gdLst>
                  <a:gd name="T0" fmla="*/ 30 w 234"/>
                  <a:gd name="T1" fmla="*/ 3 h 234"/>
                  <a:gd name="T2" fmla="*/ 15 w 234"/>
                  <a:gd name="T3" fmla="*/ 18 h 234"/>
                  <a:gd name="T4" fmla="*/ 0 w 234"/>
                  <a:gd name="T5" fmla="*/ 33 h 234"/>
                  <a:gd name="T6" fmla="*/ 8 w 234"/>
                  <a:gd name="T7" fmla="*/ 41 h 234"/>
                  <a:gd name="T8" fmla="*/ 202 w 234"/>
                  <a:gd name="T9" fmla="*/ 234 h 234"/>
                  <a:gd name="T10" fmla="*/ 232 w 234"/>
                  <a:gd name="T11" fmla="*/ 204 h 234"/>
                  <a:gd name="T12" fmla="*/ 232 w 234"/>
                  <a:gd name="T13" fmla="*/ 195 h 234"/>
                  <a:gd name="T14" fmla="*/ 40 w 234"/>
                  <a:gd name="T15" fmla="*/ 3 h 234"/>
                  <a:gd name="T16" fmla="*/ 30 w 234"/>
                  <a:gd name="T17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4" h="234">
                    <a:moveTo>
                      <a:pt x="30" y="3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202" y="234"/>
                      <a:pt x="202" y="234"/>
                      <a:pt x="202" y="23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4" y="202"/>
                      <a:pt x="234" y="197"/>
                      <a:pt x="232" y="195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7" y="0"/>
                      <a:pt x="33" y="0"/>
                      <a:pt x="30" y="3"/>
                    </a:cubicBezTo>
                    <a:close/>
                  </a:path>
                </a:pathLst>
              </a:custGeom>
              <a:solidFill>
                <a:srgbClr val="3337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14" name="Freeform: Shape 33">
                <a:extLst>
                  <a:ext uri="{FF2B5EF4-FFF2-40B4-BE49-F238E27FC236}">
                    <a16:creationId xmlns:a16="http://schemas.microsoft.com/office/drawing/2014/main" id="{C6D531EB-1F39-406F-BCB9-AD3FF1809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763" y="111125"/>
                <a:ext cx="2355850" cy="2355850"/>
              </a:xfrm>
              <a:custGeom>
                <a:avLst/>
                <a:gdLst>
                  <a:gd name="T0" fmla="*/ 281 w 342"/>
                  <a:gd name="T1" fmla="*/ 61 h 342"/>
                  <a:gd name="T2" fmla="*/ 281 w 342"/>
                  <a:gd name="T3" fmla="*/ 282 h 342"/>
                  <a:gd name="T4" fmla="*/ 61 w 342"/>
                  <a:gd name="T5" fmla="*/ 282 h 342"/>
                  <a:gd name="T6" fmla="*/ 61 w 342"/>
                  <a:gd name="T7" fmla="*/ 61 h 342"/>
                  <a:gd name="T8" fmla="*/ 281 w 342"/>
                  <a:gd name="T9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342">
                    <a:moveTo>
                      <a:pt x="281" y="61"/>
                    </a:moveTo>
                    <a:cubicBezTo>
                      <a:pt x="342" y="122"/>
                      <a:pt x="342" y="221"/>
                      <a:pt x="281" y="282"/>
                    </a:cubicBezTo>
                    <a:cubicBezTo>
                      <a:pt x="220" y="342"/>
                      <a:pt x="122" y="342"/>
                      <a:pt x="61" y="282"/>
                    </a:cubicBezTo>
                    <a:cubicBezTo>
                      <a:pt x="0" y="221"/>
                      <a:pt x="0" y="122"/>
                      <a:pt x="61" y="61"/>
                    </a:cubicBezTo>
                    <a:cubicBezTo>
                      <a:pt x="122" y="0"/>
                      <a:pt x="220" y="0"/>
                      <a:pt x="281" y="61"/>
                    </a:cubicBez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15" name="Freeform: Shape 34">
                <a:extLst>
                  <a:ext uri="{FF2B5EF4-FFF2-40B4-BE49-F238E27FC236}">
                    <a16:creationId xmlns:a16="http://schemas.microsoft.com/office/drawing/2014/main" id="{DFAA0C71-86AB-44B5-BE79-7160073D44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00" y="379413"/>
                <a:ext cx="1831975" cy="1825625"/>
              </a:xfrm>
              <a:custGeom>
                <a:avLst/>
                <a:gdLst>
                  <a:gd name="T0" fmla="*/ 218 w 266"/>
                  <a:gd name="T1" fmla="*/ 47 h 265"/>
                  <a:gd name="T2" fmla="*/ 218 w 266"/>
                  <a:gd name="T3" fmla="*/ 218 h 265"/>
                  <a:gd name="T4" fmla="*/ 48 w 266"/>
                  <a:gd name="T5" fmla="*/ 218 h 265"/>
                  <a:gd name="T6" fmla="*/ 48 w 266"/>
                  <a:gd name="T7" fmla="*/ 47 h 265"/>
                  <a:gd name="T8" fmla="*/ 218 w 266"/>
                  <a:gd name="T9" fmla="*/ 47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6" h="265">
                    <a:moveTo>
                      <a:pt x="218" y="47"/>
                    </a:moveTo>
                    <a:cubicBezTo>
                      <a:pt x="266" y="94"/>
                      <a:pt x="266" y="171"/>
                      <a:pt x="218" y="218"/>
                    </a:cubicBezTo>
                    <a:cubicBezTo>
                      <a:pt x="171" y="265"/>
                      <a:pt x="95" y="265"/>
                      <a:pt x="48" y="218"/>
                    </a:cubicBezTo>
                    <a:cubicBezTo>
                      <a:pt x="0" y="171"/>
                      <a:pt x="0" y="94"/>
                      <a:pt x="48" y="47"/>
                    </a:cubicBezTo>
                    <a:cubicBezTo>
                      <a:pt x="95" y="0"/>
                      <a:pt x="171" y="0"/>
                      <a:pt x="218" y="47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16" name="Freeform: Shape 35">
                <a:extLst>
                  <a:ext uri="{FF2B5EF4-FFF2-40B4-BE49-F238E27FC236}">
                    <a16:creationId xmlns:a16="http://schemas.microsoft.com/office/drawing/2014/main" id="{FF9EC3D2-9C73-466F-BBF3-E9002F574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800" y="758825"/>
                <a:ext cx="371475" cy="1033463"/>
              </a:xfrm>
              <a:custGeom>
                <a:avLst/>
                <a:gdLst>
                  <a:gd name="T0" fmla="*/ 51 w 54"/>
                  <a:gd name="T1" fmla="*/ 147 h 150"/>
                  <a:gd name="T2" fmla="*/ 40 w 54"/>
                  <a:gd name="T3" fmla="*/ 147 h 150"/>
                  <a:gd name="T4" fmla="*/ 40 w 54"/>
                  <a:gd name="T5" fmla="*/ 3 h 150"/>
                  <a:gd name="T6" fmla="*/ 51 w 54"/>
                  <a:gd name="T7" fmla="*/ 3 h 150"/>
                  <a:gd name="T8" fmla="*/ 51 w 54"/>
                  <a:gd name="T9" fmla="*/ 14 h 150"/>
                  <a:gd name="T10" fmla="*/ 51 w 54"/>
                  <a:gd name="T11" fmla="*/ 136 h 150"/>
                  <a:gd name="T12" fmla="*/ 51 w 54"/>
                  <a:gd name="T13" fmla="*/ 14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150">
                    <a:moveTo>
                      <a:pt x="51" y="147"/>
                    </a:moveTo>
                    <a:cubicBezTo>
                      <a:pt x="48" y="150"/>
                      <a:pt x="43" y="150"/>
                      <a:pt x="40" y="147"/>
                    </a:cubicBezTo>
                    <a:cubicBezTo>
                      <a:pt x="0" y="107"/>
                      <a:pt x="0" y="43"/>
                      <a:pt x="40" y="3"/>
                    </a:cubicBezTo>
                    <a:cubicBezTo>
                      <a:pt x="43" y="0"/>
                      <a:pt x="48" y="0"/>
                      <a:pt x="51" y="3"/>
                    </a:cubicBezTo>
                    <a:cubicBezTo>
                      <a:pt x="54" y="6"/>
                      <a:pt x="54" y="11"/>
                      <a:pt x="51" y="14"/>
                    </a:cubicBezTo>
                    <a:cubicBezTo>
                      <a:pt x="17" y="47"/>
                      <a:pt x="17" y="102"/>
                      <a:pt x="51" y="136"/>
                    </a:cubicBezTo>
                    <a:cubicBezTo>
                      <a:pt x="54" y="139"/>
                      <a:pt x="54" y="144"/>
                      <a:pt x="51" y="1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117" name="Freeform: Shape 36">
                <a:extLst>
                  <a:ext uri="{FF2B5EF4-FFF2-40B4-BE49-F238E27FC236}">
                    <a16:creationId xmlns:a16="http://schemas.microsoft.com/office/drawing/2014/main" id="{83EE767D-8B5A-45C8-9B5F-3D81B83357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1400" y="1819275"/>
                <a:ext cx="412750" cy="165100"/>
              </a:xfrm>
              <a:custGeom>
                <a:avLst/>
                <a:gdLst>
                  <a:gd name="T0" fmla="*/ 58 w 60"/>
                  <a:gd name="T1" fmla="*/ 20 h 24"/>
                  <a:gd name="T2" fmla="*/ 53 w 60"/>
                  <a:gd name="T3" fmla="*/ 22 h 24"/>
                  <a:gd name="T4" fmla="*/ 6 w 60"/>
                  <a:gd name="T5" fmla="*/ 16 h 24"/>
                  <a:gd name="T6" fmla="*/ 2 w 60"/>
                  <a:gd name="T7" fmla="*/ 6 h 24"/>
                  <a:gd name="T8" fmla="*/ 12 w 60"/>
                  <a:gd name="T9" fmla="*/ 1 h 24"/>
                  <a:gd name="T10" fmla="*/ 51 w 60"/>
                  <a:gd name="T11" fmla="*/ 6 h 24"/>
                  <a:gd name="T12" fmla="*/ 60 w 60"/>
                  <a:gd name="T13" fmla="*/ 13 h 24"/>
                  <a:gd name="T14" fmla="*/ 58 w 60"/>
                  <a:gd name="T15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0" h="24">
                    <a:moveTo>
                      <a:pt x="58" y="20"/>
                    </a:moveTo>
                    <a:cubicBezTo>
                      <a:pt x="57" y="21"/>
                      <a:pt x="55" y="22"/>
                      <a:pt x="53" y="22"/>
                    </a:cubicBezTo>
                    <a:cubicBezTo>
                      <a:pt x="37" y="24"/>
                      <a:pt x="21" y="22"/>
                      <a:pt x="6" y="16"/>
                    </a:cubicBezTo>
                    <a:cubicBezTo>
                      <a:pt x="2" y="15"/>
                      <a:pt x="0" y="10"/>
                      <a:pt x="2" y="6"/>
                    </a:cubicBezTo>
                    <a:cubicBezTo>
                      <a:pt x="3" y="2"/>
                      <a:pt x="8" y="0"/>
                      <a:pt x="12" y="1"/>
                    </a:cubicBezTo>
                    <a:cubicBezTo>
                      <a:pt x="24" y="6"/>
                      <a:pt x="38" y="8"/>
                      <a:pt x="51" y="6"/>
                    </a:cubicBezTo>
                    <a:cubicBezTo>
                      <a:pt x="56" y="6"/>
                      <a:pt x="60" y="9"/>
                      <a:pt x="60" y="13"/>
                    </a:cubicBezTo>
                    <a:cubicBezTo>
                      <a:pt x="60" y="16"/>
                      <a:pt x="59" y="18"/>
                      <a:pt x="58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sp>
          <p:nvSpPr>
            <p:cNvPr id="92" name="文本框 91">
              <a:extLst>
                <a:ext uri="{FF2B5EF4-FFF2-40B4-BE49-F238E27FC236}">
                  <a16:creationId xmlns:a16="http://schemas.microsoft.com/office/drawing/2014/main" id="{A065344A-F46F-45AB-B4C6-89744F58381A}"/>
                </a:ext>
              </a:extLst>
            </p:cNvPr>
            <p:cNvSpPr txBox="1"/>
            <p:nvPr/>
          </p:nvSpPr>
          <p:spPr>
            <a:xfrm>
              <a:off x="1567953" y="1766970"/>
              <a:ext cx="1103864" cy="3631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chemeClr val="bg1"/>
                  </a:solidFill>
                  <a:latin typeface="+mj-ea"/>
                  <a:ea typeface="+mj-ea"/>
                </a:rPr>
                <a:t>“新生命”</a:t>
              </a:r>
            </a:p>
          </p:txBody>
        </p:sp>
        <p:sp>
          <p:nvSpPr>
            <p:cNvPr id="93" name="文本框 92">
              <a:extLst>
                <a:ext uri="{FF2B5EF4-FFF2-40B4-BE49-F238E27FC236}">
                  <a16:creationId xmlns:a16="http://schemas.microsoft.com/office/drawing/2014/main" id="{30575D63-0416-4376-8F05-ECE995D3D36F}"/>
                </a:ext>
              </a:extLst>
            </p:cNvPr>
            <p:cNvSpPr txBox="1"/>
            <p:nvPr/>
          </p:nvSpPr>
          <p:spPr>
            <a:xfrm>
              <a:off x="5325937" y="2022387"/>
              <a:ext cx="826183" cy="3631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chemeClr val="bg1"/>
                  </a:solidFill>
                  <a:latin typeface="+mj-ea"/>
                  <a:ea typeface="+mj-ea"/>
                </a:rPr>
                <a:t>入学求学</a:t>
              </a:r>
            </a:p>
          </p:txBody>
        </p:sp>
        <p:sp>
          <p:nvSpPr>
            <p:cNvPr id="94" name="文本框 93">
              <a:extLst>
                <a:ext uri="{FF2B5EF4-FFF2-40B4-BE49-F238E27FC236}">
                  <a16:creationId xmlns:a16="http://schemas.microsoft.com/office/drawing/2014/main" id="{DFD8F577-EB59-40D7-8B6C-B70D5CDBFB09}"/>
                </a:ext>
              </a:extLst>
            </p:cNvPr>
            <p:cNvSpPr txBox="1"/>
            <p:nvPr/>
          </p:nvSpPr>
          <p:spPr>
            <a:xfrm>
              <a:off x="5577771" y="4550365"/>
              <a:ext cx="826183" cy="3631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chemeClr val="bg1"/>
                  </a:solidFill>
                  <a:latin typeface="+mj-ea"/>
                  <a:ea typeface="+mj-ea"/>
                </a:rPr>
                <a:t>出入职场？</a:t>
              </a:r>
            </a:p>
          </p:txBody>
        </p:sp>
        <p:sp>
          <p:nvSpPr>
            <p:cNvPr id="95" name="文本框 94">
              <a:extLst>
                <a:ext uri="{FF2B5EF4-FFF2-40B4-BE49-F238E27FC236}">
                  <a16:creationId xmlns:a16="http://schemas.microsoft.com/office/drawing/2014/main" id="{BB324C54-4CD2-49DB-9630-C6B50FE15B89}"/>
                </a:ext>
              </a:extLst>
            </p:cNvPr>
            <p:cNvSpPr txBox="1"/>
            <p:nvPr/>
          </p:nvSpPr>
          <p:spPr>
            <a:xfrm>
              <a:off x="2792562" y="1534161"/>
              <a:ext cx="1442937" cy="400032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0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zh-CN" altLang="en-US" sz="834" dirty="0"/>
                <a:t>疫苗</a:t>
              </a:r>
              <a:r>
                <a:rPr lang="en-US" altLang="zh-CN" sz="834" dirty="0"/>
                <a:t>/</a:t>
              </a:r>
              <a:r>
                <a:rPr lang="zh-CN" altLang="en-US" sz="834" dirty="0"/>
                <a:t>学前班</a:t>
              </a:r>
              <a:r>
                <a:rPr lang="en-US" altLang="zh-CN" sz="834" dirty="0"/>
                <a:t>…</a:t>
              </a:r>
              <a:endParaRPr lang="zh-CN" altLang="en-US" sz="834" dirty="0"/>
            </a:p>
          </p:txBody>
        </p:sp>
        <p:sp>
          <p:nvSpPr>
            <p:cNvPr id="96" name="文本框 95">
              <a:extLst>
                <a:ext uri="{FF2B5EF4-FFF2-40B4-BE49-F238E27FC236}">
                  <a16:creationId xmlns:a16="http://schemas.microsoft.com/office/drawing/2014/main" id="{AEB83E68-8066-4F87-8482-91B096E466C6}"/>
                </a:ext>
              </a:extLst>
            </p:cNvPr>
            <p:cNvSpPr txBox="1"/>
            <p:nvPr/>
          </p:nvSpPr>
          <p:spPr>
            <a:xfrm>
              <a:off x="3728139" y="5486415"/>
              <a:ext cx="826183" cy="3631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chemeClr val="bg1"/>
                  </a:solidFill>
                  <a:latin typeface="+mj-ea"/>
                  <a:ea typeface="+mj-ea"/>
                </a:rPr>
                <a:t>安身立命？</a:t>
              </a:r>
            </a:p>
          </p:txBody>
        </p:sp>
        <p:sp>
          <p:nvSpPr>
            <p:cNvPr id="97" name="文本框 96">
              <a:extLst>
                <a:ext uri="{FF2B5EF4-FFF2-40B4-BE49-F238E27FC236}">
                  <a16:creationId xmlns:a16="http://schemas.microsoft.com/office/drawing/2014/main" id="{54CD4593-F376-4C19-A971-B79339261039}"/>
                </a:ext>
              </a:extLst>
            </p:cNvPr>
            <p:cNvSpPr txBox="1"/>
            <p:nvPr/>
          </p:nvSpPr>
          <p:spPr>
            <a:xfrm>
              <a:off x="1415116" y="4680240"/>
              <a:ext cx="1354093" cy="3631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rgbClr val="1170B9"/>
                  </a:solidFill>
                  <a:latin typeface="+mj-ea"/>
                  <a:ea typeface="+mj-ea"/>
                </a:rPr>
                <a:t>养老？</a:t>
              </a:r>
            </a:p>
          </p:txBody>
        </p:sp>
        <p:sp>
          <p:nvSpPr>
            <p:cNvPr id="98" name="文本框 97">
              <a:extLst>
                <a:ext uri="{FF2B5EF4-FFF2-40B4-BE49-F238E27FC236}">
                  <a16:creationId xmlns:a16="http://schemas.microsoft.com/office/drawing/2014/main" id="{7363522E-9EEE-4078-9FF2-A956B1A0E832}"/>
                </a:ext>
              </a:extLst>
            </p:cNvPr>
            <p:cNvSpPr txBox="1"/>
            <p:nvPr/>
          </p:nvSpPr>
          <p:spPr>
            <a:xfrm>
              <a:off x="254985" y="3791116"/>
              <a:ext cx="1354093" cy="3631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chemeClr val="bg1"/>
                  </a:solidFill>
                  <a:latin typeface="+mj-ea"/>
                  <a:ea typeface="+mj-ea"/>
                </a:rPr>
                <a:t>人生的后续</a:t>
              </a:r>
              <a:r>
                <a:rPr lang="en-US" altLang="zh-CN" sz="1167" b="1" dirty="0">
                  <a:solidFill>
                    <a:schemeClr val="bg1"/>
                  </a:solidFill>
                  <a:latin typeface="+mj-ea"/>
                  <a:ea typeface="+mj-ea"/>
                </a:rPr>
                <a:t>…</a:t>
              </a:r>
              <a:endParaRPr lang="zh-CN" altLang="en-US" sz="1167" b="1" dirty="0">
                <a:solidFill>
                  <a:schemeClr val="bg1"/>
                </a:solidFill>
                <a:latin typeface="+mj-ea"/>
                <a:ea typeface="+mj-ea"/>
              </a:endParaRPr>
            </a:p>
          </p:txBody>
        </p:sp>
        <p:sp>
          <p:nvSpPr>
            <p:cNvPr id="99" name="文本框 98">
              <a:extLst>
                <a:ext uri="{FF2B5EF4-FFF2-40B4-BE49-F238E27FC236}">
                  <a16:creationId xmlns:a16="http://schemas.microsoft.com/office/drawing/2014/main" id="{D5AA2D65-5D91-4DAD-8762-FFC3AAE3A5DA}"/>
                </a:ext>
              </a:extLst>
            </p:cNvPr>
            <p:cNvSpPr txBox="1"/>
            <p:nvPr/>
          </p:nvSpPr>
          <p:spPr>
            <a:xfrm>
              <a:off x="2002980" y="2343171"/>
              <a:ext cx="792462" cy="346108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出生证</a:t>
              </a:r>
            </a:p>
          </p:txBody>
        </p:sp>
        <p:sp>
          <p:nvSpPr>
            <p:cNvPr id="100" name="文本框 99">
              <a:extLst>
                <a:ext uri="{FF2B5EF4-FFF2-40B4-BE49-F238E27FC236}">
                  <a16:creationId xmlns:a16="http://schemas.microsoft.com/office/drawing/2014/main" id="{AAFD0A7A-023E-45E0-BF79-B11D838BE60C}"/>
                </a:ext>
              </a:extLst>
            </p:cNvPr>
            <p:cNvSpPr txBox="1"/>
            <p:nvPr/>
          </p:nvSpPr>
          <p:spPr>
            <a:xfrm>
              <a:off x="934359" y="4208842"/>
              <a:ext cx="792462" cy="346108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就医</a:t>
              </a:r>
              <a:r>
                <a:rPr lang="en-US" altLang="zh-CN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….</a:t>
              </a:r>
              <a:endParaRPr lang="zh-CN" altLang="en-US" sz="834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01" name="文本框 100">
              <a:extLst>
                <a:ext uri="{FF2B5EF4-FFF2-40B4-BE49-F238E27FC236}">
                  <a16:creationId xmlns:a16="http://schemas.microsoft.com/office/drawing/2014/main" id="{59C06B8C-22A2-4542-9644-A5BD973F4341}"/>
                </a:ext>
              </a:extLst>
            </p:cNvPr>
            <p:cNvSpPr txBox="1"/>
            <p:nvPr/>
          </p:nvSpPr>
          <p:spPr>
            <a:xfrm>
              <a:off x="1299702" y="5653616"/>
              <a:ext cx="792462" cy="346108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社会保障</a:t>
              </a:r>
            </a:p>
          </p:txBody>
        </p:sp>
        <p:sp>
          <p:nvSpPr>
            <p:cNvPr id="102" name="文本框 101">
              <a:extLst>
                <a:ext uri="{FF2B5EF4-FFF2-40B4-BE49-F238E27FC236}">
                  <a16:creationId xmlns:a16="http://schemas.microsoft.com/office/drawing/2014/main" id="{6EBD2BF0-1A03-4FEE-8C43-92998B4DA829}"/>
                </a:ext>
              </a:extLst>
            </p:cNvPr>
            <p:cNvSpPr txBox="1"/>
            <p:nvPr/>
          </p:nvSpPr>
          <p:spPr>
            <a:xfrm>
              <a:off x="2613651" y="5392748"/>
              <a:ext cx="792462" cy="346108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退休</a:t>
              </a:r>
            </a:p>
          </p:txBody>
        </p:sp>
        <p:sp>
          <p:nvSpPr>
            <p:cNvPr id="103" name="文本框 102">
              <a:extLst>
                <a:ext uri="{FF2B5EF4-FFF2-40B4-BE49-F238E27FC236}">
                  <a16:creationId xmlns:a16="http://schemas.microsoft.com/office/drawing/2014/main" id="{B4BA4CCD-1A88-4348-B7A9-E30E3FC876B3}"/>
                </a:ext>
              </a:extLst>
            </p:cNvPr>
            <p:cNvSpPr txBox="1"/>
            <p:nvPr/>
          </p:nvSpPr>
          <p:spPr>
            <a:xfrm>
              <a:off x="4910566" y="5732020"/>
              <a:ext cx="792462" cy="346108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买房购车</a:t>
              </a:r>
            </a:p>
          </p:txBody>
        </p:sp>
        <p:sp>
          <p:nvSpPr>
            <p:cNvPr id="104" name="文本框 103">
              <a:extLst>
                <a:ext uri="{FF2B5EF4-FFF2-40B4-BE49-F238E27FC236}">
                  <a16:creationId xmlns:a16="http://schemas.microsoft.com/office/drawing/2014/main" id="{3D592149-6F1A-4DF5-95C5-6CF011C0E5D6}"/>
                </a:ext>
              </a:extLst>
            </p:cNvPr>
            <p:cNvSpPr txBox="1"/>
            <p:nvPr/>
          </p:nvSpPr>
          <p:spPr>
            <a:xfrm>
              <a:off x="6006171" y="5140307"/>
              <a:ext cx="1465709" cy="346108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五险一金</a:t>
              </a:r>
            </a:p>
          </p:txBody>
        </p: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81C310E1-F77F-4BBC-AE07-8E4AC9651A19}"/>
                </a:ext>
              </a:extLst>
            </p:cNvPr>
            <p:cNvSpPr txBox="1"/>
            <p:nvPr/>
          </p:nvSpPr>
          <p:spPr>
            <a:xfrm>
              <a:off x="6235717" y="3741504"/>
              <a:ext cx="792462" cy="346108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升学</a:t>
              </a:r>
            </a:p>
          </p:txBody>
        </p: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id="{904F856A-13CE-472C-A0EC-C071295C3F48}"/>
                </a:ext>
              </a:extLst>
            </p:cNvPr>
            <p:cNvSpPr txBox="1"/>
            <p:nvPr/>
          </p:nvSpPr>
          <p:spPr>
            <a:xfrm>
              <a:off x="6768021" y="2704689"/>
              <a:ext cx="792462" cy="346108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迁移户籍</a:t>
              </a:r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16C69F7B-9A9E-4903-87FA-658F86A81186}"/>
                </a:ext>
              </a:extLst>
            </p:cNvPr>
            <p:cNvSpPr txBox="1"/>
            <p:nvPr/>
          </p:nvSpPr>
          <p:spPr>
            <a:xfrm>
              <a:off x="5647018" y="2810388"/>
              <a:ext cx="792462" cy="346108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考试</a:t>
              </a:r>
            </a:p>
          </p:txBody>
        </p:sp>
        <p:sp>
          <p:nvSpPr>
            <p:cNvPr id="108" name="文本框 107">
              <a:extLst>
                <a:ext uri="{FF2B5EF4-FFF2-40B4-BE49-F238E27FC236}">
                  <a16:creationId xmlns:a16="http://schemas.microsoft.com/office/drawing/2014/main" id="{572B5718-30CC-4E89-83FC-00DC69FC3E25}"/>
                </a:ext>
              </a:extLst>
            </p:cNvPr>
            <p:cNvSpPr txBox="1"/>
            <p:nvPr/>
          </p:nvSpPr>
          <p:spPr>
            <a:xfrm>
              <a:off x="4785611" y="1390388"/>
              <a:ext cx="1426951" cy="392834"/>
            </a:xfrm>
            <a:prstGeom prst="cloud">
              <a:avLst/>
            </a:prstGeom>
            <a:noFill/>
            <a:ln w="15875">
              <a:solidFill>
                <a:srgbClr val="603430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入学教育</a:t>
              </a:r>
            </a:p>
          </p:txBody>
        </p:sp>
        <p:sp>
          <p:nvSpPr>
            <p:cNvPr id="109" name="任意多边形: 形状 108">
              <a:extLst>
                <a:ext uri="{FF2B5EF4-FFF2-40B4-BE49-F238E27FC236}">
                  <a16:creationId xmlns:a16="http://schemas.microsoft.com/office/drawing/2014/main" id="{580F6E62-CFF0-4AC0-B758-380F1A418848}"/>
                </a:ext>
              </a:extLst>
            </p:cNvPr>
            <p:cNvSpPr/>
            <p:nvPr/>
          </p:nvSpPr>
          <p:spPr>
            <a:xfrm>
              <a:off x="-70130" y="1725424"/>
              <a:ext cx="6944876" cy="4168317"/>
            </a:xfrm>
            <a:custGeom>
              <a:avLst/>
              <a:gdLst>
                <a:gd name="connsiteX0" fmla="*/ 2833639 w 6985302"/>
                <a:gd name="connsiteY0" fmla="*/ 544327 h 3733433"/>
                <a:gd name="connsiteX1" fmla="*/ 3609816 w 6985302"/>
                <a:gd name="connsiteY1" fmla="*/ 246615 h 3733433"/>
                <a:gd name="connsiteX2" fmla="*/ 5247229 w 6985302"/>
                <a:gd name="connsiteY2" fmla="*/ 23332 h 3733433"/>
                <a:gd name="connsiteX3" fmla="*/ 6289220 w 6985302"/>
                <a:gd name="connsiteY3" fmla="*/ 831406 h 3733433"/>
                <a:gd name="connsiteX4" fmla="*/ 6884643 w 6985302"/>
                <a:gd name="connsiteY4" fmla="*/ 1097220 h 3733433"/>
                <a:gd name="connsiteX5" fmla="*/ 6916541 w 6985302"/>
                <a:gd name="connsiteY5" fmla="*/ 1841499 h 3733433"/>
                <a:gd name="connsiteX6" fmla="*/ 6193527 w 6985302"/>
                <a:gd name="connsiteY6" fmla="*/ 3128039 h 3733433"/>
                <a:gd name="connsiteX7" fmla="*/ 5576839 w 6985302"/>
                <a:gd name="connsiteY7" fmla="*/ 3606504 h 3733433"/>
                <a:gd name="connsiteX8" fmla="*/ 3120718 w 6985302"/>
                <a:gd name="connsiteY8" fmla="*/ 3563974 h 3733433"/>
                <a:gd name="connsiteX9" fmla="*/ 2270113 w 6985302"/>
                <a:gd name="connsiteY9" fmla="*/ 3680932 h 3733433"/>
                <a:gd name="connsiteX10" fmla="*/ 1398243 w 6985302"/>
                <a:gd name="connsiteY10" fmla="*/ 2585778 h 3733433"/>
                <a:gd name="connsiteX11" fmla="*/ 143602 w 6985302"/>
                <a:gd name="connsiteY11" fmla="*/ 2288067 h 3733433"/>
                <a:gd name="connsiteX12" fmla="*/ 79806 w 6985302"/>
                <a:gd name="connsiteY12" fmla="*/ 2192374 h 3733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85302" h="3733433">
                  <a:moveTo>
                    <a:pt x="2833639" y="544327"/>
                  </a:moveTo>
                  <a:cubicBezTo>
                    <a:pt x="3020595" y="438887"/>
                    <a:pt x="3207551" y="333447"/>
                    <a:pt x="3609816" y="246615"/>
                  </a:cubicBezTo>
                  <a:cubicBezTo>
                    <a:pt x="4012081" y="159782"/>
                    <a:pt x="4800662" y="-74133"/>
                    <a:pt x="5247229" y="23332"/>
                  </a:cubicBezTo>
                  <a:cubicBezTo>
                    <a:pt x="5693796" y="120797"/>
                    <a:pt x="6016318" y="652425"/>
                    <a:pt x="6289220" y="831406"/>
                  </a:cubicBezTo>
                  <a:cubicBezTo>
                    <a:pt x="6562122" y="1010387"/>
                    <a:pt x="6780090" y="928871"/>
                    <a:pt x="6884643" y="1097220"/>
                  </a:cubicBezTo>
                  <a:cubicBezTo>
                    <a:pt x="6989197" y="1265569"/>
                    <a:pt x="7031727" y="1503029"/>
                    <a:pt x="6916541" y="1841499"/>
                  </a:cubicBezTo>
                  <a:cubicBezTo>
                    <a:pt x="6801355" y="2179969"/>
                    <a:pt x="6416811" y="2833872"/>
                    <a:pt x="6193527" y="3128039"/>
                  </a:cubicBezTo>
                  <a:cubicBezTo>
                    <a:pt x="5970243" y="3422206"/>
                    <a:pt x="6088974" y="3533848"/>
                    <a:pt x="5576839" y="3606504"/>
                  </a:cubicBezTo>
                  <a:cubicBezTo>
                    <a:pt x="5064704" y="3679160"/>
                    <a:pt x="3671839" y="3551569"/>
                    <a:pt x="3120718" y="3563974"/>
                  </a:cubicBezTo>
                  <a:cubicBezTo>
                    <a:pt x="2569597" y="3576379"/>
                    <a:pt x="2557192" y="3843965"/>
                    <a:pt x="2270113" y="3680932"/>
                  </a:cubicBezTo>
                  <a:cubicBezTo>
                    <a:pt x="1983034" y="3517899"/>
                    <a:pt x="1752661" y="2817922"/>
                    <a:pt x="1398243" y="2585778"/>
                  </a:cubicBezTo>
                  <a:cubicBezTo>
                    <a:pt x="1043824" y="2353634"/>
                    <a:pt x="363341" y="2353634"/>
                    <a:pt x="143602" y="2288067"/>
                  </a:cubicBezTo>
                  <a:cubicBezTo>
                    <a:pt x="-76138" y="2222500"/>
                    <a:pt x="1834" y="2207437"/>
                    <a:pt x="79806" y="2192374"/>
                  </a:cubicBezTo>
                </a:path>
              </a:pathLst>
            </a:custGeom>
            <a:noFill/>
            <a:ln>
              <a:solidFill>
                <a:srgbClr val="E74C3C"/>
              </a:solidFill>
              <a:prstDash val="lgDashDotDot"/>
            </a:ln>
          </p:spPr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</p:grpSp>
      <p:sp>
        <p:nvSpPr>
          <p:cNvPr id="266" name="矩形 265">
            <a:extLst>
              <a:ext uri="{FF2B5EF4-FFF2-40B4-BE49-F238E27FC236}">
                <a16:creationId xmlns:a16="http://schemas.microsoft.com/office/drawing/2014/main" id="{4368BCE6-3664-4075-AFDF-21649DCCB6BE}"/>
              </a:ext>
            </a:extLst>
          </p:cNvPr>
          <p:cNvSpPr/>
          <p:nvPr/>
        </p:nvSpPr>
        <p:spPr>
          <a:xfrm>
            <a:off x="11474864" y="922090"/>
            <a:ext cx="851499" cy="401383"/>
          </a:xfrm>
          <a:prstGeom prst="rec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自然人事项生命周期</a:t>
            </a:r>
          </a:p>
        </p:txBody>
      </p:sp>
      <p:sp>
        <p:nvSpPr>
          <p:cNvPr id="267" name="椭圆 266">
            <a:extLst>
              <a:ext uri="{FF2B5EF4-FFF2-40B4-BE49-F238E27FC236}">
                <a16:creationId xmlns:a16="http://schemas.microsoft.com/office/drawing/2014/main" id="{0B563D12-2364-4016-BDEC-D9D355BE1D9D}"/>
              </a:ext>
            </a:extLst>
          </p:cNvPr>
          <p:cNvSpPr/>
          <p:nvPr/>
        </p:nvSpPr>
        <p:spPr>
          <a:xfrm>
            <a:off x="11768687" y="2110015"/>
            <a:ext cx="415902" cy="390679"/>
          </a:xfrm>
          <a:prstGeom prst="ellipse">
            <a:avLst/>
          </a:prstGeom>
          <a:solidFill>
            <a:srgbClr val="CF5F55">
              <a:alpha val="4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 defTabSz="762000">
              <a:defRPr/>
            </a:pPr>
            <a:endParaRPr lang="zh-CN" altLang="en-US" sz="1500" kern="0">
              <a:solidFill>
                <a:prstClr val="white"/>
              </a:solidFill>
              <a:latin typeface="Calibri" panose="020F0502020204030204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76015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>
            <a:extLst>
              <a:ext uri="{FF2B5EF4-FFF2-40B4-BE49-F238E27FC236}">
                <a16:creationId xmlns:a16="http://schemas.microsoft.com/office/drawing/2014/main" id="{36C199C3-0BC8-446A-914C-EB699AF4920A}"/>
              </a:ext>
            </a:extLst>
          </p:cNvPr>
          <p:cNvGrpSpPr/>
          <p:nvPr/>
        </p:nvGrpSpPr>
        <p:grpSpPr>
          <a:xfrm>
            <a:off x="225621" y="689000"/>
            <a:ext cx="6494836" cy="4902925"/>
            <a:chOff x="28620" y="785662"/>
            <a:chExt cx="7793598" cy="5883355"/>
          </a:xfrm>
        </p:grpSpPr>
        <p:sp>
          <p:nvSpPr>
            <p:cNvPr id="3" name="矩形 2">
              <a:extLst>
                <a:ext uri="{FF2B5EF4-FFF2-40B4-BE49-F238E27FC236}">
                  <a16:creationId xmlns:a16="http://schemas.microsoft.com/office/drawing/2014/main" id="{440EF364-EF62-464F-ADB9-9D3D8C39DB8F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5F9D5401-4F4D-490C-A4BA-54A5E7130ECA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10" name="矩形: 剪去左右顶角 9">
                <a:extLst>
                  <a:ext uri="{FF2B5EF4-FFF2-40B4-BE49-F238E27FC236}">
                    <a16:creationId xmlns:a16="http://schemas.microsoft.com/office/drawing/2014/main" id="{63CD06F3-5297-473E-BE62-1F39FB35EB34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" name="矩形: 剪去左右顶角 10">
                <a:extLst>
                  <a:ext uri="{FF2B5EF4-FFF2-40B4-BE49-F238E27FC236}">
                    <a16:creationId xmlns:a16="http://schemas.microsoft.com/office/drawing/2014/main" id="{800FC886-4DAE-4F57-85CA-3518E88BB984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" name="矩形: 剪去左右顶角 11">
                <a:extLst>
                  <a:ext uri="{FF2B5EF4-FFF2-40B4-BE49-F238E27FC236}">
                    <a16:creationId xmlns:a16="http://schemas.microsoft.com/office/drawing/2014/main" id="{E2961137-5190-4C71-B2EB-4A908B24852A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3" name="矩形: 剪去左右顶角 12">
                <a:extLst>
                  <a:ext uri="{FF2B5EF4-FFF2-40B4-BE49-F238E27FC236}">
                    <a16:creationId xmlns:a16="http://schemas.microsoft.com/office/drawing/2014/main" id="{6FB3B896-09C9-48FD-980B-CA00D83EB3C0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7809C584-0BDC-4276-B6AE-0EBEBFBD6651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8" name="矩形: 剪去左右顶角 7">
                <a:extLst>
                  <a:ext uri="{FF2B5EF4-FFF2-40B4-BE49-F238E27FC236}">
                    <a16:creationId xmlns:a16="http://schemas.microsoft.com/office/drawing/2014/main" id="{136EFC97-7236-4486-8704-35B171DFFBF3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9" name="矩形: 剪去左右顶角 8">
                <a:extLst>
                  <a:ext uri="{FF2B5EF4-FFF2-40B4-BE49-F238E27FC236}">
                    <a16:creationId xmlns:a16="http://schemas.microsoft.com/office/drawing/2014/main" id="{F4563AFC-5308-452B-BE85-5A4B95FABC94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6" name="直角三角形 5">
              <a:extLst>
                <a:ext uri="{FF2B5EF4-FFF2-40B4-BE49-F238E27FC236}">
                  <a16:creationId xmlns:a16="http://schemas.microsoft.com/office/drawing/2014/main" id="{714351F7-9E0C-463C-A0F9-06A4D56F254B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7" name="直角三角形 6">
              <a:extLst>
                <a:ext uri="{FF2B5EF4-FFF2-40B4-BE49-F238E27FC236}">
                  <a16:creationId xmlns:a16="http://schemas.microsoft.com/office/drawing/2014/main" id="{9EBFE06C-60DF-40D6-BDE4-25DB1A68310D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38" name="矩形 37">
            <a:extLst>
              <a:ext uri="{FF2B5EF4-FFF2-40B4-BE49-F238E27FC236}">
                <a16:creationId xmlns:a16="http://schemas.microsoft.com/office/drawing/2014/main" id="{38DCB472-D352-4A2D-BC2D-4541F0CC38AB}"/>
              </a:ext>
            </a:extLst>
          </p:cNvPr>
          <p:cNvSpPr/>
          <p:nvPr/>
        </p:nvSpPr>
        <p:spPr>
          <a:xfrm>
            <a:off x="15177863" y="173610"/>
            <a:ext cx="2725189" cy="26844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政务标准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2-</a:t>
            </a:r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生命周联动一件事</a:t>
            </a:r>
          </a:p>
        </p:txBody>
      </p:sp>
      <p:sp>
        <p:nvSpPr>
          <p:cNvPr id="307" name="文本框 306">
            <a:extLst>
              <a:ext uri="{FF2B5EF4-FFF2-40B4-BE49-F238E27FC236}">
                <a16:creationId xmlns:a16="http://schemas.microsoft.com/office/drawing/2014/main" id="{BD6641A3-448B-4A57-B1D0-63C5BF64B9D4}"/>
              </a:ext>
            </a:extLst>
          </p:cNvPr>
          <p:cNvSpPr txBox="1"/>
          <p:nvPr/>
        </p:nvSpPr>
        <p:spPr>
          <a:xfrm>
            <a:off x="3760719" y="1647661"/>
            <a:ext cx="2621856" cy="14066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地图联动一件事分布</a:t>
            </a:r>
            <a:endParaRPr lang="en-US" altLang="zh-CN" sz="1167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进入页面后，调取首页</a:t>
            </a:r>
            <a:r>
              <a:rPr lang="en-US" altLang="zh-CN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蓝色</a:t>
            </a:r>
            <a:r>
              <a:rPr lang="en-US" altLang="zh-CN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第三张</a:t>
            </a:r>
            <a:r>
              <a:rPr lang="en-US" altLang="zh-CN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分五区，展示各区各有多少一件事主题事项</a:t>
            </a:r>
            <a:r>
              <a:rPr lang="en-US" altLang="zh-CN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1167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展示各区一件事的年度累计办件量；</a:t>
            </a:r>
            <a:endParaRPr lang="zh-CN" altLang="en-US" sz="1334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9" name="矩形 308">
            <a:extLst>
              <a:ext uri="{FF2B5EF4-FFF2-40B4-BE49-F238E27FC236}">
                <a16:creationId xmlns:a16="http://schemas.microsoft.com/office/drawing/2014/main" id="{0C1BFCC0-E540-4AAB-B377-0E46C0EC53D9}"/>
              </a:ext>
            </a:extLst>
          </p:cNvPr>
          <p:cNvSpPr/>
          <p:nvPr/>
        </p:nvSpPr>
        <p:spPr>
          <a:xfrm>
            <a:off x="414873" y="867471"/>
            <a:ext cx="851499" cy="401383"/>
          </a:xfrm>
          <a:prstGeom prst="rec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一</a:t>
            </a:r>
            <a:r>
              <a:rPr lang="zh-CN" altLang="en-US" sz="1000">
                <a:solidFill>
                  <a:schemeClr val="accent2">
                    <a:lumMod val="75000"/>
                  </a:schemeClr>
                </a:solidFill>
                <a:latin typeface="+mn-ea"/>
              </a:rPr>
              <a:t>件事</a:t>
            </a:r>
            <a:endParaRPr lang="en-US" altLang="zh-CN" sz="1000" dirty="0">
              <a:solidFill>
                <a:schemeClr val="accent2">
                  <a:lumMod val="75000"/>
                </a:schemeClr>
              </a:solidFill>
              <a:latin typeface="+mn-ea"/>
            </a:endParaRPr>
          </a:p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分布</a:t>
            </a:r>
          </a:p>
        </p:txBody>
      </p:sp>
      <p:pic>
        <p:nvPicPr>
          <p:cNvPr id="342" name="图片 341" descr="地图&#10;&#10;描述已自动生成">
            <a:extLst>
              <a:ext uri="{FF2B5EF4-FFF2-40B4-BE49-F238E27FC236}">
                <a16:creationId xmlns:a16="http://schemas.microsoft.com/office/drawing/2014/main" id="{B6E75447-8BE1-4A3D-92D3-0C8617EBBE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944" y="1594365"/>
            <a:ext cx="2959736" cy="3892386"/>
          </a:xfrm>
          <a:prstGeom prst="rect">
            <a:avLst/>
          </a:prstGeom>
          <a:ln w="12700">
            <a:solidFill>
              <a:schemeClr val="accent5">
                <a:lumMod val="40000"/>
                <a:lumOff val="60000"/>
              </a:schemeClr>
            </a:solidFill>
          </a:ln>
        </p:spPr>
      </p:pic>
      <p:sp>
        <p:nvSpPr>
          <p:cNvPr id="19" name="思想气泡: 云 18">
            <a:extLst>
              <a:ext uri="{FF2B5EF4-FFF2-40B4-BE49-F238E27FC236}">
                <a16:creationId xmlns:a16="http://schemas.microsoft.com/office/drawing/2014/main" id="{A748DF48-9D72-44A5-8B46-53383929D2F8}"/>
              </a:ext>
            </a:extLst>
          </p:cNvPr>
          <p:cNvSpPr/>
          <p:nvPr/>
        </p:nvSpPr>
        <p:spPr>
          <a:xfrm>
            <a:off x="5135316" y="3797528"/>
            <a:ext cx="1247259" cy="566474"/>
          </a:xfrm>
          <a:prstGeom prst="cloudCallout">
            <a:avLst>
              <a:gd name="adj1" fmla="val -12626"/>
              <a:gd name="adj2" fmla="val 78562"/>
            </a:avLst>
          </a:prstGeom>
          <a:gradFill flip="none" rotWithShape="1">
            <a:gsLst>
              <a:gs pos="0">
                <a:schemeClr val="bg1">
                  <a:lumMod val="65000"/>
                  <a:alpha val="50000"/>
                </a:schemeClr>
              </a:gs>
              <a:gs pos="15000">
                <a:srgbClr val="BFBFBF">
                  <a:alpha val="50000"/>
                </a:srgbClr>
              </a:gs>
              <a:gs pos="34000">
                <a:schemeClr val="bg1">
                  <a:alpha val="5000"/>
                </a:schemeClr>
              </a:gs>
            </a:gsLst>
            <a:lin ang="13500000" scaled="1"/>
            <a:tileRect/>
          </a:gra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0000" tIns="0" rIns="30000" bIns="0" rtlCol="0" anchor="ctr"/>
          <a:lstStyle/>
          <a:p>
            <a:pPr algn="ctr"/>
            <a:r>
              <a:rPr lang="zh-CN" altLang="en-US" sz="875" dirty="0"/>
              <a:t>五区的定点，我想要这样的效果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5079FE15-7102-443E-A9EB-803B8BD776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5575" y="4389442"/>
            <a:ext cx="1936801" cy="793771"/>
          </a:xfrm>
          <a:prstGeom prst="rect">
            <a:avLst/>
          </a:prstGeom>
        </p:spPr>
      </p:pic>
      <p:grpSp>
        <p:nvGrpSpPr>
          <p:cNvPr id="16" name="组合 15">
            <a:extLst>
              <a:ext uri="{FF2B5EF4-FFF2-40B4-BE49-F238E27FC236}">
                <a16:creationId xmlns:a16="http://schemas.microsoft.com/office/drawing/2014/main" id="{8695BFEF-3509-46CE-8E70-A1DD4C596DAC}"/>
              </a:ext>
            </a:extLst>
          </p:cNvPr>
          <p:cNvGrpSpPr/>
          <p:nvPr/>
        </p:nvGrpSpPr>
        <p:grpSpPr>
          <a:xfrm>
            <a:off x="7007232" y="745653"/>
            <a:ext cx="4253389" cy="4855604"/>
            <a:chOff x="6853081" y="726804"/>
            <a:chExt cx="4140727" cy="4855604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0DA9E93B-1723-4BCB-BFEC-EEFE93416780}"/>
                </a:ext>
              </a:extLst>
            </p:cNvPr>
            <p:cNvGrpSpPr/>
            <p:nvPr/>
          </p:nvGrpSpPr>
          <p:grpSpPr>
            <a:xfrm>
              <a:off x="7086208" y="726804"/>
              <a:ext cx="3818028" cy="659977"/>
              <a:chOff x="7086208" y="726804"/>
              <a:chExt cx="2953963" cy="659977"/>
            </a:xfrm>
          </p:grpSpPr>
          <p:sp>
            <p:nvSpPr>
              <p:cNvPr id="323" name="矩形 322">
                <a:extLst>
                  <a:ext uri="{FF2B5EF4-FFF2-40B4-BE49-F238E27FC236}">
                    <a16:creationId xmlns:a16="http://schemas.microsoft.com/office/drawing/2014/main" id="{25838F88-955A-44FE-8E40-E4DAC8427CB1}"/>
                  </a:ext>
                </a:extLst>
              </p:cNvPr>
              <p:cNvSpPr/>
              <p:nvPr/>
            </p:nvSpPr>
            <p:spPr>
              <a:xfrm>
                <a:off x="7669967" y="726804"/>
                <a:ext cx="1685081" cy="182929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000" dirty="0">
                    <a:solidFill>
                      <a:schemeClr val="accent2">
                        <a:lumMod val="75000"/>
                      </a:schemeClr>
                    </a:solidFill>
                    <a:latin typeface="+mn-ea"/>
                  </a:rPr>
                  <a:t>“一件事”主题专区</a:t>
                </a:r>
              </a:p>
            </p:txBody>
          </p:sp>
          <p:sp>
            <p:nvSpPr>
              <p:cNvPr id="338" name="矩形 337">
                <a:extLst>
                  <a:ext uri="{FF2B5EF4-FFF2-40B4-BE49-F238E27FC236}">
                    <a16:creationId xmlns:a16="http://schemas.microsoft.com/office/drawing/2014/main" id="{26AE47AE-031A-4BDA-B285-FD05FD9D4B03}"/>
                  </a:ext>
                </a:extLst>
              </p:cNvPr>
              <p:cNvSpPr/>
              <p:nvPr/>
            </p:nvSpPr>
            <p:spPr>
              <a:xfrm>
                <a:off x="7086208" y="1000463"/>
                <a:ext cx="583759" cy="386318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750" b="1" dirty="0">
                    <a:latin typeface="+mn-ea"/>
                  </a:rPr>
                  <a:t>一件事</a:t>
                </a:r>
                <a:endParaRPr lang="en-US" altLang="zh-CN" sz="750" b="1" dirty="0">
                  <a:latin typeface="+mn-ea"/>
                </a:endParaRPr>
              </a:p>
              <a:p>
                <a:pPr algn="ctr"/>
                <a:endParaRPr lang="en-US" altLang="zh-CN" sz="750" b="1" dirty="0">
                  <a:latin typeface="+mn-ea"/>
                </a:endParaRPr>
              </a:p>
              <a:p>
                <a:pPr algn="ctr"/>
                <a:r>
                  <a:rPr lang="en-US" altLang="zh-CN" sz="750" b="1" dirty="0">
                    <a:latin typeface="+mn-ea"/>
                  </a:rPr>
                  <a:t>【</a:t>
                </a:r>
                <a:r>
                  <a:rPr lang="zh-CN" altLang="en-US" sz="750" b="1" dirty="0">
                    <a:latin typeface="+mn-ea"/>
                  </a:rPr>
                  <a:t>数字</a:t>
                </a:r>
                <a:r>
                  <a:rPr lang="en-US" altLang="zh-CN" sz="750" b="1" dirty="0">
                    <a:latin typeface="+mn-ea"/>
                  </a:rPr>
                  <a:t>】</a:t>
                </a:r>
              </a:p>
            </p:txBody>
          </p:sp>
          <p:sp>
            <p:nvSpPr>
              <p:cNvPr id="339" name="矩形 338">
                <a:extLst>
                  <a:ext uri="{FF2B5EF4-FFF2-40B4-BE49-F238E27FC236}">
                    <a16:creationId xmlns:a16="http://schemas.microsoft.com/office/drawing/2014/main" id="{1F0B7EF6-AF0A-4828-8162-82C69A2442A7}"/>
                  </a:ext>
                </a:extLst>
              </p:cNvPr>
              <p:cNvSpPr/>
              <p:nvPr/>
            </p:nvSpPr>
            <p:spPr>
              <a:xfrm>
                <a:off x="8477825" y="1000463"/>
                <a:ext cx="740413" cy="386318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750" b="1" dirty="0">
                    <a:latin typeface="+mn-ea"/>
                  </a:rPr>
                  <a:t>自然人一件事</a:t>
                </a:r>
                <a:endParaRPr lang="en-US" altLang="zh-CN" sz="750" b="1" dirty="0">
                  <a:latin typeface="+mn-ea"/>
                </a:endParaRPr>
              </a:p>
              <a:p>
                <a:pPr algn="ctr"/>
                <a:r>
                  <a:rPr lang="en-US" altLang="zh-CN" sz="750" b="1" dirty="0">
                    <a:latin typeface="+mn-ea"/>
                  </a:rPr>
                  <a:t>【</a:t>
                </a:r>
                <a:r>
                  <a:rPr lang="zh-CN" altLang="en-US" sz="750" b="1" dirty="0">
                    <a:latin typeface="+mn-ea"/>
                  </a:rPr>
                  <a:t>数量</a:t>
                </a:r>
                <a:r>
                  <a:rPr lang="en-US" altLang="zh-CN" sz="750" b="1" dirty="0">
                    <a:latin typeface="+mn-ea"/>
                  </a:rPr>
                  <a:t>】</a:t>
                </a:r>
              </a:p>
            </p:txBody>
          </p:sp>
          <p:sp>
            <p:nvSpPr>
              <p:cNvPr id="340" name="矩形 339">
                <a:extLst>
                  <a:ext uri="{FF2B5EF4-FFF2-40B4-BE49-F238E27FC236}">
                    <a16:creationId xmlns:a16="http://schemas.microsoft.com/office/drawing/2014/main" id="{5663C72C-D288-4D54-B922-3630FA10EE7A}"/>
                  </a:ext>
                </a:extLst>
              </p:cNvPr>
              <p:cNvSpPr/>
              <p:nvPr/>
            </p:nvSpPr>
            <p:spPr>
              <a:xfrm>
                <a:off x="9355048" y="1000463"/>
                <a:ext cx="685123" cy="386318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750" b="1" dirty="0">
                    <a:latin typeface="+mn-ea"/>
                  </a:rPr>
                  <a:t>企业一件事</a:t>
                </a:r>
                <a:endParaRPr lang="en-US" altLang="zh-CN" sz="750" b="1" dirty="0">
                  <a:latin typeface="+mn-ea"/>
                </a:endParaRPr>
              </a:p>
              <a:p>
                <a:pPr algn="ctr"/>
                <a:endParaRPr lang="en-US" altLang="zh-CN" sz="750" b="1" dirty="0">
                  <a:latin typeface="+mn-ea"/>
                </a:endParaRPr>
              </a:p>
              <a:p>
                <a:pPr algn="ctr"/>
                <a:r>
                  <a:rPr lang="en-US" altLang="zh-CN" sz="750" b="1" dirty="0">
                    <a:latin typeface="+mn-ea"/>
                  </a:rPr>
                  <a:t>【</a:t>
                </a:r>
                <a:r>
                  <a:rPr lang="zh-CN" altLang="en-US" sz="750" b="1" dirty="0">
                    <a:latin typeface="+mn-ea"/>
                  </a:rPr>
                  <a:t>数量</a:t>
                </a:r>
                <a:r>
                  <a:rPr lang="en-US" altLang="zh-CN" sz="750" b="1" dirty="0">
                    <a:latin typeface="+mn-ea"/>
                  </a:rPr>
                  <a:t>】</a:t>
                </a:r>
              </a:p>
            </p:txBody>
          </p:sp>
          <p:sp>
            <p:nvSpPr>
              <p:cNvPr id="341" name="矩形 340">
                <a:extLst>
                  <a:ext uri="{FF2B5EF4-FFF2-40B4-BE49-F238E27FC236}">
                    <a16:creationId xmlns:a16="http://schemas.microsoft.com/office/drawing/2014/main" id="{54F2979F-9F52-4653-8EFD-7A32FF78E796}"/>
                  </a:ext>
                </a:extLst>
              </p:cNvPr>
              <p:cNvSpPr/>
              <p:nvPr/>
            </p:nvSpPr>
            <p:spPr>
              <a:xfrm>
                <a:off x="7775418" y="1000463"/>
                <a:ext cx="583759" cy="386318"/>
              </a:xfrm>
              <a:prstGeom prst="rect">
                <a:avLst/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750" b="1" dirty="0">
                    <a:latin typeface="+mn-ea"/>
                  </a:rPr>
                  <a:t>一件事</a:t>
                </a:r>
                <a:endParaRPr lang="en-US" altLang="zh-CN" sz="750" b="1" dirty="0">
                  <a:latin typeface="+mn-ea"/>
                </a:endParaRPr>
              </a:p>
              <a:p>
                <a:pPr algn="ctr"/>
                <a:endParaRPr lang="en-US" altLang="zh-CN" sz="750" b="1" dirty="0">
                  <a:latin typeface="+mn-ea"/>
                </a:endParaRPr>
              </a:p>
              <a:p>
                <a:pPr algn="ctr"/>
                <a:r>
                  <a:rPr lang="en-US" altLang="zh-CN" sz="750" b="1" dirty="0">
                    <a:latin typeface="+mn-ea"/>
                  </a:rPr>
                  <a:t>【</a:t>
                </a:r>
                <a:r>
                  <a:rPr lang="zh-CN" altLang="en-US" sz="750" b="1" dirty="0">
                    <a:latin typeface="+mn-ea"/>
                  </a:rPr>
                  <a:t>占比</a:t>
                </a:r>
                <a:r>
                  <a:rPr lang="en-US" altLang="zh-CN" sz="750" b="1" dirty="0">
                    <a:latin typeface="+mn-ea"/>
                  </a:rPr>
                  <a:t>】</a:t>
                </a:r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B317ADC2-D76F-43B5-A80D-D500AB57D9F9}"/>
                </a:ext>
              </a:extLst>
            </p:cNvPr>
            <p:cNvGrpSpPr/>
            <p:nvPr/>
          </p:nvGrpSpPr>
          <p:grpSpPr>
            <a:xfrm>
              <a:off x="6853081" y="1558851"/>
              <a:ext cx="4140727" cy="4023557"/>
              <a:chOff x="6853081" y="1558851"/>
              <a:chExt cx="3287519" cy="4023557"/>
            </a:xfrm>
          </p:grpSpPr>
          <p:grpSp>
            <p:nvGrpSpPr>
              <p:cNvPr id="311" name="组合 310">
                <a:extLst>
                  <a:ext uri="{FF2B5EF4-FFF2-40B4-BE49-F238E27FC236}">
                    <a16:creationId xmlns:a16="http://schemas.microsoft.com/office/drawing/2014/main" id="{39AE3002-7C2B-4B8B-8A86-DC38B6AECDB3}"/>
                  </a:ext>
                </a:extLst>
              </p:cNvPr>
              <p:cNvGrpSpPr/>
              <p:nvPr/>
            </p:nvGrpSpPr>
            <p:grpSpPr>
              <a:xfrm>
                <a:off x="6853081" y="1558851"/>
                <a:ext cx="3287519" cy="4023557"/>
                <a:chOff x="8132872" y="733301"/>
                <a:chExt cx="3944918" cy="5962926"/>
              </a:xfrm>
            </p:grpSpPr>
            <p:sp>
              <p:nvSpPr>
                <p:cNvPr id="312" name="矩形 311">
                  <a:extLst>
                    <a:ext uri="{FF2B5EF4-FFF2-40B4-BE49-F238E27FC236}">
                      <a16:creationId xmlns:a16="http://schemas.microsoft.com/office/drawing/2014/main" id="{053ED0E6-7578-40C8-94F2-2F805D812EF7}"/>
                    </a:ext>
                  </a:extLst>
                </p:cNvPr>
                <p:cNvSpPr/>
                <p:nvPr/>
              </p:nvSpPr>
              <p:spPr>
                <a:xfrm>
                  <a:off x="8193267" y="759121"/>
                  <a:ext cx="3884522" cy="5914151"/>
                </a:xfrm>
                <a:prstGeom prst="rect">
                  <a:avLst/>
                </a:prstGeom>
                <a:noFill/>
                <a:ln>
                  <a:solidFill>
                    <a:srgbClr val="1D335A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 dirty="0">
                    <a:latin typeface="+mn-ea"/>
                  </a:endParaRPr>
                </a:p>
              </p:txBody>
            </p:sp>
            <p:grpSp>
              <p:nvGrpSpPr>
                <p:cNvPr id="313" name="组合 312">
                  <a:extLst>
                    <a:ext uri="{FF2B5EF4-FFF2-40B4-BE49-F238E27FC236}">
                      <a16:creationId xmlns:a16="http://schemas.microsoft.com/office/drawing/2014/main" id="{D9F543B5-5CD7-455A-9BC3-D6DF13D58F42}"/>
                    </a:ext>
                  </a:extLst>
                </p:cNvPr>
                <p:cNvGrpSpPr/>
                <p:nvPr/>
              </p:nvGrpSpPr>
              <p:grpSpPr>
                <a:xfrm>
                  <a:off x="8132872" y="733301"/>
                  <a:ext cx="589329" cy="279701"/>
                  <a:chOff x="1141" y="948592"/>
                  <a:chExt cx="572982" cy="368817"/>
                </a:xfrm>
              </p:grpSpPr>
              <p:sp>
                <p:nvSpPr>
                  <p:cNvPr id="319" name="矩形: 剪去左右顶角 318">
                    <a:extLst>
                      <a:ext uri="{FF2B5EF4-FFF2-40B4-BE49-F238E27FC236}">
                        <a16:creationId xmlns:a16="http://schemas.microsoft.com/office/drawing/2014/main" id="{C0FB0450-0DA5-414A-80FE-732A2C4C36E2}"/>
                      </a:ext>
                    </a:extLst>
                  </p:cNvPr>
                  <p:cNvSpPr/>
                  <p:nvPr/>
                </p:nvSpPr>
                <p:spPr>
                  <a:xfrm flipV="1">
                    <a:off x="28863" y="969626"/>
                    <a:ext cx="545260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  <p:sp>
                <p:nvSpPr>
                  <p:cNvPr id="320" name="矩形: 剪去左右顶角 319">
                    <a:extLst>
                      <a:ext uri="{FF2B5EF4-FFF2-40B4-BE49-F238E27FC236}">
                        <a16:creationId xmlns:a16="http://schemas.microsoft.com/office/drawing/2014/main" id="{2CC49F64-205F-4EE1-9F94-4F3112687E21}"/>
                      </a:ext>
                    </a:extLst>
                  </p:cNvPr>
                  <p:cNvSpPr/>
                  <p:nvPr/>
                </p:nvSpPr>
                <p:spPr>
                  <a:xfrm>
                    <a:off x="152098" y="948592"/>
                    <a:ext cx="242058" cy="56960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solidFill>
                      <a:schemeClr val="accent1">
                        <a:lumMod val="20000"/>
                        <a:lumOff val="80000"/>
                      </a:schemeClr>
                    </a:solidFill>
                  </a:ln>
                  <a:effectLst>
                    <a:softEdge rad="12700"/>
                  </a:effectLst>
                  <a:scene3d>
                    <a:camera prst="orthographicFront"/>
                    <a:lightRig rig="threePt" dir="t"/>
                  </a:scene3d>
                  <a:sp3d>
                    <a:bevelT/>
                  </a:sp3d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  <p:sp>
                <p:nvSpPr>
                  <p:cNvPr id="321" name="矩形: 剪去左右顶角 320">
                    <a:extLst>
                      <a:ext uri="{FF2B5EF4-FFF2-40B4-BE49-F238E27FC236}">
                        <a16:creationId xmlns:a16="http://schemas.microsoft.com/office/drawing/2014/main" id="{B31E1CB7-B8B1-42D1-BC3E-44761D4ECAF3}"/>
                      </a:ext>
                    </a:extLst>
                  </p:cNvPr>
                  <p:cNvSpPr/>
                  <p:nvPr/>
                </p:nvSpPr>
                <p:spPr>
                  <a:xfrm rot="16200000" flipV="1">
                    <a:off x="-54331" y="1052580"/>
                    <a:ext cx="156663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  <p:sp>
                <p:nvSpPr>
                  <p:cNvPr id="322" name="矩形: 剪去左右顶角 321">
                    <a:extLst>
                      <a:ext uri="{FF2B5EF4-FFF2-40B4-BE49-F238E27FC236}">
                        <a16:creationId xmlns:a16="http://schemas.microsoft.com/office/drawing/2014/main" id="{FE4CBCAB-2E0D-4D4F-BD72-51293E785944}"/>
                      </a:ext>
                    </a:extLst>
                  </p:cNvPr>
                  <p:cNvSpPr/>
                  <p:nvPr/>
                </p:nvSpPr>
                <p:spPr>
                  <a:xfrm rot="16200000" flipV="1">
                    <a:off x="-17779" y="1216218"/>
                    <a:ext cx="156663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</p:grpSp>
            <p:grpSp>
              <p:nvGrpSpPr>
                <p:cNvPr id="314" name="组合 313">
                  <a:extLst>
                    <a:ext uri="{FF2B5EF4-FFF2-40B4-BE49-F238E27FC236}">
                      <a16:creationId xmlns:a16="http://schemas.microsoft.com/office/drawing/2014/main" id="{981D9CA6-BEFB-4E23-BAA6-16E134EAFD12}"/>
                    </a:ext>
                  </a:extLst>
                </p:cNvPr>
                <p:cNvGrpSpPr/>
                <p:nvPr/>
              </p:nvGrpSpPr>
              <p:grpSpPr>
                <a:xfrm>
                  <a:off x="8166588" y="6554463"/>
                  <a:ext cx="192345" cy="141764"/>
                  <a:chOff x="33922" y="3854582"/>
                  <a:chExt cx="187010" cy="186931"/>
                </a:xfrm>
              </p:grpSpPr>
              <p:sp>
                <p:nvSpPr>
                  <p:cNvPr id="317" name="矩形: 剪去左右顶角 316">
                    <a:extLst>
                      <a:ext uri="{FF2B5EF4-FFF2-40B4-BE49-F238E27FC236}">
                        <a16:creationId xmlns:a16="http://schemas.microsoft.com/office/drawing/2014/main" id="{8C97AE22-8DAB-437F-8AEB-86741DE74898}"/>
                      </a:ext>
                    </a:extLst>
                  </p:cNvPr>
                  <p:cNvSpPr/>
                  <p:nvPr/>
                </p:nvSpPr>
                <p:spPr>
                  <a:xfrm rot="16200000" flipV="1">
                    <a:off x="-21550" y="3910054"/>
                    <a:ext cx="156663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  <p:sp>
                <p:nvSpPr>
                  <p:cNvPr id="318" name="矩形: 剪去左右顶角 317">
                    <a:extLst>
                      <a:ext uri="{FF2B5EF4-FFF2-40B4-BE49-F238E27FC236}">
                        <a16:creationId xmlns:a16="http://schemas.microsoft.com/office/drawing/2014/main" id="{4EBDB27C-3030-4217-B426-6A7273F20C2F}"/>
                      </a:ext>
                    </a:extLst>
                  </p:cNvPr>
                  <p:cNvSpPr/>
                  <p:nvPr/>
                </p:nvSpPr>
                <p:spPr>
                  <a:xfrm flipV="1">
                    <a:off x="64269" y="3995794"/>
                    <a:ext cx="156663" cy="45719"/>
                  </a:xfrm>
                  <a:prstGeom prst="snip2SameRect">
                    <a:avLst>
                      <a:gd name="adj1" fmla="val 50000"/>
                      <a:gd name="adj2" fmla="val 50000"/>
                    </a:avLst>
                  </a:prstGeom>
                  <a:solidFill>
                    <a:srgbClr val="02CCC5"/>
                  </a:solidFill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sz="875">
                      <a:latin typeface="+mn-ea"/>
                    </a:endParaRPr>
                  </a:p>
                </p:txBody>
              </p:sp>
            </p:grpSp>
            <p:sp>
              <p:nvSpPr>
                <p:cNvPr id="315" name="直角三角形 314">
                  <a:extLst>
                    <a:ext uri="{FF2B5EF4-FFF2-40B4-BE49-F238E27FC236}">
                      <a16:creationId xmlns:a16="http://schemas.microsoft.com/office/drawing/2014/main" id="{C65642B0-824A-40E5-A5DF-BB937280B32A}"/>
                    </a:ext>
                  </a:extLst>
                </p:cNvPr>
                <p:cNvSpPr/>
                <p:nvPr/>
              </p:nvSpPr>
              <p:spPr>
                <a:xfrm rot="10800000">
                  <a:off x="11996103" y="763648"/>
                  <a:ext cx="81687" cy="60643"/>
                </a:xfrm>
                <a:prstGeom prst="rtTriangle">
                  <a:avLst/>
                </a:prstGeom>
                <a:solidFill>
                  <a:srgbClr val="02CCC5"/>
                </a:solidFill>
                <a:ln>
                  <a:noFill/>
                </a:ln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316" name="直角三角形 315">
                  <a:extLst>
                    <a:ext uri="{FF2B5EF4-FFF2-40B4-BE49-F238E27FC236}">
                      <a16:creationId xmlns:a16="http://schemas.microsoft.com/office/drawing/2014/main" id="{22F8E0E4-C5EA-4B79-9240-A44134F7E2C6}"/>
                    </a:ext>
                  </a:extLst>
                </p:cNvPr>
                <p:cNvSpPr/>
                <p:nvPr/>
              </p:nvSpPr>
              <p:spPr>
                <a:xfrm rot="16200000">
                  <a:off x="12006551" y="6602034"/>
                  <a:ext cx="60231" cy="82245"/>
                </a:xfrm>
                <a:prstGeom prst="rtTriangle">
                  <a:avLst/>
                </a:prstGeom>
                <a:solidFill>
                  <a:srgbClr val="02CCC5"/>
                </a:solidFill>
                <a:ln>
                  <a:noFill/>
                </a:ln>
                <a:effectLst>
                  <a:glow rad="139700">
                    <a:schemeClr val="accent3">
                      <a:satMod val="175000"/>
                      <a:alpha val="40000"/>
                    </a:schemeClr>
                  </a:glo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327" name="矩形 326">
                <a:extLst>
                  <a:ext uri="{FF2B5EF4-FFF2-40B4-BE49-F238E27FC236}">
                    <a16:creationId xmlns:a16="http://schemas.microsoft.com/office/drawing/2014/main" id="{02EAEE64-FBAF-4D15-B2E5-70FF26B94CE4}"/>
                  </a:ext>
                </a:extLst>
              </p:cNvPr>
              <p:cNvSpPr/>
              <p:nvPr/>
            </p:nvSpPr>
            <p:spPr>
              <a:xfrm>
                <a:off x="6974329" y="1574531"/>
                <a:ext cx="1575542" cy="273104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000" dirty="0">
                    <a:solidFill>
                      <a:schemeClr val="bg1">
                        <a:lumMod val="85000"/>
                      </a:schemeClr>
                    </a:solidFill>
                    <a:latin typeface="+mn-ea"/>
                  </a:rPr>
                  <a:t>一件事主题办理量</a:t>
                </a:r>
                <a:r>
                  <a:rPr lang="en-US" altLang="zh-CN" sz="1000" dirty="0">
                    <a:solidFill>
                      <a:schemeClr val="bg1">
                        <a:lumMod val="85000"/>
                      </a:schemeClr>
                    </a:solidFill>
                    <a:latin typeface="+mn-ea"/>
                  </a:rPr>
                  <a:t>top10</a:t>
                </a:r>
              </a:p>
            </p:txBody>
          </p:sp>
          <p:graphicFrame>
            <p:nvGraphicFramePr>
              <p:cNvPr id="328" name="图表 327">
                <a:extLst>
                  <a:ext uri="{FF2B5EF4-FFF2-40B4-BE49-F238E27FC236}">
                    <a16:creationId xmlns:a16="http://schemas.microsoft.com/office/drawing/2014/main" id="{8F393AA1-C021-496E-919D-344AE01836FE}"/>
                  </a:ext>
                </a:extLst>
              </p:cNvPr>
              <p:cNvGraphicFramePr/>
              <p:nvPr/>
            </p:nvGraphicFramePr>
            <p:xfrm>
              <a:off x="6883593" y="1567505"/>
              <a:ext cx="3188465" cy="127816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4"/>
              </a:graphicData>
            </a:graphic>
          </p:graphicFrame>
          <p:graphicFrame>
            <p:nvGraphicFramePr>
              <p:cNvPr id="330" name="图表 329">
                <a:extLst>
                  <a:ext uri="{FF2B5EF4-FFF2-40B4-BE49-F238E27FC236}">
                    <a16:creationId xmlns:a16="http://schemas.microsoft.com/office/drawing/2014/main" id="{889E21CC-744D-440C-A557-C9530DFAA8D2}"/>
                  </a:ext>
                </a:extLst>
              </p:cNvPr>
              <p:cNvGraphicFramePr/>
              <p:nvPr/>
            </p:nvGraphicFramePr>
            <p:xfrm>
              <a:off x="6918275" y="2935015"/>
              <a:ext cx="3188465" cy="1278160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5"/>
              </a:graphicData>
            </a:graphic>
          </p:graphicFrame>
          <p:sp>
            <p:nvSpPr>
              <p:cNvPr id="331" name="矩形 330">
                <a:extLst>
                  <a:ext uri="{FF2B5EF4-FFF2-40B4-BE49-F238E27FC236}">
                    <a16:creationId xmlns:a16="http://schemas.microsoft.com/office/drawing/2014/main" id="{559FC7EF-E25B-48F5-BB56-3AE280A334A0}"/>
                  </a:ext>
                </a:extLst>
              </p:cNvPr>
              <p:cNvSpPr/>
              <p:nvPr/>
            </p:nvSpPr>
            <p:spPr>
              <a:xfrm>
                <a:off x="6976051" y="4227450"/>
                <a:ext cx="1575542" cy="273104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000" dirty="0">
                    <a:solidFill>
                      <a:schemeClr val="bg1">
                        <a:lumMod val="85000"/>
                      </a:schemeClr>
                    </a:solidFill>
                    <a:latin typeface="+mn-ea"/>
                  </a:rPr>
                  <a:t>“一件事”部门</a:t>
                </a:r>
                <a:r>
                  <a:rPr lang="en-US" altLang="zh-CN" sz="1000" dirty="0">
                    <a:solidFill>
                      <a:schemeClr val="bg1">
                        <a:lumMod val="85000"/>
                      </a:schemeClr>
                    </a:solidFill>
                    <a:latin typeface="+mn-ea"/>
                  </a:rPr>
                  <a:t>TOP5</a:t>
                </a:r>
              </a:p>
            </p:txBody>
          </p:sp>
          <p:sp>
            <p:nvSpPr>
              <p:cNvPr id="333" name="文本框 332">
                <a:extLst>
                  <a:ext uri="{FF2B5EF4-FFF2-40B4-BE49-F238E27FC236}">
                    <a16:creationId xmlns:a16="http://schemas.microsoft.com/office/drawing/2014/main" id="{CB198CEA-92ED-449E-B359-EEBAAA5FA778}"/>
                  </a:ext>
                </a:extLst>
              </p:cNvPr>
              <p:cNvSpPr txBox="1"/>
              <p:nvPr/>
            </p:nvSpPr>
            <p:spPr>
              <a:xfrm>
                <a:off x="7261061" y="4580196"/>
                <a:ext cx="1141576" cy="350279"/>
              </a:xfrm>
              <a:prstGeom prst="cloudCallout">
                <a:avLst>
                  <a:gd name="adj1" fmla="val 48907"/>
                  <a:gd name="adj2" fmla="val 57727"/>
                </a:avLst>
              </a:prstGeom>
              <a:noFill/>
              <a:ln w="15875">
                <a:solidFill>
                  <a:srgbClr val="002060"/>
                </a:solidFill>
              </a:ln>
            </p:spPr>
            <p:txBody>
              <a:bodyPr wrap="square" lIns="0" tIns="0" rIns="0" bIns="0" rtlCol="0">
                <a:no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000" b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ea"/>
                    <a:ea typeface="+mj-ea"/>
                  </a:defRPr>
                </a:lvl1pPr>
                <a:lvl2pPr>
                  <a:defRPr>
                    <a:solidFill>
                      <a:schemeClr val="tx1"/>
                    </a:solidFill>
                  </a:defRPr>
                </a:lvl2pPr>
                <a:lvl3pPr>
                  <a:defRPr>
                    <a:solidFill>
                      <a:schemeClr val="tx1"/>
                    </a:solidFill>
                  </a:defRPr>
                </a:lvl3pPr>
                <a:lvl4pPr>
                  <a:defRPr>
                    <a:solidFill>
                      <a:schemeClr val="tx1"/>
                    </a:solidFill>
                  </a:defRPr>
                </a:lvl4pPr>
                <a:lvl5pPr>
                  <a:defRPr>
                    <a:solidFill>
                      <a:schemeClr val="tx1"/>
                    </a:solidFill>
                  </a:defRPr>
                </a:lvl5pPr>
                <a:lvl6pPr>
                  <a:defRPr>
                    <a:solidFill>
                      <a:schemeClr val="tx1"/>
                    </a:solidFill>
                  </a:defRPr>
                </a:lvl6pPr>
                <a:lvl7pPr>
                  <a:defRPr>
                    <a:solidFill>
                      <a:schemeClr val="tx1"/>
                    </a:solidFill>
                  </a:defRPr>
                </a:lvl7pPr>
                <a:lvl8pPr>
                  <a:defRPr>
                    <a:solidFill>
                      <a:schemeClr val="tx1"/>
                    </a:solidFill>
                  </a:defRPr>
                </a:lvl8pPr>
                <a:lvl9pPr>
                  <a:defRPr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zh-CN" sz="834" dirty="0"/>
                  <a:t>市场监督管理局</a:t>
                </a:r>
                <a:endParaRPr lang="zh-CN" altLang="en-US" sz="834" dirty="0"/>
              </a:p>
            </p:txBody>
          </p:sp>
          <p:sp>
            <p:nvSpPr>
              <p:cNvPr id="334" name="文本框 333">
                <a:extLst>
                  <a:ext uri="{FF2B5EF4-FFF2-40B4-BE49-F238E27FC236}">
                    <a16:creationId xmlns:a16="http://schemas.microsoft.com/office/drawing/2014/main" id="{C637821A-91CE-4E92-9919-3A85ED40EF32}"/>
                  </a:ext>
                </a:extLst>
              </p:cNvPr>
              <p:cNvSpPr txBox="1"/>
              <p:nvPr/>
            </p:nvSpPr>
            <p:spPr>
              <a:xfrm>
                <a:off x="7279426" y="5114328"/>
                <a:ext cx="1198400" cy="415883"/>
              </a:xfrm>
              <a:prstGeom prst="cloudCallout">
                <a:avLst>
                  <a:gd name="adj1" fmla="val 37059"/>
                  <a:gd name="adj2" fmla="val -91711"/>
                </a:avLst>
              </a:prstGeom>
              <a:noFill/>
              <a:ln w="15875">
                <a:solidFill>
                  <a:srgbClr val="002060"/>
                </a:solidFill>
              </a:ln>
            </p:spPr>
            <p:txBody>
              <a:bodyPr wrap="square" lIns="0" tIns="0" rIns="0" bIns="0" rtlCol="0">
                <a:no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000" b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ea"/>
                    <a:ea typeface="+mj-ea"/>
                  </a:defRPr>
                </a:lvl1pPr>
                <a:lvl2pPr>
                  <a:defRPr>
                    <a:solidFill>
                      <a:schemeClr val="tx1"/>
                    </a:solidFill>
                  </a:defRPr>
                </a:lvl2pPr>
                <a:lvl3pPr>
                  <a:defRPr>
                    <a:solidFill>
                      <a:schemeClr val="tx1"/>
                    </a:solidFill>
                  </a:defRPr>
                </a:lvl3pPr>
                <a:lvl4pPr>
                  <a:defRPr>
                    <a:solidFill>
                      <a:schemeClr val="tx1"/>
                    </a:solidFill>
                  </a:defRPr>
                </a:lvl4pPr>
                <a:lvl5pPr>
                  <a:defRPr>
                    <a:solidFill>
                      <a:schemeClr val="tx1"/>
                    </a:solidFill>
                  </a:defRPr>
                </a:lvl5pPr>
                <a:lvl6pPr>
                  <a:defRPr>
                    <a:solidFill>
                      <a:schemeClr val="tx1"/>
                    </a:solidFill>
                  </a:defRPr>
                </a:lvl6pPr>
                <a:lvl7pPr>
                  <a:defRPr>
                    <a:solidFill>
                      <a:schemeClr val="tx1"/>
                    </a:solidFill>
                  </a:defRPr>
                </a:lvl7pPr>
                <a:lvl8pPr>
                  <a:defRPr>
                    <a:solidFill>
                      <a:schemeClr val="tx1"/>
                    </a:solidFill>
                  </a:defRPr>
                </a:lvl8pPr>
                <a:lvl9pPr>
                  <a:defRPr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zh-CN" sz="834" dirty="0"/>
                  <a:t>人力资源和社会保障局</a:t>
                </a:r>
                <a:endParaRPr lang="zh-CN" altLang="en-US" sz="834" dirty="0"/>
              </a:p>
            </p:txBody>
          </p:sp>
          <p:sp>
            <p:nvSpPr>
              <p:cNvPr id="335" name="文本框 334">
                <a:extLst>
                  <a:ext uri="{FF2B5EF4-FFF2-40B4-BE49-F238E27FC236}">
                    <a16:creationId xmlns:a16="http://schemas.microsoft.com/office/drawing/2014/main" id="{622B6082-0CDB-4E28-8F48-156FDD1180EC}"/>
                  </a:ext>
                </a:extLst>
              </p:cNvPr>
              <p:cNvSpPr txBox="1"/>
              <p:nvPr/>
            </p:nvSpPr>
            <p:spPr>
              <a:xfrm>
                <a:off x="8489171" y="4666121"/>
                <a:ext cx="583878" cy="353690"/>
              </a:xfrm>
              <a:prstGeom prst="cloudCallout">
                <a:avLst>
                  <a:gd name="adj1" fmla="val -65635"/>
                  <a:gd name="adj2" fmla="val 30343"/>
                </a:avLst>
              </a:prstGeom>
              <a:noFill/>
              <a:ln w="15875">
                <a:solidFill>
                  <a:srgbClr val="002060"/>
                </a:solidFill>
              </a:ln>
            </p:spPr>
            <p:txBody>
              <a:bodyPr wrap="square" lIns="0" tIns="0" rIns="0" bIns="0" rtlCol="0">
                <a:no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000" b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ea"/>
                    <a:ea typeface="+mj-ea"/>
                  </a:defRPr>
                </a:lvl1pPr>
                <a:lvl2pPr>
                  <a:defRPr>
                    <a:solidFill>
                      <a:schemeClr val="tx1"/>
                    </a:solidFill>
                  </a:defRPr>
                </a:lvl2pPr>
                <a:lvl3pPr>
                  <a:defRPr>
                    <a:solidFill>
                      <a:schemeClr val="tx1"/>
                    </a:solidFill>
                  </a:defRPr>
                </a:lvl3pPr>
                <a:lvl4pPr>
                  <a:defRPr>
                    <a:solidFill>
                      <a:schemeClr val="tx1"/>
                    </a:solidFill>
                  </a:defRPr>
                </a:lvl4pPr>
                <a:lvl5pPr>
                  <a:defRPr>
                    <a:solidFill>
                      <a:schemeClr val="tx1"/>
                    </a:solidFill>
                  </a:defRPr>
                </a:lvl5pPr>
                <a:lvl6pPr>
                  <a:defRPr>
                    <a:solidFill>
                      <a:schemeClr val="tx1"/>
                    </a:solidFill>
                  </a:defRPr>
                </a:lvl6pPr>
                <a:lvl7pPr>
                  <a:defRPr>
                    <a:solidFill>
                      <a:schemeClr val="tx1"/>
                    </a:solidFill>
                  </a:defRPr>
                </a:lvl7pPr>
                <a:lvl8pPr>
                  <a:defRPr>
                    <a:solidFill>
                      <a:schemeClr val="tx1"/>
                    </a:solidFill>
                  </a:defRPr>
                </a:lvl8pPr>
                <a:lvl9pPr>
                  <a:defRPr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zh-CN" sz="834" dirty="0"/>
                  <a:t>民政局</a:t>
                </a:r>
                <a:endParaRPr lang="zh-CN" altLang="en-US" sz="834" dirty="0"/>
              </a:p>
            </p:txBody>
          </p:sp>
          <p:sp>
            <p:nvSpPr>
              <p:cNvPr id="336" name="文本框 335">
                <a:extLst>
                  <a:ext uri="{FF2B5EF4-FFF2-40B4-BE49-F238E27FC236}">
                    <a16:creationId xmlns:a16="http://schemas.microsoft.com/office/drawing/2014/main" id="{1BE82672-8726-4F0C-B7E9-76903C059929}"/>
                  </a:ext>
                </a:extLst>
              </p:cNvPr>
              <p:cNvSpPr txBox="1"/>
              <p:nvPr/>
            </p:nvSpPr>
            <p:spPr>
              <a:xfrm>
                <a:off x="9141442" y="4536099"/>
                <a:ext cx="846953" cy="334394"/>
              </a:xfrm>
              <a:prstGeom prst="cloudCallout">
                <a:avLst>
                  <a:gd name="adj1" fmla="val -64313"/>
                  <a:gd name="adj2" fmla="val 55698"/>
                </a:avLst>
              </a:prstGeom>
              <a:noFill/>
              <a:ln w="15875">
                <a:solidFill>
                  <a:srgbClr val="002060"/>
                </a:solidFill>
              </a:ln>
            </p:spPr>
            <p:txBody>
              <a:bodyPr wrap="square" lIns="0" tIns="0" rIns="0" bIns="0" rtlCol="0">
                <a:no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000" b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ea"/>
                    <a:ea typeface="+mj-ea"/>
                  </a:defRPr>
                </a:lvl1pPr>
                <a:lvl2pPr>
                  <a:defRPr>
                    <a:solidFill>
                      <a:schemeClr val="tx1"/>
                    </a:solidFill>
                  </a:defRPr>
                </a:lvl2pPr>
                <a:lvl3pPr>
                  <a:defRPr>
                    <a:solidFill>
                      <a:schemeClr val="tx1"/>
                    </a:solidFill>
                  </a:defRPr>
                </a:lvl3pPr>
                <a:lvl4pPr>
                  <a:defRPr>
                    <a:solidFill>
                      <a:schemeClr val="tx1"/>
                    </a:solidFill>
                  </a:defRPr>
                </a:lvl4pPr>
                <a:lvl5pPr>
                  <a:defRPr>
                    <a:solidFill>
                      <a:schemeClr val="tx1"/>
                    </a:solidFill>
                  </a:defRPr>
                </a:lvl5pPr>
                <a:lvl6pPr>
                  <a:defRPr>
                    <a:solidFill>
                      <a:schemeClr val="tx1"/>
                    </a:solidFill>
                  </a:defRPr>
                </a:lvl6pPr>
                <a:lvl7pPr>
                  <a:defRPr>
                    <a:solidFill>
                      <a:schemeClr val="tx1"/>
                    </a:solidFill>
                  </a:defRPr>
                </a:lvl7pPr>
                <a:lvl8pPr>
                  <a:defRPr>
                    <a:solidFill>
                      <a:schemeClr val="tx1"/>
                    </a:solidFill>
                  </a:defRPr>
                </a:lvl8pPr>
                <a:lvl9pPr>
                  <a:defRPr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zh-CN" sz="834" dirty="0"/>
                  <a:t>自然资源局</a:t>
                </a:r>
                <a:endParaRPr lang="zh-CN" altLang="en-US" sz="834" dirty="0"/>
              </a:p>
            </p:txBody>
          </p:sp>
          <p:sp>
            <p:nvSpPr>
              <p:cNvPr id="337" name="文本框 336">
                <a:extLst>
                  <a:ext uri="{FF2B5EF4-FFF2-40B4-BE49-F238E27FC236}">
                    <a16:creationId xmlns:a16="http://schemas.microsoft.com/office/drawing/2014/main" id="{B6E8880A-F35A-4F43-8296-1BEA2B706803}"/>
                  </a:ext>
                </a:extLst>
              </p:cNvPr>
              <p:cNvSpPr txBox="1"/>
              <p:nvPr/>
            </p:nvSpPr>
            <p:spPr>
              <a:xfrm>
                <a:off x="8983866" y="4958976"/>
                <a:ext cx="942319" cy="445276"/>
              </a:xfrm>
              <a:prstGeom prst="cloudCallout">
                <a:avLst>
                  <a:gd name="adj1" fmla="val -82777"/>
                  <a:gd name="adj2" fmla="val -1356"/>
                </a:avLst>
              </a:prstGeom>
              <a:noFill/>
              <a:ln w="15875">
                <a:solidFill>
                  <a:srgbClr val="002060"/>
                </a:solidFill>
              </a:ln>
            </p:spPr>
            <p:txBody>
              <a:bodyPr wrap="square" lIns="0" tIns="0" rIns="0" bIns="0" rtlCol="0">
                <a:noAutofit/>
              </a:bodyPr>
              <a:lstStyle>
                <a:defPPr>
                  <a:defRPr lang="zh-CN"/>
                </a:defPPr>
                <a:lvl1pPr algn="ctr">
                  <a:lnSpc>
                    <a:spcPct val="150000"/>
                  </a:lnSpc>
                  <a:defRPr sz="1000" b="1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+mj-ea"/>
                    <a:ea typeface="+mj-ea"/>
                  </a:defRPr>
                </a:lvl1pPr>
                <a:lvl2pPr>
                  <a:defRPr>
                    <a:solidFill>
                      <a:schemeClr val="tx1"/>
                    </a:solidFill>
                  </a:defRPr>
                </a:lvl2pPr>
                <a:lvl3pPr>
                  <a:defRPr>
                    <a:solidFill>
                      <a:schemeClr val="tx1"/>
                    </a:solidFill>
                  </a:defRPr>
                </a:lvl3pPr>
                <a:lvl4pPr>
                  <a:defRPr>
                    <a:solidFill>
                      <a:schemeClr val="tx1"/>
                    </a:solidFill>
                  </a:defRPr>
                </a:lvl4pPr>
                <a:lvl5pPr>
                  <a:defRPr>
                    <a:solidFill>
                      <a:schemeClr val="tx1"/>
                    </a:solidFill>
                  </a:defRPr>
                </a:lvl5pPr>
                <a:lvl6pPr>
                  <a:defRPr>
                    <a:solidFill>
                      <a:schemeClr val="tx1"/>
                    </a:solidFill>
                  </a:defRPr>
                </a:lvl6pPr>
                <a:lvl7pPr>
                  <a:defRPr>
                    <a:solidFill>
                      <a:schemeClr val="tx1"/>
                    </a:solidFill>
                  </a:defRPr>
                </a:lvl7pPr>
                <a:lvl8pPr>
                  <a:defRPr>
                    <a:solidFill>
                      <a:schemeClr val="tx1"/>
                    </a:solidFill>
                  </a:defRPr>
                </a:lvl8pPr>
                <a:lvl9pPr>
                  <a:defRPr>
                    <a:solidFill>
                      <a:schemeClr val="tx1"/>
                    </a:solidFill>
                  </a:defRPr>
                </a:lvl9pPr>
              </a:lstStyle>
              <a:p>
                <a:r>
                  <a:rPr lang="zh-CN" altLang="zh-CN" sz="834" dirty="0"/>
                  <a:t>住房城乡建设和水利局</a:t>
                </a:r>
                <a:endParaRPr lang="zh-CN" altLang="en-US" sz="834" dirty="0"/>
              </a:p>
            </p:txBody>
          </p:sp>
          <p:sp>
            <p:nvSpPr>
              <p:cNvPr id="329" name="矩形 328">
                <a:extLst>
                  <a:ext uri="{FF2B5EF4-FFF2-40B4-BE49-F238E27FC236}">
                    <a16:creationId xmlns:a16="http://schemas.microsoft.com/office/drawing/2014/main" id="{654481C4-E6AE-4179-A740-B7FAB39219F8}"/>
                  </a:ext>
                </a:extLst>
              </p:cNvPr>
              <p:cNvSpPr/>
              <p:nvPr/>
            </p:nvSpPr>
            <p:spPr>
              <a:xfrm>
                <a:off x="6987649" y="2804349"/>
                <a:ext cx="2367399" cy="334171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zh-CN" altLang="en-US" sz="1000" dirty="0">
                    <a:solidFill>
                      <a:schemeClr val="bg1">
                        <a:lumMod val="85000"/>
                      </a:schemeClr>
                    </a:solidFill>
                    <a:latin typeface="+mn-ea"/>
                  </a:rPr>
                  <a:t>各渠道一件事办理量总览</a:t>
                </a:r>
                <a:endPara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endParaRPr>
              </a:p>
            </p:txBody>
          </p:sp>
          <p:sp>
            <p:nvSpPr>
              <p:cNvPr id="50" name="矩形: 剪去对角 49">
                <a:extLst>
                  <a:ext uri="{FF2B5EF4-FFF2-40B4-BE49-F238E27FC236}">
                    <a16:creationId xmlns:a16="http://schemas.microsoft.com/office/drawing/2014/main" id="{2ED7D027-53EC-433A-8C50-FD64177B49DD}"/>
                  </a:ext>
                </a:extLst>
              </p:cNvPr>
              <p:cNvSpPr/>
              <p:nvPr/>
            </p:nvSpPr>
            <p:spPr>
              <a:xfrm>
                <a:off x="8416541" y="4258531"/>
                <a:ext cx="415384" cy="243791"/>
              </a:xfrm>
              <a:prstGeom prst="snip2DiagRect">
                <a:avLst>
                  <a:gd name="adj1" fmla="val 0"/>
                  <a:gd name="adj2" fmla="val 31976"/>
                </a:avLst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zh-CN" altLang="en-US" sz="834" dirty="0">
                    <a:latin typeface="+mn-ea"/>
                  </a:rPr>
                  <a:t>主题数</a:t>
                </a:r>
                <a:endParaRPr lang="en-US" altLang="zh-CN" sz="834" dirty="0">
                  <a:latin typeface="+mn-ea"/>
                </a:endParaRPr>
              </a:p>
            </p:txBody>
          </p:sp>
          <p:sp>
            <p:nvSpPr>
              <p:cNvPr id="51" name="矩形: 剪去对角 50">
                <a:extLst>
                  <a:ext uri="{FF2B5EF4-FFF2-40B4-BE49-F238E27FC236}">
                    <a16:creationId xmlns:a16="http://schemas.microsoft.com/office/drawing/2014/main" id="{7803BFEC-92B7-4529-BEA9-BA9286050C32}"/>
                  </a:ext>
                </a:extLst>
              </p:cNvPr>
              <p:cNvSpPr/>
              <p:nvPr/>
            </p:nvSpPr>
            <p:spPr>
              <a:xfrm>
                <a:off x="8897278" y="4246309"/>
                <a:ext cx="415384" cy="243791"/>
              </a:xfrm>
              <a:prstGeom prst="snip2DiagRect">
                <a:avLst>
                  <a:gd name="adj1" fmla="val 0"/>
                  <a:gd name="adj2" fmla="val 31976"/>
                </a:avLst>
              </a:prstGeom>
              <a:noFill/>
              <a:ln>
                <a:solidFill>
                  <a:schemeClr val="bg1">
                    <a:lumMod val="50000"/>
                  </a:schemeClr>
                </a:solidFill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zh-CN" altLang="en-US" sz="834" dirty="0">
                    <a:latin typeface="+mn-ea"/>
                  </a:rPr>
                  <a:t>事项数</a:t>
                </a:r>
                <a:endParaRPr lang="en-US" altLang="zh-CN" sz="834" dirty="0">
                  <a:latin typeface="+mn-ea"/>
                </a:endParaRPr>
              </a:p>
            </p:txBody>
          </p:sp>
        </p:grpSp>
      </p:grpSp>
      <p:grpSp>
        <p:nvGrpSpPr>
          <p:cNvPr id="268" name="组合 267">
            <a:extLst>
              <a:ext uri="{FF2B5EF4-FFF2-40B4-BE49-F238E27FC236}">
                <a16:creationId xmlns:a16="http://schemas.microsoft.com/office/drawing/2014/main" id="{01EFFDD0-46F1-4E42-8F72-F859FE533D89}"/>
              </a:ext>
            </a:extLst>
          </p:cNvPr>
          <p:cNvGrpSpPr/>
          <p:nvPr/>
        </p:nvGrpSpPr>
        <p:grpSpPr>
          <a:xfrm>
            <a:off x="11530560" y="799350"/>
            <a:ext cx="6494836" cy="4902925"/>
            <a:chOff x="28620" y="785662"/>
            <a:chExt cx="7793598" cy="5883355"/>
          </a:xfrm>
        </p:grpSpPr>
        <p:sp>
          <p:nvSpPr>
            <p:cNvPr id="269" name="矩形 268">
              <a:extLst>
                <a:ext uri="{FF2B5EF4-FFF2-40B4-BE49-F238E27FC236}">
                  <a16:creationId xmlns:a16="http://schemas.microsoft.com/office/drawing/2014/main" id="{3585645A-CAF4-4040-8E14-E9E3FA3E35B7}"/>
                </a:ext>
              </a:extLst>
            </p:cNvPr>
            <p:cNvSpPr/>
            <p:nvPr/>
          </p:nvSpPr>
          <p:spPr>
            <a:xfrm>
              <a:off x="89015" y="811483"/>
              <a:ext cx="7733202" cy="5857534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270" name="组合 269">
              <a:extLst>
                <a:ext uri="{FF2B5EF4-FFF2-40B4-BE49-F238E27FC236}">
                  <a16:creationId xmlns:a16="http://schemas.microsoft.com/office/drawing/2014/main" id="{D646C0AF-A2CB-4AA4-819F-1E8A0A57C690}"/>
                </a:ext>
              </a:extLst>
            </p:cNvPr>
            <p:cNvGrpSpPr/>
            <p:nvPr/>
          </p:nvGrpSpPr>
          <p:grpSpPr>
            <a:xfrm>
              <a:off x="28620" y="785662"/>
              <a:ext cx="589329" cy="279701"/>
              <a:chOff x="1141" y="948592"/>
              <a:chExt cx="572982" cy="368817"/>
            </a:xfrm>
          </p:grpSpPr>
          <p:sp>
            <p:nvSpPr>
              <p:cNvPr id="276" name="矩形: 剪去左右顶角 275">
                <a:extLst>
                  <a:ext uri="{FF2B5EF4-FFF2-40B4-BE49-F238E27FC236}">
                    <a16:creationId xmlns:a16="http://schemas.microsoft.com/office/drawing/2014/main" id="{F5849491-247D-4453-B1C1-EA7334CC1438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7" name="矩形: 剪去左右顶角 276">
                <a:extLst>
                  <a:ext uri="{FF2B5EF4-FFF2-40B4-BE49-F238E27FC236}">
                    <a16:creationId xmlns:a16="http://schemas.microsoft.com/office/drawing/2014/main" id="{99E00E84-A63D-418C-8A04-AC67CB09C965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8" name="矩形: 剪去左右顶角 277">
                <a:extLst>
                  <a:ext uri="{FF2B5EF4-FFF2-40B4-BE49-F238E27FC236}">
                    <a16:creationId xmlns:a16="http://schemas.microsoft.com/office/drawing/2014/main" id="{F2BDB507-9B09-47D7-99C8-3C114594E43E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9" name="矩形: 剪去左右顶角 278">
                <a:extLst>
                  <a:ext uri="{FF2B5EF4-FFF2-40B4-BE49-F238E27FC236}">
                    <a16:creationId xmlns:a16="http://schemas.microsoft.com/office/drawing/2014/main" id="{F2A7B604-01C2-458D-B434-37E98A3BD71B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71" name="组合 270">
              <a:extLst>
                <a:ext uri="{FF2B5EF4-FFF2-40B4-BE49-F238E27FC236}">
                  <a16:creationId xmlns:a16="http://schemas.microsoft.com/office/drawing/2014/main" id="{246B10C6-894D-41A6-9297-61CEA0C306F3}"/>
                </a:ext>
              </a:extLst>
            </p:cNvPr>
            <p:cNvGrpSpPr/>
            <p:nvPr/>
          </p:nvGrpSpPr>
          <p:grpSpPr>
            <a:xfrm>
              <a:off x="62336" y="6527253"/>
              <a:ext cx="192345" cy="141764"/>
              <a:chOff x="33922" y="3854582"/>
              <a:chExt cx="187010" cy="186931"/>
            </a:xfrm>
          </p:grpSpPr>
          <p:sp>
            <p:nvSpPr>
              <p:cNvPr id="274" name="矩形: 剪去左右顶角 273">
                <a:extLst>
                  <a:ext uri="{FF2B5EF4-FFF2-40B4-BE49-F238E27FC236}">
                    <a16:creationId xmlns:a16="http://schemas.microsoft.com/office/drawing/2014/main" id="{A97994B7-225E-46CA-A4DF-FB8884E476F0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75" name="矩形: 剪去左右顶角 274">
                <a:extLst>
                  <a:ext uri="{FF2B5EF4-FFF2-40B4-BE49-F238E27FC236}">
                    <a16:creationId xmlns:a16="http://schemas.microsoft.com/office/drawing/2014/main" id="{6B782898-A409-4756-8054-443C0954209A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72" name="直角三角形 271">
              <a:extLst>
                <a:ext uri="{FF2B5EF4-FFF2-40B4-BE49-F238E27FC236}">
                  <a16:creationId xmlns:a16="http://schemas.microsoft.com/office/drawing/2014/main" id="{6CC8D57C-14D4-4599-B7BF-80385885E9CC}"/>
                </a:ext>
              </a:extLst>
            </p:cNvPr>
            <p:cNvSpPr/>
            <p:nvPr/>
          </p:nvSpPr>
          <p:spPr>
            <a:xfrm rot="10800000">
              <a:off x="7740531" y="816009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273" name="直角三角形 272">
              <a:extLst>
                <a:ext uri="{FF2B5EF4-FFF2-40B4-BE49-F238E27FC236}">
                  <a16:creationId xmlns:a16="http://schemas.microsoft.com/office/drawing/2014/main" id="{F3D4C125-6F34-45EE-9D7E-BDF224244E83}"/>
                </a:ext>
              </a:extLst>
            </p:cNvPr>
            <p:cNvSpPr/>
            <p:nvPr/>
          </p:nvSpPr>
          <p:spPr>
            <a:xfrm rot="16200000">
              <a:off x="7750979" y="657482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grpSp>
        <p:nvGrpSpPr>
          <p:cNvPr id="280" name="组合 279">
            <a:extLst>
              <a:ext uri="{FF2B5EF4-FFF2-40B4-BE49-F238E27FC236}">
                <a16:creationId xmlns:a16="http://schemas.microsoft.com/office/drawing/2014/main" id="{075A1787-23B6-4D9C-966C-B849D2E95108}"/>
              </a:ext>
            </a:extLst>
          </p:cNvPr>
          <p:cNvGrpSpPr/>
          <p:nvPr/>
        </p:nvGrpSpPr>
        <p:grpSpPr>
          <a:xfrm>
            <a:off x="11476740" y="1677582"/>
            <a:ext cx="6359012" cy="3906553"/>
            <a:chOff x="419924" y="622885"/>
            <a:chExt cx="7675031" cy="4198664"/>
          </a:xfrm>
        </p:grpSpPr>
        <p:grpSp>
          <p:nvGrpSpPr>
            <p:cNvPr id="281" name="Group 3">
              <a:extLst>
                <a:ext uri="{FF2B5EF4-FFF2-40B4-BE49-F238E27FC236}">
                  <a16:creationId xmlns:a16="http://schemas.microsoft.com/office/drawing/2014/main" id="{197A9855-62CE-4897-A1BD-16A4F62A4FC1}"/>
                </a:ext>
              </a:extLst>
            </p:cNvPr>
            <p:cNvGrpSpPr/>
            <p:nvPr/>
          </p:nvGrpSpPr>
          <p:grpSpPr>
            <a:xfrm rot="19385170">
              <a:off x="4379418" y="2032632"/>
              <a:ext cx="140014" cy="184025"/>
              <a:chOff x="18561758" y="2385889"/>
              <a:chExt cx="2160750" cy="3102509"/>
            </a:xfrm>
          </p:grpSpPr>
          <p:sp>
            <p:nvSpPr>
              <p:cNvPr id="533" name="Freeform: Shape 4">
                <a:extLst>
                  <a:ext uri="{FF2B5EF4-FFF2-40B4-BE49-F238E27FC236}">
                    <a16:creationId xmlns:a16="http://schemas.microsoft.com/office/drawing/2014/main" id="{3A25BD44-AC96-41C1-B8D6-B8973FC55F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1758" y="2385889"/>
                <a:ext cx="2160750" cy="3102509"/>
              </a:xfrm>
              <a:custGeom>
                <a:avLst/>
                <a:gdLst>
                  <a:gd name="T0" fmla="*/ 0 w 366"/>
                  <a:gd name="T1" fmla="*/ 494 h 527"/>
                  <a:gd name="T2" fmla="*/ 34 w 366"/>
                  <a:gd name="T3" fmla="*/ 527 h 527"/>
                  <a:gd name="T4" fmla="*/ 333 w 366"/>
                  <a:gd name="T5" fmla="*/ 527 h 527"/>
                  <a:gd name="T6" fmla="*/ 366 w 366"/>
                  <a:gd name="T7" fmla="*/ 494 h 527"/>
                  <a:gd name="T8" fmla="*/ 366 w 366"/>
                  <a:gd name="T9" fmla="*/ 34 h 527"/>
                  <a:gd name="T10" fmla="*/ 333 w 366"/>
                  <a:gd name="T11" fmla="*/ 0 h 527"/>
                  <a:gd name="T12" fmla="*/ 34 w 366"/>
                  <a:gd name="T13" fmla="*/ 0 h 527"/>
                  <a:gd name="T14" fmla="*/ 0 w 366"/>
                  <a:gd name="T15" fmla="*/ 34 h 527"/>
                  <a:gd name="T16" fmla="*/ 0 w 366"/>
                  <a:gd name="T17" fmla="*/ 494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6" h="527">
                    <a:moveTo>
                      <a:pt x="0" y="494"/>
                    </a:moveTo>
                    <a:cubicBezTo>
                      <a:pt x="0" y="512"/>
                      <a:pt x="15" y="527"/>
                      <a:pt x="34" y="527"/>
                    </a:cubicBezTo>
                    <a:cubicBezTo>
                      <a:pt x="333" y="527"/>
                      <a:pt x="333" y="527"/>
                      <a:pt x="333" y="527"/>
                    </a:cubicBezTo>
                    <a:cubicBezTo>
                      <a:pt x="351" y="527"/>
                      <a:pt x="366" y="512"/>
                      <a:pt x="366" y="494"/>
                    </a:cubicBezTo>
                    <a:cubicBezTo>
                      <a:pt x="366" y="34"/>
                      <a:pt x="366" y="34"/>
                      <a:pt x="366" y="34"/>
                    </a:cubicBezTo>
                    <a:cubicBezTo>
                      <a:pt x="366" y="15"/>
                      <a:pt x="351" y="0"/>
                      <a:pt x="333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5" y="0"/>
                      <a:pt x="0" y="15"/>
                      <a:pt x="0" y="34"/>
                    </a:cubicBezTo>
                    <a:lnTo>
                      <a:pt x="0" y="494"/>
                    </a:lnTo>
                    <a:close/>
                  </a:path>
                </a:pathLst>
              </a:custGeom>
              <a:solidFill>
                <a:srgbClr val="2D35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34" name="Rectangle 5">
                <a:extLst>
                  <a:ext uri="{FF2B5EF4-FFF2-40B4-BE49-F238E27FC236}">
                    <a16:creationId xmlns:a16="http://schemas.microsoft.com/office/drawing/2014/main" id="{4BBEF975-E0C7-46D1-8ACA-8484144F67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1666" y="2532620"/>
                <a:ext cx="1842254" cy="272047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35" name="Freeform: Shape 6">
                <a:extLst>
                  <a:ext uri="{FF2B5EF4-FFF2-40B4-BE49-F238E27FC236}">
                    <a16:creationId xmlns:a16="http://schemas.microsoft.com/office/drawing/2014/main" id="{E9B05B3C-DA59-4A5B-A5C8-70889A7078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15497" y="3457953"/>
                <a:ext cx="1671773" cy="1718475"/>
              </a:xfrm>
              <a:custGeom>
                <a:avLst/>
                <a:gdLst>
                  <a:gd name="T0" fmla="*/ 278 w 283"/>
                  <a:gd name="T1" fmla="*/ 292 h 292"/>
                  <a:gd name="T2" fmla="*/ 5 w 283"/>
                  <a:gd name="T3" fmla="*/ 292 h 292"/>
                  <a:gd name="T4" fmla="*/ 0 w 283"/>
                  <a:gd name="T5" fmla="*/ 287 h 292"/>
                  <a:gd name="T6" fmla="*/ 5 w 283"/>
                  <a:gd name="T7" fmla="*/ 283 h 292"/>
                  <a:gd name="T8" fmla="*/ 274 w 283"/>
                  <a:gd name="T9" fmla="*/ 283 h 292"/>
                  <a:gd name="T10" fmla="*/ 274 w 283"/>
                  <a:gd name="T11" fmla="*/ 5 h 292"/>
                  <a:gd name="T12" fmla="*/ 278 w 283"/>
                  <a:gd name="T13" fmla="*/ 0 h 292"/>
                  <a:gd name="T14" fmla="*/ 283 w 283"/>
                  <a:gd name="T15" fmla="*/ 5 h 292"/>
                  <a:gd name="T16" fmla="*/ 283 w 283"/>
                  <a:gd name="T17" fmla="*/ 287 h 292"/>
                  <a:gd name="T18" fmla="*/ 278 w 283"/>
                  <a:gd name="T19" fmla="*/ 29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3" h="292">
                    <a:moveTo>
                      <a:pt x="278" y="292"/>
                    </a:moveTo>
                    <a:cubicBezTo>
                      <a:pt x="5" y="292"/>
                      <a:pt x="5" y="292"/>
                      <a:pt x="5" y="292"/>
                    </a:cubicBezTo>
                    <a:cubicBezTo>
                      <a:pt x="2" y="292"/>
                      <a:pt x="0" y="290"/>
                      <a:pt x="0" y="287"/>
                    </a:cubicBezTo>
                    <a:cubicBezTo>
                      <a:pt x="0" y="285"/>
                      <a:pt x="2" y="283"/>
                      <a:pt x="5" y="283"/>
                    </a:cubicBezTo>
                    <a:cubicBezTo>
                      <a:pt x="274" y="283"/>
                      <a:pt x="274" y="283"/>
                      <a:pt x="274" y="283"/>
                    </a:cubicBezTo>
                    <a:cubicBezTo>
                      <a:pt x="274" y="5"/>
                      <a:pt x="274" y="5"/>
                      <a:pt x="274" y="5"/>
                    </a:cubicBezTo>
                    <a:cubicBezTo>
                      <a:pt x="274" y="2"/>
                      <a:pt x="276" y="0"/>
                      <a:pt x="278" y="0"/>
                    </a:cubicBezTo>
                    <a:cubicBezTo>
                      <a:pt x="281" y="0"/>
                      <a:pt x="283" y="2"/>
                      <a:pt x="283" y="5"/>
                    </a:cubicBezTo>
                    <a:cubicBezTo>
                      <a:pt x="283" y="287"/>
                      <a:pt x="283" y="287"/>
                      <a:pt x="283" y="287"/>
                    </a:cubicBezTo>
                    <a:cubicBezTo>
                      <a:pt x="283" y="290"/>
                      <a:pt x="281" y="292"/>
                      <a:pt x="278" y="292"/>
                    </a:cubicBezTo>
                    <a:close/>
                  </a:path>
                </a:pathLst>
              </a:custGeom>
              <a:solidFill>
                <a:srgbClr val="BCB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36" name="Freeform: Shape 7">
                <a:extLst>
                  <a:ext uri="{FF2B5EF4-FFF2-40B4-BE49-F238E27FC236}">
                    <a16:creationId xmlns:a16="http://schemas.microsoft.com/office/drawing/2014/main" id="{6E1CC2BE-845F-4163-89F4-6FE92AE9DB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2822118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10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10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37" name="Freeform: Shape 8">
                <a:extLst>
                  <a:ext uri="{FF2B5EF4-FFF2-40B4-BE49-F238E27FC236}">
                    <a16:creationId xmlns:a16="http://schemas.microsoft.com/office/drawing/2014/main" id="{8FE2D03C-B1B5-4B4E-A19C-976BA70D62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1179" y="2939767"/>
                <a:ext cx="796900" cy="70061"/>
              </a:xfrm>
              <a:custGeom>
                <a:avLst/>
                <a:gdLst>
                  <a:gd name="T0" fmla="*/ 129 w 135"/>
                  <a:gd name="T1" fmla="*/ 0 h 12"/>
                  <a:gd name="T2" fmla="*/ 6 w 135"/>
                  <a:gd name="T3" fmla="*/ 0 h 12"/>
                  <a:gd name="T4" fmla="*/ 0 w 135"/>
                  <a:gd name="T5" fmla="*/ 6 h 12"/>
                  <a:gd name="T6" fmla="*/ 6 w 135"/>
                  <a:gd name="T7" fmla="*/ 12 h 12"/>
                  <a:gd name="T8" fmla="*/ 129 w 135"/>
                  <a:gd name="T9" fmla="*/ 12 h 12"/>
                  <a:gd name="T10" fmla="*/ 135 w 135"/>
                  <a:gd name="T11" fmla="*/ 6 h 12"/>
                  <a:gd name="T12" fmla="*/ 129 w 135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2">
                    <a:moveTo>
                      <a:pt x="12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129" y="12"/>
                      <a:pt x="129" y="12"/>
                      <a:pt x="129" y="12"/>
                    </a:cubicBezTo>
                    <a:cubicBezTo>
                      <a:pt x="132" y="12"/>
                      <a:pt x="135" y="9"/>
                      <a:pt x="135" y="6"/>
                    </a:cubicBezTo>
                    <a:cubicBezTo>
                      <a:pt x="135" y="3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38" name="Freeform: Shape 9">
                <a:extLst>
                  <a:ext uri="{FF2B5EF4-FFF2-40B4-BE49-F238E27FC236}">
                    <a16:creationId xmlns:a16="http://schemas.microsoft.com/office/drawing/2014/main" id="{3ECD9C10-22D5-465B-9539-CF2C2B417A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12836" y="2945054"/>
                <a:ext cx="377966" cy="64773"/>
              </a:xfrm>
              <a:custGeom>
                <a:avLst/>
                <a:gdLst>
                  <a:gd name="T0" fmla="*/ 59 w 64"/>
                  <a:gd name="T1" fmla="*/ 0 h 11"/>
                  <a:gd name="T2" fmla="*/ 6 w 64"/>
                  <a:gd name="T3" fmla="*/ 0 h 11"/>
                  <a:gd name="T4" fmla="*/ 0 w 64"/>
                  <a:gd name="T5" fmla="*/ 5 h 11"/>
                  <a:gd name="T6" fmla="*/ 6 w 64"/>
                  <a:gd name="T7" fmla="*/ 11 h 11"/>
                  <a:gd name="T8" fmla="*/ 59 w 64"/>
                  <a:gd name="T9" fmla="*/ 11 h 11"/>
                  <a:gd name="T10" fmla="*/ 64 w 64"/>
                  <a:gd name="T11" fmla="*/ 5 h 11"/>
                  <a:gd name="T12" fmla="*/ 59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8"/>
                      <a:pt x="3" y="11"/>
                      <a:pt x="6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2" y="11"/>
                      <a:pt x="64" y="8"/>
                      <a:pt x="64" y="5"/>
                    </a:cubicBezTo>
                    <a:cubicBezTo>
                      <a:pt x="64" y="2"/>
                      <a:pt x="62" y="0"/>
                      <a:pt x="5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39" name="Freeform: Shape 10">
                <a:extLst>
                  <a:ext uri="{FF2B5EF4-FFF2-40B4-BE49-F238E27FC236}">
                    <a16:creationId xmlns:a16="http://schemas.microsoft.com/office/drawing/2014/main" id="{B0949AB8-9E63-45DF-9B02-EEBC2AF110B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3057417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10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10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0" name="Freeform: Shape 11">
                <a:extLst>
                  <a:ext uri="{FF2B5EF4-FFF2-40B4-BE49-F238E27FC236}">
                    <a16:creationId xmlns:a16="http://schemas.microsoft.com/office/drawing/2014/main" id="{A4EE71FE-EEE8-4E82-B8D9-29D74FF349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82008" y="3192251"/>
                <a:ext cx="377966" cy="59485"/>
              </a:xfrm>
              <a:custGeom>
                <a:avLst/>
                <a:gdLst>
                  <a:gd name="T0" fmla="*/ 64 w 64"/>
                  <a:gd name="T1" fmla="*/ 5 h 10"/>
                  <a:gd name="T2" fmla="*/ 58 w 64"/>
                  <a:gd name="T3" fmla="*/ 10 h 10"/>
                  <a:gd name="T4" fmla="*/ 6 w 64"/>
                  <a:gd name="T5" fmla="*/ 10 h 10"/>
                  <a:gd name="T6" fmla="*/ 0 w 64"/>
                  <a:gd name="T7" fmla="*/ 5 h 10"/>
                  <a:gd name="T8" fmla="*/ 0 w 64"/>
                  <a:gd name="T9" fmla="*/ 5 h 10"/>
                  <a:gd name="T10" fmla="*/ 6 w 64"/>
                  <a:gd name="T11" fmla="*/ 0 h 10"/>
                  <a:gd name="T12" fmla="*/ 58 w 64"/>
                  <a:gd name="T13" fmla="*/ 0 h 10"/>
                  <a:gd name="T14" fmla="*/ 64 w 64"/>
                  <a:gd name="T1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0">
                    <a:moveTo>
                      <a:pt x="64" y="5"/>
                    </a:moveTo>
                    <a:cubicBezTo>
                      <a:pt x="64" y="8"/>
                      <a:pt x="61" y="10"/>
                      <a:pt x="58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3" y="10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4" y="2"/>
                      <a:pt x="64" y="5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1" name="Freeform: Shape 12">
                <a:extLst>
                  <a:ext uri="{FF2B5EF4-FFF2-40B4-BE49-F238E27FC236}">
                    <a16:creationId xmlns:a16="http://schemas.microsoft.com/office/drawing/2014/main" id="{C2F52259-1FC3-4822-A964-930ECF5046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3192251"/>
                <a:ext cx="371358" cy="59485"/>
              </a:xfrm>
              <a:custGeom>
                <a:avLst/>
                <a:gdLst>
                  <a:gd name="T0" fmla="*/ 58 w 63"/>
                  <a:gd name="T1" fmla="*/ 0 h 10"/>
                  <a:gd name="T2" fmla="*/ 5 w 63"/>
                  <a:gd name="T3" fmla="*/ 0 h 10"/>
                  <a:gd name="T4" fmla="*/ 0 w 63"/>
                  <a:gd name="T5" fmla="*/ 5 h 10"/>
                  <a:gd name="T6" fmla="*/ 5 w 63"/>
                  <a:gd name="T7" fmla="*/ 10 h 10"/>
                  <a:gd name="T8" fmla="*/ 58 w 63"/>
                  <a:gd name="T9" fmla="*/ 10 h 10"/>
                  <a:gd name="T10" fmla="*/ 63 w 63"/>
                  <a:gd name="T11" fmla="*/ 5 h 10"/>
                  <a:gd name="T12" fmla="*/ 58 w 63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0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61" y="10"/>
                      <a:pt x="63" y="8"/>
                      <a:pt x="63" y="5"/>
                    </a:cubicBezTo>
                    <a:cubicBezTo>
                      <a:pt x="63" y="2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2" name="Freeform: Shape 13">
                <a:extLst>
                  <a:ext uri="{FF2B5EF4-FFF2-40B4-BE49-F238E27FC236}">
                    <a16:creationId xmlns:a16="http://schemas.microsoft.com/office/drawing/2014/main" id="{8FE1784E-B537-4620-8D6D-932FE99B05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5893" y="3357488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3" name="Freeform: Shape 14">
                <a:extLst>
                  <a:ext uri="{FF2B5EF4-FFF2-40B4-BE49-F238E27FC236}">
                    <a16:creationId xmlns:a16="http://schemas.microsoft.com/office/drawing/2014/main" id="{49981999-6E37-4253-B46C-8990FC279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3475138"/>
                <a:ext cx="796900" cy="64773"/>
              </a:xfrm>
              <a:custGeom>
                <a:avLst/>
                <a:gdLst>
                  <a:gd name="T0" fmla="*/ 130 w 135"/>
                  <a:gd name="T1" fmla="*/ 0 h 11"/>
                  <a:gd name="T2" fmla="*/ 6 w 135"/>
                  <a:gd name="T3" fmla="*/ 0 h 11"/>
                  <a:gd name="T4" fmla="*/ 0 w 135"/>
                  <a:gd name="T5" fmla="*/ 6 h 11"/>
                  <a:gd name="T6" fmla="*/ 6 w 135"/>
                  <a:gd name="T7" fmla="*/ 11 h 11"/>
                  <a:gd name="T8" fmla="*/ 130 w 135"/>
                  <a:gd name="T9" fmla="*/ 11 h 11"/>
                  <a:gd name="T10" fmla="*/ 135 w 135"/>
                  <a:gd name="T11" fmla="*/ 6 h 11"/>
                  <a:gd name="T12" fmla="*/ 130 w 135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1">
                    <a:moveTo>
                      <a:pt x="130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3" y="11"/>
                      <a:pt x="135" y="9"/>
                      <a:pt x="135" y="6"/>
                    </a:cubicBezTo>
                    <a:cubicBezTo>
                      <a:pt x="135" y="2"/>
                      <a:pt x="133" y="0"/>
                      <a:pt x="130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4" name="Freeform: Shape 15">
                <a:extLst>
                  <a:ext uri="{FF2B5EF4-FFF2-40B4-BE49-F238E27FC236}">
                    <a16:creationId xmlns:a16="http://schemas.microsoft.com/office/drawing/2014/main" id="{DA1975CD-BBBD-4371-8EAB-759A7F341C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7550" y="3475138"/>
                <a:ext cx="371358" cy="64773"/>
              </a:xfrm>
              <a:custGeom>
                <a:avLst/>
                <a:gdLst>
                  <a:gd name="T0" fmla="*/ 58 w 63"/>
                  <a:gd name="T1" fmla="*/ 0 h 11"/>
                  <a:gd name="T2" fmla="*/ 5 w 63"/>
                  <a:gd name="T3" fmla="*/ 0 h 11"/>
                  <a:gd name="T4" fmla="*/ 0 w 63"/>
                  <a:gd name="T5" fmla="*/ 6 h 11"/>
                  <a:gd name="T6" fmla="*/ 5 w 63"/>
                  <a:gd name="T7" fmla="*/ 11 h 11"/>
                  <a:gd name="T8" fmla="*/ 58 w 63"/>
                  <a:gd name="T9" fmla="*/ 11 h 11"/>
                  <a:gd name="T10" fmla="*/ 63 w 63"/>
                  <a:gd name="T11" fmla="*/ 6 h 11"/>
                  <a:gd name="T12" fmla="*/ 58 w 6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3" y="9"/>
                      <a:pt x="63" y="6"/>
                    </a:cubicBezTo>
                    <a:cubicBezTo>
                      <a:pt x="63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5" name="Freeform: Shape 16">
                <a:extLst>
                  <a:ext uri="{FF2B5EF4-FFF2-40B4-BE49-F238E27FC236}">
                    <a16:creationId xmlns:a16="http://schemas.microsoft.com/office/drawing/2014/main" id="{1B8B061E-8EFD-4CDE-9565-D19BF8223C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1179" y="3592787"/>
                <a:ext cx="1435214" cy="71383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6" name="Freeform: Shape 17">
                <a:extLst>
                  <a:ext uri="{FF2B5EF4-FFF2-40B4-BE49-F238E27FC236}">
                    <a16:creationId xmlns:a16="http://schemas.microsoft.com/office/drawing/2014/main" id="{151B68E2-FB23-4E3F-B4C6-97979799B8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6721" y="3722334"/>
                <a:ext cx="371358" cy="64773"/>
              </a:xfrm>
              <a:custGeom>
                <a:avLst/>
                <a:gdLst>
                  <a:gd name="T0" fmla="*/ 63 w 63"/>
                  <a:gd name="T1" fmla="*/ 6 h 11"/>
                  <a:gd name="T2" fmla="*/ 58 w 63"/>
                  <a:gd name="T3" fmla="*/ 11 h 11"/>
                  <a:gd name="T4" fmla="*/ 5 w 63"/>
                  <a:gd name="T5" fmla="*/ 11 h 11"/>
                  <a:gd name="T6" fmla="*/ 0 w 63"/>
                  <a:gd name="T7" fmla="*/ 6 h 11"/>
                  <a:gd name="T8" fmla="*/ 0 w 63"/>
                  <a:gd name="T9" fmla="*/ 6 h 11"/>
                  <a:gd name="T10" fmla="*/ 5 w 63"/>
                  <a:gd name="T11" fmla="*/ 0 h 11"/>
                  <a:gd name="T12" fmla="*/ 58 w 63"/>
                  <a:gd name="T13" fmla="*/ 0 h 11"/>
                  <a:gd name="T14" fmla="*/ 63 w 6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" h="11">
                    <a:moveTo>
                      <a:pt x="63" y="6"/>
                    </a:moveTo>
                    <a:cubicBezTo>
                      <a:pt x="63" y="9"/>
                      <a:pt x="61" y="11"/>
                      <a:pt x="58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3" y="3"/>
                      <a:pt x="6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7" name="Freeform: Shape 18">
                <a:extLst>
                  <a:ext uri="{FF2B5EF4-FFF2-40B4-BE49-F238E27FC236}">
                    <a16:creationId xmlns:a16="http://schemas.microsoft.com/office/drawing/2014/main" id="{9D86B3A5-EE06-49F4-94BE-0909791F04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5893" y="3722334"/>
                <a:ext cx="377966" cy="64773"/>
              </a:xfrm>
              <a:custGeom>
                <a:avLst/>
                <a:gdLst>
                  <a:gd name="T0" fmla="*/ 58 w 64"/>
                  <a:gd name="T1" fmla="*/ 0 h 11"/>
                  <a:gd name="T2" fmla="*/ 5 w 64"/>
                  <a:gd name="T3" fmla="*/ 0 h 11"/>
                  <a:gd name="T4" fmla="*/ 0 w 64"/>
                  <a:gd name="T5" fmla="*/ 6 h 11"/>
                  <a:gd name="T6" fmla="*/ 5 w 64"/>
                  <a:gd name="T7" fmla="*/ 11 h 11"/>
                  <a:gd name="T8" fmla="*/ 58 w 64"/>
                  <a:gd name="T9" fmla="*/ 11 h 11"/>
                  <a:gd name="T10" fmla="*/ 64 w 64"/>
                  <a:gd name="T11" fmla="*/ 6 h 11"/>
                  <a:gd name="T12" fmla="*/ 58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4" y="9"/>
                      <a:pt x="64" y="6"/>
                    </a:cubicBezTo>
                    <a:cubicBezTo>
                      <a:pt x="64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8" name="Freeform: Shape 19">
                <a:extLst>
                  <a:ext uri="{FF2B5EF4-FFF2-40B4-BE49-F238E27FC236}">
                    <a16:creationId xmlns:a16="http://schemas.microsoft.com/office/drawing/2014/main" id="{44F0BCB2-CD9A-4F0D-9941-E021395598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576284"/>
                <a:ext cx="1435214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2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49" name="Freeform: Shape 20">
                <a:extLst>
                  <a:ext uri="{FF2B5EF4-FFF2-40B4-BE49-F238E27FC236}">
                    <a16:creationId xmlns:a16="http://schemas.microsoft.com/office/drawing/2014/main" id="{18FAF713-0B64-4C03-8E4D-6FB8B51CBB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3999" y="4693934"/>
                <a:ext cx="796900" cy="64773"/>
              </a:xfrm>
              <a:custGeom>
                <a:avLst/>
                <a:gdLst>
                  <a:gd name="T0" fmla="*/ 129 w 135"/>
                  <a:gd name="T1" fmla="*/ 0 h 11"/>
                  <a:gd name="T2" fmla="*/ 6 w 135"/>
                  <a:gd name="T3" fmla="*/ 0 h 11"/>
                  <a:gd name="T4" fmla="*/ 0 w 135"/>
                  <a:gd name="T5" fmla="*/ 5 h 11"/>
                  <a:gd name="T6" fmla="*/ 6 w 135"/>
                  <a:gd name="T7" fmla="*/ 11 h 11"/>
                  <a:gd name="T8" fmla="*/ 129 w 135"/>
                  <a:gd name="T9" fmla="*/ 11 h 11"/>
                  <a:gd name="T10" fmla="*/ 135 w 135"/>
                  <a:gd name="T11" fmla="*/ 5 h 11"/>
                  <a:gd name="T12" fmla="*/ 129 w 135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1">
                    <a:moveTo>
                      <a:pt x="12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9"/>
                      <a:pt x="2" y="11"/>
                      <a:pt x="6" y="11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32" y="11"/>
                      <a:pt x="135" y="9"/>
                      <a:pt x="135" y="5"/>
                    </a:cubicBezTo>
                    <a:cubicBezTo>
                      <a:pt x="135" y="2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50" name="Freeform: Shape 21">
                <a:extLst>
                  <a:ext uri="{FF2B5EF4-FFF2-40B4-BE49-F238E27FC236}">
                    <a16:creationId xmlns:a16="http://schemas.microsoft.com/office/drawing/2014/main" id="{D9F15A2D-3844-4A23-8433-C5E7DB24E0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95656" y="4693934"/>
                <a:ext cx="377966" cy="64773"/>
              </a:xfrm>
              <a:custGeom>
                <a:avLst/>
                <a:gdLst>
                  <a:gd name="T0" fmla="*/ 59 w 64"/>
                  <a:gd name="T1" fmla="*/ 0 h 11"/>
                  <a:gd name="T2" fmla="*/ 6 w 64"/>
                  <a:gd name="T3" fmla="*/ 0 h 11"/>
                  <a:gd name="T4" fmla="*/ 0 w 64"/>
                  <a:gd name="T5" fmla="*/ 6 h 11"/>
                  <a:gd name="T6" fmla="*/ 6 w 64"/>
                  <a:gd name="T7" fmla="*/ 11 h 11"/>
                  <a:gd name="T8" fmla="*/ 59 w 64"/>
                  <a:gd name="T9" fmla="*/ 11 h 11"/>
                  <a:gd name="T10" fmla="*/ 64 w 64"/>
                  <a:gd name="T11" fmla="*/ 6 h 11"/>
                  <a:gd name="T12" fmla="*/ 59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2" y="11"/>
                      <a:pt x="64" y="9"/>
                      <a:pt x="64" y="6"/>
                    </a:cubicBezTo>
                    <a:cubicBezTo>
                      <a:pt x="64" y="3"/>
                      <a:pt x="62" y="0"/>
                      <a:pt x="5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51" name="Freeform: Shape 22">
                <a:extLst>
                  <a:ext uri="{FF2B5EF4-FFF2-40B4-BE49-F238E27FC236}">
                    <a16:creationId xmlns:a16="http://schemas.microsoft.com/office/drawing/2014/main" id="{6D176820-823D-4C56-952B-7A5E27D15C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811583"/>
                <a:ext cx="1435214" cy="71383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2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52" name="Freeform: Shape 23">
                <a:extLst>
                  <a:ext uri="{FF2B5EF4-FFF2-40B4-BE49-F238E27FC236}">
                    <a16:creationId xmlns:a16="http://schemas.microsoft.com/office/drawing/2014/main" id="{E51ECB9F-B3C3-4E51-AA0D-7E9781E515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4828" y="4941130"/>
                <a:ext cx="377966" cy="64773"/>
              </a:xfrm>
              <a:custGeom>
                <a:avLst/>
                <a:gdLst>
                  <a:gd name="T0" fmla="*/ 64 w 64"/>
                  <a:gd name="T1" fmla="*/ 6 h 11"/>
                  <a:gd name="T2" fmla="*/ 58 w 64"/>
                  <a:gd name="T3" fmla="*/ 11 h 11"/>
                  <a:gd name="T4" fmla="*/ 6 w 64"/>
                  <a:gd name="T5" fmla="*/ 11 h 11"/>
                  <a:gd name="T6" fmla="*/ 0 w 64"/>
                  <a:gd name="T7" fmla="*/ 6 h 11"/>
                  <a:gd name="T8" fmla="*/ 0 w 64"/>
                  <a:gd name="T9" fmla="*/ 6 h 11"/>
                  <a:gd name="T10" fmla="*/ 6 w 64"/>
                  <a:gd name="T11" fmla="*/ 0 h 11"/>
                  <a:gd name="T12" fmla="*/ 58 w 64"/>
                  <a:gd name="T13" fmla="*/ 0 h 11"/>
                  <a:gd name="T14" fmla="*/ 64 w 64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1">
                    <a:moveTo>
                      <a:pt x="64" y="6"/>
                    </a:moveTo>
                    <a:cubicBezTo>
                      <a:pt x="64" y="9"/>
                      <a:pt x="61" y="11"/>
                      <a:pt x="58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4" y="3"/>
                      <a:pt x="64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53" name="Freeform: Shape 24">
                <a:extLst>
                  <a:ext uri="{FF2B5EF4-FFF2-40B4-BE49-F238E27FC236}">
                    <a16:creationId xmlns:a16="http://schemas.microsoft.com/office/drawing/2014/main" id="{85BFFD9E-89C9-4379-B69B-39CF28B40B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941130"/>
                <a:ext cx="372680" cy="64773"/>
              </a:xfrm>
              <a:custGeom>
                <a:avLst/>
                <a:gdLst>
                  <a:gd name="T0" fmla="*/ 58 w 63"/>
                  <a:gd name="T1" fmla="*/ 0 h 11"/>
                  <a:gd name="T2" fmla="*/ 5 w 63"/>
                  <a:gd name="T3" fmla="*/ 0 h 11"/>
                  <a:gd name="T4" fmla="*/ 0 w 63"/>
                  <a:gd name="T5" fmla="*/ 6 h 11"/>
                  <a:gd name="T6" fmla="*/ 5 w 63"/>
                  <a:gd name="T7" fmla="*/ 11 h 11"/>
                  <a:gd name="T8" fmla="*/ 58 w 63"/>
                  <a:gd name="T9" fmla="*/ 11 h 11"/>
                  <a:gd name="T10" fmla="*/ 63 w 63"/>
                  <a:gd name="T11" fmla="*/ 6 h 11"/>
                  <a:gd name="T12" fmla="*/ 58 w 6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3" y="9"/>
                      <a:pt x="63" y="6"/>
                    </a:cubicBezTo>
                    <a:cubicBezTo>
                      <a:pt x="63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54" name="Freeform: Shape 25">
                <a:extLst>
                  <a:ext uri="{FF2B5EF4-FFF2-40B4-BE49-F238E27FC236}">
                    <a16:creationId xmlns:a16="http://schemas.microsoft.com/office/drawing/2014/main" id="{B76E091E-2341-4E38-9DFE-4466412ED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69681" y="3875675"/>
                <a:ext cx="1392924" cy="606754"/>
              </a:xfrm>
              <a:custGeom>
                <a:avLst/>
                <a:gdLst>
                  <a:gd name="T0" fmla="*/ 5 w 236"/>
                  <a:gd name="T1" fmla="*/ 103 h 103"/>
                  <a:gd name="T2" fmla="*/ 2 w 236"/>
                  <a:gd name="T3" fmla="*/ 102 h 103"/>
                  <a:gd name="T4" fmla="*/ 2 w 236"/>
                  <a:gd name="T5" fmla="*/ 95 h 103"/>
                  <a:gd name="T6" fmla="*/ 63 w 236"/>
                  <a:gd name="T7" fmla="*/ 29 h 103"/>
                  <a:gd name="T8" fmla="*/ 69 w 236"/>
                  <a:gd name="T9" fmla="*/ 28 h 103"/>
                  <a:gd name="T10" fmla="*/ 145 w 236"/>
                  <a:gd name="T11" fmla="*/ 80 h 103"/>
                  <a:gd name="T12" fmla="*/ 228 w 236"/>
                  <a:gd name="T13" fmla="*/ 1 h 103"/>
                  <a:gd name="T14" fmla="*/ 235 w 236"/>
                  <a:gd name="T15" fmla="*/ 2 h 103"/>
                  <a:gd name="T16" fmla="*/ 235 w 236"/>
                  <a:gd name="T17" fmla="*/ 8 h 103"/>
                  <a:gd name="T18" fmla="*/ 148 w 236"/>
                  <a:gd name="T19" fmla="*/ 90 h 103"/>
                  <a:gd name="T20" fmla="*/ 143 w 236"/>
                  <a:gd name="T21" fmla="*/ 90 h 103"/>
                  <a:gd name="T22" fmla="*/ 67 w 236"/>
                  <a:gd name="T23" fmla="*/ 38 h 103"/>
                  <a:gd name="T24" fmla="*/ 8 w 236"/>
                  <a:gd name="T25" fmla="*/ 101 h 103"/>
                  <a:gd name="T26" fmla="*/ 5 w 236"/>
                  <a:gd name="T27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103">
                    <a:moveTo>
                      <a:pt x="5" y="103"/>
                    </a:moveTo>
                    <a:cubicBezTo>
                      <a:pt x="4" y="103"/>
                      <a:pt x="3" y="102"/>
                      <a:pt x="2" y="102"/>
                    </a:cubicBezTo>
                    <a:cubicBezTo>
                      <a:pt x="0" y="100"/>
                      <a:pt x="0" y="97"/>
                      <a:pt x="2" y="95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5" y="27"/>
                      <a:pt x="68" y="27"/>
                      <a:pt x="69" y="28"/>
                    </a:cubicBezTo>
                    <a:cubicBezTo>
                      <a:pt x="145" y="80"/>
                      <a:pt x="145" y="80"/>
                      <a:pt x="145" y="80"/>
                    </a:cubicBezTo>
                    <a:cubicBezTo>
                      <a:pt x="228" y="1"/>
                      <a:pt x="228" y="1"/>
                      <a:pt x="228" y="1"/>
                    </a:cubicBezTo>
                    <a:cubicBezTo>
                      <a:pt x="230" y="0"/>
                      <a:pt x="233" y="0"/>
                      <a:pt x="235" y="2"/>
                    </a:cubicBezTo>
                    <a:cubicBezTo>
                      <a:pt x="236" y="3"/>
                      <a:pt x="236" y="6"/>
                      <a:pt x="235" y="8"/>
                    </a:cubicBezTo>
                    <a:cubicBezTo>
                      <a:pt x="148" y="90"/>
                      <a:pt x="148" y="90"/>
                      <a:pt x="148" y="90"/>
                    </a:cubicBezTo>
                    <a:cubicBezTo>
                      <a:pt x="147" y="91"/>
                      <a:pt x="145" y="91"/>
                      <a:pt x="143" y="90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8" y="101"/>
                      <a:pt x="8" y="101"/>
                      <a:pt x="8" y="101"/>
                    </a:cubicBezTo>
                    <a:cubicBezTo>
                      <a:pt x="7" y="102"/>
                      <a:pt x="6" y="103"/>
                      <a:pt x="5" y="103"/>
                    </a:cubicBez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55" name="Oval 26">
                <a:extLst>
                  <a:ext uri="{FF2B5EF4-FFF2-40B4-BE49-F238E27FC236}">
                    <a16:creationId xmlns:a16="http://schemas.microsoft.com/office/drawing/2014/main" id="{19A36D4F-0975-4B97-911C-6F3D4BD5D9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81569" y="3993325"/>
                <a:ext cx="171803" cy="165238"/>
              </a:xfrm>
              <a:prstGeom prst="ellipse">
                <a:avLst/>
              </a:pr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56" name="Oval 27">
                <a:extLst>
                  <a:ext uri="{FF2B5EF4-FFF2-40B4-BE49-F238E27FC236}">
                    <a16:creationId xmlns:a16="http://schemas.microsoft.com/office/drawing/2014/main" id="{9F7F3267-ACD0-4AE2-9045-A9B3A68438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59974" y="4276212"/>
                <a:ext cx="171803" cy="163916"/>
              </a:xfrm>
              <a:prstGeom prst="ellipse">
                <a:avLst/>
              </a:pr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82" name="Group 28">
              <a:extLst>
                <a:ext uri="{FF2B5EF4-FFF2-40B4-BE49-F238E27FC236}">
                  <a16:creationId xmlns:a16="http://schemas.microsoft.com/office/drawing/2014/main" id="{445CB3CA-430A-49D6-8C5A-E3709BF38E00}"/>
                </a:ext>
              </a:extLst>
            </p:cNvPr>
            <p:cNvGrpSpPr/>
            <p:nvPr/>
          </p:nvGrpSpPr>
          <p:grpSpPr>
            <a:xfrm rot="291304">
              <a:off x="3608779" y="2552685"/>
              <a:ext cx="421566" cy="384702"/>
              <a:chOff x="131763" y="111125"/>
              <a:chExt cx="3802063" cy="3789363"/>
            </a:xfrm>
          </p:grpSpPr>
          <p:sp>
            <p:nvSpPr>
              <p:cNvPr id="525" name="Freeform: Shape 29">
                <a:extLst>
                  <a:ext uri="{FF2B5EF4-FFF2-40B4-BE49-F238E27FC236}">
                    <a16:creationId xmlns:a16="http://schemas.microsoft.com/office/drawing/2014/main" id="{47BE7E82-4C2A-45D9-A65C-1C7E93677F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838" y="1930400"/>
                <a:ext cx="447675" cy="460375"/>
              </a:xfrm>
              <a:custGeom>
                <a:avLst/>
                <a:gdLst>
                  <a:gd name="T0" fmla="*/ 11 w 65"/>
                  <a:gd name="T1" fmla="*/ 0 h 67"/>
                  <a:gd name="T2" fmla="*/ 2 w 65"/>
                  <a:gd name="T3" fmla="*/ 8 h 67"/>
                  <a:gd name="T4" fmla="*/ 2 w 65"/>
                  <a:gd name="T5" fmla="*/ 18 h 67"/>
                  <a:gd name="T6" fmla="*/ 52 w 65"/>
                  <a:gd name="T7" fmla="*/ 67 h 67"/>
                  <a:gd name="T8" fmla="*/ 65 w 65"/>
                  <a:gd name="T9" fmla="*/ 54 h 67"/>
                  <a:gd name="T10" fmla="*/ 11 w 65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7">
                    <a:moveTo>
                      <a:pt x="11" y="0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0" y="11"/>
                      <a:pt x="0" y="15"/>
                      <a:pt x="2" y="18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65" y="54"/>
                      <a:pt x="65" y="54"/>
                      <a:pt x="65" y="54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26" name="Freeform: Shape 30">
                <a:extLst>
                  <a:ext uri="{FF2B5EF4-FFF2-40B4-BE49-F238E27FC236}">
                    <a16:creationId xmlns:a16="http://schemas.microsoft.com/office/drawing/2014/main" id="{B3F7D5AF-6396-4538-8390-28FA4CF990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138" y="2301875"/>
                <a:ext cx="1597025" cy="1598613"/>
              </a:xfrm>
              <a:custGeom>
                <a:avLst/>
                <a:gdLst>
                  <a:gd name="T0" fmla="*/ 17 w 232"/>
                  <a:gd name="T1" fmla="*/ 13 h 232"/>
                  <a:gd name="T2" fmla="*/ 2 w 232"/>
                  <a:gd name="T3" fmla="*/ 28 h 232"/>
                  <a:gd name="T4" fmla="*/ 2 w 232"/>
                  <a:gd name="T5" fmla="*/ 37 h 232"/>
                  <a:gd name="T6" fmla="*/ 194 w 232"/>
                  <a:gd name="T7" fmla="*/ 229 h 232"/>
                  <a:gd name="T8" fmla="*/ 204 w 232"/>
                  <a:gd name="T9" fmla="*/ 229 h 232"/>
                  <a:gd name="T10" fmla="*/ 232 w 232"/>
                  <a:gd name="T11" fmla="*/ 201 h 232"/>
                  <a:gd name="T12" fmla="*/ 38 w 232"/>
                  <a:gd name="T13" fmla="*/ 8 h 232"/>
                  <a:gd name="T14" fmla="*/ 30 w 232"/>
                  <a:gd name="T15" fmla="*/ 0 h 232"/>
                  <a:gd name="T16" fmla="*/ 17 w 232"/>
                  <a:gd name="T17" fmla="*/ 13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232">
                    <a:moveTo>
                      <a:pt x="17" y="13"/>
                    </a:moveTo>
                    <a:cubicBezTo>
                      <a:pt x="2" y="28"/>
                      <a:pt x="2" y="28"/>
                      <a:pt x="2" y="28"/>
                    </a:cubicBezTo>
                    <a:cubicBezTo>
                      <a:pt x="0" y="31"/>
                      <a:pt x="0" y="35"/>
                      <a:pt x="2" y="37"/>
                    </a:cubicBezTo>
                    <a:cubicBezTo>
                      <a:pt x="194" y="229"/>
                      <a:pt x="194" y="229"/>
                      <a:pt x="194" y="229"/>
                    </a:cubicBezTo>
                    <a:cubicBezTo>
                      <a:pt x="197" y="232"/>
                      <a:pt x="201" y="232"/>
                      <a:pt x="204" y="229"/>
                    </a:cubicBezTo>
                    <a:cubicBezTo>
                      <a:pt x="232" y="201"/>
                      <a:pt x="232" y="201"/>
                      <a:pt x="232" y="201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0" y="0"/>
                      <a:pt x="30" y="0"/>
                      <a:pt x="30" y="0"/>
                    </a:cubicBezTo>
                    <a:lnTo>
                      <a:pt x="17" y="13"/>
                    </a:ln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27" name="Freeform: Shape 31">
                <a:extLst>
                  <a:ext uri="{FF2B5EF4-FFF2-40B4-BE49-F238E27FC236}">
                    <a16:creationId xmlns:a16="http://schemas.microsoft.com/office/drawing/2014/main" id="{6C77E0CB-A521-4965-BEC1-6B27E2BE51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1038" y="1839913"/>
                <a:ext cx="474663" cy="461963"/>
              </a:xfrm>
              <a:custGeom>
                <a:avLst/>
                <a:gdLst>
                  <a:gd name="T0" fmla="*/ 69 w 69"/>
                  <a:gd name="T1" fmla="*/ 52 h 67"/>
                  <a:gd name="T2" fmla="*/ 20 w 69"/>
                  <a:gd name="T3" fmla="*/ 2 h 67"/>
                  <a:gd name="T4" fmla="*/ 10 w 69"/>
                  <a:gd name="T5" fmla="*/ 2 h 67"/>
                  <a:gd name="T6" fmla="*/ 0 w 69"/>
                  <a:gd name="T7" fmla="*/ 13 h 67"/>
                  <a:gd name="T8" fmla="*/ 54 w 69"/>
                  <a:gd name="T9" fmla="*/ 67 h 67"/>
                  <a:gd name="T10" fmla="*/ 69 w 69"/>
                  <a:gd name="T11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67">
                    <a:moveTo>
                      <a:pt x="69" y="52"/>
                    </a:moveTo>
                    <a:cubicBezTo>
                      <a:pt x="20" y="2"/>
                      <a:pt x="20" y="2"/>
                      <a:pt x="20" y="2"/>
                    </a:cubicBezTo>
                    <a:cubicBezTo>
                      <a:pt x="17" y="0"/>
                      <a:pt x="13" y="0"/>
                      <a:pt x="10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4" y="67"/>
                      <a:pt x="54" y="67"/>
                      <a:pt x="54" y="67"/>
                    </a:cubicBezTo>
                    <a:lnTo>
                      <a:pt x="69" y="52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28" name="Freeform: Shape 32">
                <a:extLst>
                  <a:ext uri="{FF2B5EF4-FFF2-40B4-BE49-F238E27FC236}">
                    <a16:creationId xmlns:a16="http://schemas.microsoft.com/office/drawing/2014/main" id="{244797DD-5A3E-4818-9A5B-AE3A5D129A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2513" y="2074863"/>
                <a:ext cx="1611313" cy="1611313"/>
              </a:xfrm>
              <a:custGeom>
                <a:avLst/>
                <a:gdLst>
                  <a:gd name="T0" fmla="*/ 30 w 234"/>
                  <a:gd name="T1" fmla="*/ 3 h 234"/>
                  <a:gd name="T2" fmla="*/ 15 w 234"/>
                  <a:gd name="T3" fmla="*/ 18 h 234"/>
                  <a:gd name="T4" fmla="*/ 0 w 234"/>
                  <a:gd name="T5" fmla="*/ 33 h 234"/>
                  <a:gd name="T6" fmla="*/ 8 w 234"/>
                  <a:gd name="T7" fmla="*/ 41 h 234"/>
                  <a:gd name="T8" fmla="*/ 202 w 234"/>
                  <a:gd name="T9" fmla="*/ 234 h 234"/>
                  <a:gd name="T10" fmla="*/ 232 w 234"/>
                  <a:gd name="T11" fmla="*/ 204 h 234"/>
                  <a:gd name="T12" fmla="*/ 232 w 234"/>
                  <a:gd name="T13" fmla="*/ 195 h 234"/>
                  <a:gd name="T14" fmla="*/ 40 w 234"/>
                  <a:gd name="T15" fmla="*/ 3 h 234"/>
                  <a:gd name="T16" fmla="*/ 30 w 234"/>
                  <a:gd name="T17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4" h="234">
                    <a:moveTo>
                      <a:pt x="30" y="3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202" y="234"/>
                      <a:pt x="202" y="234"/>
                      <a:pt x="202" y="23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4" y="202"/>
                      <a:pt x="234" y="197"/>
                      <a:pt x="232" y="195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7" y="0"/>
                      <a:pt x="33" y="0"/>
                      <a:pt x="30" y="3"/>
                    </a:cubicBezTo>
                    <a:close/>
                  </a:path>
                </a:pathLst>
              </a:custGeom>
              <a:solidFill>
                <a:srgbClr val="3337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29" name="Freeform: Shape 33">
                <a:extLst>
                  <a:ext uri="{FF2B5EF4-FFF2-40B4-BE49-F238E27FC236}">
                    <a16:creationId xmlns:a16="http://schemas.microsoft.com/office/drawing/2014/main" id="{509163E4-050C-459F-9559-67302B649C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763" y="111125"/>
                <a:ext cx="2355850" cy="2355850"/>
              </a:xfrm>
              <a:custGeom>
                <a:avLst/>
                <a:gdLst>
                  <a:gd name="T0" fmla="*/ 281 w 342"/>
                  <a:gd name="T1" fmla="*/ 61 h 342"/>
                  <a:gd name="T2" fmla="*/ 281 w 342"/>
                  <a:gd name="T3" fmla="*/ 282 h 342"/>
                  <a:gd name="T4" fmla="*/ 61 w 342"/>
                  <a:gd name="T5" fmla="*/ 282 h 342"/>
                  <a:gd name="T6" fmla="*/ 61 w 342"/>
                  <a:gd name="T7" fmla="*/ 61 h 342"/>
                  <a:gd name="T8" fmla="*/ 281 w 342"/>
                  <a:gd name="T9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342">
                    <a:moveTo>
                      <a:pt x="281" y="61"/>
                    </a:moveTo>
                    <a:cubicBezTo>
                      <a:pt x="342" y="122"/>
                      <a:pt x="342" y="221"/>
                      <a:pt x="281" y="282"/>
                    </a:cubicBezTo>
                    <a:cubicBezTo>
                      <a:pt x="220" y="342"/>
                      <a:pt x="122" y="342"/>
                      <a:pt x="61" y="282"/>
                    </a:cubicBezTo>
                    <a:cubicBezTo>
                      <a:pt x="0" y="221"/>
                      <a:pt x="0" y="122"/>
                      <a:pt x="61" y="61"/>
                    </a:cubicBezTo>
                    <a:cubicBezTo>
                      <a:pt x="122" y="0"/>
                      <a:pt x="220" y="0"/>
                      <a:pt x="281" y="61"/>
                    </a:cubicBez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30" name="Freeform: Shape 34">
                <a:extLst>
                  <a:ext uri="{FF2B5EF4-FFF2-40B4-BE49-F238E27FC236}">
                    <a16:creationId xmlns:a16="http://schemas.microsoft.com/office/drawing/2014/main" id="{111B0176-5644-43ED-BFDD-5E153734E3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00" y="379413"/>
                <a:ext cx="1831975" cy="1825625"/>
              </a:xfrm>
              <a:custGeom>
                <a:avLst/>
                <a:gdLst>
                  <a:gd name="T0" fmla="*/ 218 w 266"/>
                  <a:gd name="T1" fmla="*/ 47 h 265"/>
                  <a:gd name="T2" fmla="*/ 218 w 266"/>
                  <a:gd name="T3" fmla="*/ 218 h 265"/>
                  <a:gd name="T4" fmla="*/ 48 w 266"/>
                  <a:gd name="T5" fmla="*/ 218 h 265"/>
                  <a:gd name="T6" fmla="*/ 48 w 266"/>
                  <a:gd name="T7" fmla="*/ 47 h 265"/>
                  <a:gd name="T8" fmla="*/ 218 w 266"/>
                  <a:gd name="T9" fmla="*/ 47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6" h="265">
                    <a:moveTo>
                      <a:pt x="218" y="47"/>
                    </a:moveTo>
                    <a:cubicBezTo>
                      <a:pt x="266" y="94"/>
                      <a:pt x="266" y="171"/>
                      <a:pt x="218" y="218"/>
                    </a:cubicBezTo>
                    <a:cubicBezTo>
                      <a:pt x="171" y="265"/>
                      <a:pt x="95" y="265"/>
                      <a:pt x="48" y="218"/>
                    </a:cubicBezTo>
                    <a:cubicBezTo>
                      <a:pt x="0" y="171"/>
                      <a:pt x="0" y="94"/>
                      <a:pt x="48" y="47"/>
                    </a:cubicBezTo>
                    <a:cubicBezTo>
                      <a:pt x="95" y="0"/>
                      <a:pt x="171" y="0"/>
                      <a:pt x="218" y="47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31" name="Freeform: Shape 35">
                <a:extLst>
                  <a:ext uri="{FF2B5EF4-FFF2-40B4-BE49-F238E27FC236}">
                    <a16:creationId xmlns:a16="http://schemas.microsoft.com/office/drawing/2014/main" id="{9CB60378-86A5-4CF4-A7FC-74F74A6E0F6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800" y="758825"/>
                <a:ext cx="371475" cy="1033463"/>
              </a:xfrm>
              <a:custGeom>
                <a:avLst/>
                <a:gdLst>
                  <a:gd name="T0" fmla="*/ 51 w 54"/>
                  <a:gd name="T1" fmla="*/ 147 h 150"/>
                  <a:gd name="T2" fmla="*/ 40 w 54"/>
                  <a:gd name="T3" fmla="*/ 147 h 150"/>
                  <a:gd name="T4" fmla="*/ 40 w 54"/>
                  <a:gd name="T5" fmla="*/ 3 h 150"/>
                  <a:gd name="T6" fmla="*/ 51 w 54"/>
                  <a:gd name="T7" fmla="*/ 3 h 150"/>
                  <a:gd name="T8" fmla="*/ 51 w 54"/>
                  <a:gd name="T9" fmla="*/ 14 h 150"/>
                  <a:gd name="T10" fmla="*/ 51 w 54"/>
                  <a:gd name="T11" fmla="*/ 136 h 150"/>
                  <a:gd name="T12" fmla="*/ 51 w 54"/>
                  <a:gd name="T13" fmla="*/ 14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150">
                    <a:moveTo>
                      <a:pt x="51" y="147"/>
                    </a:moveTo>
                    <a:cubicBezTo>
                      <a:pt x="48" y="150"/>
                      <a:pt x="43" y="150"/>
                      <a:pt x="40" y="147"/>
                    </a:cubicBezTo>
                    <a:cubicBezTo>
                      <a:pt x="0" y="107"/>
                      <a:pt x="0" y="43"/>
                      <a:pt x="40" y="3"/>
                    </a:cubicBezTo>
                    <a:cubicBezTo>
                      <a:pt x="43" y="0"/>
                      <a:pt x="48" y="0"/>
                      <a:pt x="51" y="3"/>
                    </a:cubicBezTo>
                    <a:cubicBezTo>
                      <a:pt x="54" y="6"/>
                      <a:pt x="54" y="11"/>
                      <a:pt x="51" y="14"/>
                    </a:cubicBezTo>
                    <a:cubicBezTo>
                      <a:pt x="17" y="47"/>
                      <a:pt x="17" y="102"/>
                      <a:pt x="51" y="136"/>
                    </a:cubicBezTo>
                    <a:cubicBezTo>
                      <a:pt x="54" y="139"/>
                      <a:pt x="54" y="144"/>
                      <a:pt x="51" y="1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32" name="Freeform: Shape 36">
                <a:extLst>
                  <a:ext uri="{FF2B5EF4-FFF2-40B4-BE49-F238E27FC236}">
                    <a16:creationId xmlns:a16="http://schemas.microsoft.com/office/drawing/2014/main" id="{B4D0641B-0981-49F4-BEDC-4D5B98C404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1400" y="1819275"/>
                <a:ext cx="412750" cy="165100"/>
              </a:xfrm>
              <a:custGeom>
                <a:avLst/>
                <a:gdLst>
                  <a:gd name="T0" fmla="*/ 58 w 60"/>
                  <a:gd name="T1" fmla="*/ 20 h 24"/>
                  <a:gd name="T2" fmla="*/ 53 w 60"/>
                  <a:gd name="T3" fmla="*/ 22 h 24"/>
                  <a:gd name="T4" fmla="*/ 6 w 60"/>
                  <a:gd name="T5" fmla="*/ 16 h 24"/>
                  <a:gd name="T6" fmla="*/ 2 w 60"/>
                  <a:gd name="T7" fmla="*/ 6 h 24"/>
                  <a:gd name="T8" fmla="*/ 12 w 60"/>
                  <a:gd name="T9" fmla="*/ 1 h 24"/>
                  <a:gd name="T10" fmla="*/ 51 w 60"/>
                  <a:gd name="T11" fmla="*/ 6 h 24"/>
                  <a:gd name="T12" fmla="*/ 60 w 60"/>
                  <a:gd name="T13" fmla="*/ 13 h 24"/>
                  <a:gd name="T14" fmla="*/ 58 w 60"/>
                  <a:gd name="T15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0" h="24">
                    <a:moveTo>
                      <a:pt x="58" y="20"/>
                    </a:moveTo>
                    <a:cubicBezTo>
                      <a:pt x="57" y="21"/>
                      <a:pt x="55" y="22"/>
                      <a:pt x="53" y="22"/>
                    </a:cubicBezTo>
                    <a:cubicBezTo>
                      <a:pt x="37" y="24"/>
                      <a:pt x="21" y="22"/>
                      <a:pt x="6" y="16"/>
                    </a:cubicBezTo>
                    <a:cubicBezTo>
                      <a:pt x="2" y="15"/>
                      <a:pt x="0" y="10"/>
                      <a:pt x="2" y="6"/>
                    </a:cubicBezTo>
                    <a:cubicBezTo>
                      <a:pt x="3" y="2"/>
                      <a:pt x="8" y="0"/>
                      <a:pt x="12" y="1"/>
                    </a:cubicBezTo>
                    <a:cubicBezTo>
                      <a:pt x="24" y="6"/>
                      <a:pt x="38" y="8"/>
                      <a:pt x="51" y="6"/>
                    </a:cubicBezTo>
                    <a:cubicBezTo>
                      <a:pt x="56" y="6"/>
                      <a:pt x="60" y="9"/>
                      <a:pt x="60" y="13"/>
                    </a:cubicBezTo>
                    <a:cubicBezTo>
                      <a:pt x="60" y="16"/>
                      <a:pt x="59" y="18"/>
                      <a:pt x="58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83" name="Group 37">
              <a:extLst>
                <a:ext uri="{FF2B5EF4-FFF2-40B4-BE49-F238E27FC236}">
                  <a16:creationId xmlns:a16="http://schemas.microsoft.com/office/drawing/2014/main" id="{A20470E8-7C4B-41CE-9504-417AD6A3A526}"/>
                </a:ext>
              </a:extLst>
            </p:cNvPr>
            <p:cNvGrpSpPr/>
            <p:nvPr/>
          </p:nvGrpSpPr>
          <p:grpSpPr>
            <a:xfrm rot="5400000">
              <a:off x="5289443" y="2541666"/>
              <a:ext cx="385888" cy="420266"/>
              <a:chOff x="131763" y="111125"/>
              <a:chExt cx="3802063" cy="3789363"/>
            </a:xfrm>
          </p:grpSpPr>
          <p:sp>
            <p:nvSpPr>
              <p:cNvPr id="517" name="Freeform: Shape 38">
                <a:extLst>
                  <a:ext uri="{FF2B5EF4-FFF2-40B4-BE49-F238E27FC236}">
                    <a16:creationId xmlns:a16="http://schemas.microsoft.com/office/drawing/2014/main" id="{2DAFB577-876E-4F10-99ED-8638E48EE4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838" y="1930400"/>
                <a:ext cx="447675" cy="460375"/>
              </a:xfrm>
              <a:custGeom>
                <a:avLst/>
                <a:gdLst>
                  <a:gd name="T0" fmla="*/ 11 w 65"/>
                  <a:gd name="T1" fmla="*/ 0 h 67"/>
                  <a:gd name="T2" fmla="*/ 2 w 65"/>
                  <a:gd name="T3" fmla="*/ 8 h 67"/>
                  <a:gd name="T4" fmla="*/ 2 w 65"/>
                  <a:gd name="T5" fmla="*/ 18 h 67"/>
                  <a:gd name="T6" fmla="*/ 52 w 65"/>
                  <a:gd name="T7" fmla="*/ 67 h 67"/>
                  <a:gd name="T8" fmla="*/ 65 w 65"/>
                  <a:gd name="T9" fmla="*/ 54 h 67"/>
                  <a:gd name="T10" fmla="*/ 11 w 65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7">
                    <a:moveTo>
                      <a:pt x="11" y="0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0" y="11"/>
                      <a:pt x="0" y="15"/>
                      <a:pt x="2" y="18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65" y="54"/>
                      <a:pt x="65" y="54"/>
                      <a:pt x="65" y="54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18" name="Freeform: Shape 39">
                <a:extLst>
                  <a:ext uri="{FF2B5EF4-FFF2-40B4-BE49-F238E27FC236}">
                    <a16:creationId xmlns:a16="http://schemas.microsoft.com/office/drawing/2014/main" id="{E7C781EC-203C-4EDD-8B39-646C934956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138" y="2301875"/>
                <a:ext cx="1597025" cy="1598613"/>
              </a:xfrm>
              <a:custGeom>
                <a:avLst/>
                <a:gdLst>
                  <a:gd name="T0" fmla="*/ 17 w 232"/>
                  <a:gd name="T1" fmla="*/ 13 h 232"/>
                  <a:gd name="T2" fmla="*/ 2 w 232"/>
                  <a:gd name="T3" fmla="*/ 28 h 232"/>
                  <a:gd name="T4" fmla="*/ 2 w 232"/>
                  <a:gd name="T5" fmla="*/ 37 h 232"/>
                  <a:gd name="T6" fmla="*/ 194 w 232"/>
                  <a:gd name="T7" fmla="*/ 229 h 232"/>
                  <a:gd name="T8" fmla="*/ 204 w 232"/>
                  <a:gd name="T9" fmla="*/ 229 h 232"/>
                  <a:gd name="T10" fmla="*/ 232 w 232"/>
                  <a:gd name="T11" fmla="*/ 201 h 232"/>
                  <a:gd name="T12" fmla="*/ 38 w 232"/>
                  <a:gd name="T13" fmla="*/ 8 h 232"/>
                  <a:gd name="T14" fmla="*/ 30 w 232"/>
                  <a:gd name="T15" fmla="*/ 0 h 232"/>
                  <a:gd name="T16" fmla="*/ 17 w 232"/>
                  <a:gd name="T17" fmla="*/ 13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232">
                    <a:moveTo>
                      <a:pt x="17" y="13"/>
                    </a:moveTo>
                    <a:cubicBezTo>
                      <a:pt x="2" y="28"/>
                      <a:pt x="2" y="28"/>
                      <a:pt x="2" y="28"/>
                    </a:cubicBezTo>
                    <a:cubicBezTo>
                      <a:pt x="0" y="31"/>
                      <a:pt x="0" y="35"/>
                      <a:pt x="2" y="37"/>
                    </a:cubicBezTo>
                    <a:cubicBezTo>
                      <a:pt x="194" y="229"/>
                      <a:pt x="194" y="229"/>
                      <a:pt x="194" y="229"/>
                    </a:cubicBezTo>
                    <a:cubicBezTo>
                      <a:pt x="197" y="232"/>
                      <a:pt x="201" y="232"/>
                      <a:pt x="204" y="229"/>
                    </a:cubicBezTo>
                    <a:cubicBezTo>
                      <a:pt x="232" y="201"/>
                      <a:pt x="232" y="201"/>
                      <a:pt x="232" y="201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0" y="0"/>
                      <a:pt x="30" y="0"/>
                      <a:pt x="30" y="0"/>
                    </a:cubicBezTo>
                    <a:lnTo>
                      <a:pt x="17" y="13"/>
                    </a:ln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19" name="Freeform: Shape 40">
                <a:extLst>
                  <a:ext uri="{FF2B5EF4-FFF2-40B4-BE49-F238E27FC236}">
                    <a16:creationId xmlns:a16="http://schemas.microsoft.com/office/drawing/2014/main" id="{15982B55-7D9C-49D6-B71D-9D65991C95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1038" y="1839913"/>
                <a:ext cx="474663" cy="461963"/>
              </a:xfrm>
              <a:custGeom>
                <a:avLst/>
                <a:gdLst>
                  <a:gd name="T0" fmla="*/ 69 w 69"/>
                  <a:gd name="T1" fmla="*/ 52 h 67"/>
                  <a:gd name="T2" fmla="*/ 20 w 69"/>
                  <a:gd name="T3" fmla="*/ 2 h 67"/>
                  <a:gd name="T4" fmla="*/ 10 w 69"/>
                  <a:gd name="T5" fmla="*/ 2 h 67"/>
                  <a:gd name="T6" fmla="*/ 0 w 69"/>
                  <a:gd name="T7" fmla="*/ 13 h 67"/>
                  <a:gd name="T8" fmla="*/ 54 w 69"/>
                  <a:gd name="T9" fmla="*/ 67 h 67"/>
                  <a:gd name="T10" fmla="*/ 69 w 69"/>
                  <a:gd name="T11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67">
                    <a:moveTo>
                      <a:pt x="69" y="52"/>
                    </a:moveTo>
                    <a:cubicBezTo>
                      <a:pt x="20" y="2"/>
                      <a:pt x="20" y="2"/>
                      <a:pt x="20" y="2"/>
                    </a:cubicBezTo>
                    <a:cubicBezTo>
                      <a:pt x="17" y="0"/>
                      <a:pt x="13" y="0"/>
                      <a:pt x="10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4" y="67"/>
                      <a:pt x="54" y="67"/>
                      <a:pt x="54" y="67"/>
                    </a:cubicBezTo>
                    <a:lnTo>
                      <a:pt x="69" y="52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20" name="Freeform: Shape 41">
                <a:extLst>
                  <a:ext uri="{FF2B5EF4-FFF2-40B4-BE49-F238E27FC236}">
                    <a16:creationId xmlns:a16="http://schemas.microsoft.com/office/drawing/2014/main" id="{3C54AA21-3081-4EE2-A70F-7DD0F35B63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2513" y="2074863"/>
                <a:ext cx="1611313" cy="1611313"/>
              </a:xfrm>
              <a:custGeom>
                <a:avLst/>
                <a:gdLst>
                  <a:gd name="T0" fmla="*/ 30 w 234"/>
                  <a:gd name="T1" fmla="*/ 3 h 234"/>
                  <a:gd name="T2" fmla="*/ 15 w 234"/>
                  <a:gd name="T3" fmla="*/ 18 h 234"/>
                  <a:gd name="T4" fmla="*/ 0 w 234"/>
                  <a:gd name="T5" fmla="*/ 33 h 234"/>
                  <a:gd name="T6" fmla="*/ 8 w 234"/>
                  <a:gd name="T7" fmla="*/ 41 h 234"/>
                  <a:gd name="T8" fmla="*/ 202 w 234"/>
                  <a:gd name="T9" fmla="*/ 234 h 234"/>
                  <a:gd name="T10" fmla="*/ 232 w 234"/>
                  <a:gd name="T11" fmla="*/ 204 h 234"/>
                  <a:gd name="T12" fmla="*/ 232 w 234"/>
                  <a:gd name="T13" fmla="*/ 195 h 234"/>
                  <a:gd name="T14" fmla="*/ 40 w 234"/>
                  <a:gd name="T15" fmla="*/ 3 h 234"/>
                  <a:gd name="T16" fmla="*/ 30 w 234"/>
                  <a:gd name="T17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4" h="234">
                    <a:moveTo>
                      <a:pt x="30" y="3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202" y="234"/>
                      <a:pt x="202" y="234"/>
                      <a:pt x="202" y="23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4" y="202"/>
                      <a:pt x="234" y="197"/>
                      <a:pt x="232" y="195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7" y="0"/>
                      <a:pt x="33" y="0"/>
                      <a:pt x="30" y="3"/>
                    </a:cubicBezTo>
                    <a:close/>
                  </a:path>
                </a:pathLst>
              </a:custGeom>
              <a:solidFill>
                <a:srgbClr val="3337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21" name="Freeform: Shape 42">
                <a:extLst>
                  <a:ext uri="{FF2B5EF4-FFF2-40B4-BE49-F238E27FC236}">
                    <a16:creationId xmlns:a16="http://schemas.microsoft.com/office/drawing/2014/main" id="{5F91DAA7-BD83-4252-AC8C-97E035A4FE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763" y="111125"/>
                <a:ext cx="2355850" cy="2355850"/>
              </a:xfrm>
              <a:custGeom>
                <a:avLst/>
                <a:gdLst>
                  <a:gd name="T0" fmla="*/ 281 w 342"/>
                  <a:gd name="T1" fmla="*/ 61 h 342"/>
                  <a:gd name="T2" fmla="*/ 281 w 342"/>
                  <a:gd name="T3" fmla="*/ 282 h 342"/>
                  <a:gd name="T4" fmla="*/ 61 w 342"/>
                  <a:gd name="T5" fmla="*/ 282 h 342"/>
                  <a:gd name="T6" fmla="*/ 61 w 342"/>
                  <a:gd name="T7" fmla="*/ 61 h 342"/>
                  <a:gd name="T8" fmla="*/ 281 w 342"/>
                  <a:gd name="T9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342">
                    <a:moveTo>
                      <a:pt x="281" y="61"/>
                    </a:moveTo>
                    <a:cubicBezTo>
                      <a:pt x="342" y="122"/>
                      <a:pt x="342" y="221"/>
                      <a:pt x="281" y="282"/>
                    </a:cubicBezTo>
                    <a:cubicBezTo>
                      <a:pt x="220" y="342"/>
                      <a:pt x="122" y="342"/>
                      <a:pt x="61" y="282"/>
                    </a:cubicBezTo>
                    <a:cubicBezTo>
                      <a:pt x="0" y="221"/>
                      <a:pt x="0" y="122"/>
                      <a:pt x="61" y="61"/>
                    </a:cubicBezTo>
                    <a:cubicBezTo>
                      <a:pt x="122" y="0"/>
                      <a:pt x="220" y="0"/>
                      <a:pt x="281" y="61"/>
                    </a:cubicBez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22" name="Freeform: Shape 43">
                <a:extLst>
                  <a:ext uri="{FF2B5EF4-FFF2-40B4-BE49-F238E27FC236}">
                    <a16:creationId xmlns:a16="http://schemas.microsoft.com/office/drawing/2014/main" id="{582D5D16-FD5F-4428-BF25-29E6FFCD3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00" y="379413"/>
                <a:ext cx="1831975" cy="1825625"/>
              </a:xfrm>
              <a:custGeom>
                <a:avLst/>
                <a:gdLst>
                  <a:gd name="T0" fmla="*/ 218 w 266"/>
                  <a:gd name="T1" fmla="*/ 47 h 265"/>
                  <a:gd name="T2" fmla="*/ 218 w 266"/>
                  <a:gd name="T3" fmla="*/ 218 h 265"/>
                  <a:gd name="T4" fmla="*/ 48 w 266"/>
                  <a:gd name="T5" fmla="*/ 218 h 265"/>
                  <a:gd name="T6" fmla="*/ 48 w 266"/>
                  <a:gd name="T7" fmla="*/ 47 h 265"/>
                  <a:gd name="T8" fmla="*/ 218 w 266"/>
                  <a:gd name="T9" fmla="*/ 47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6" h="265">
                    <a:moveTo>
                      <a:pt x="218" y="47"/>
                    </a:moveTo>
                    <a:cubicBezTo>
                      <a:pt x="266" y="94"/>
                      <a:pt x="266" y="171"/>
                      <a:pt x="218" y="218"/>
                    </a:cubicBezTo>
                    <a:cubicBezTo>
                      <a:pt x="171" y="265"/>
                      <a:pt x="95" y="265"/>
                      <a:pt x="48" y="218"/>
                    </a:cubicBezTo>
                    <a:cubicBezTo>
                      <a:pt x="0" y="171"/>
                      <a:pt x="0" y="94"/>
                      <a:pt x="48" y="47"/>
                    </a:cubicBezTo>
                    <a:cubicBezTo>
                      <a:pt x="95" y="0"/>
                      <a:pt x="171" y="0"/>
                      <a:pt x="218" y="47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23" name="Freeform: Shape 44">
                <a:extLst>
                  <a:ext uri="{FF2B5EF4-FFF2-40B4-BE49-F238E27FC236}">
                    <a16:creationId xmlns:a16="http://schemas.microsoft.com/office/drawing/2014/main" id="{A02D4EF1-3A5E-4D90-8A6F-F457030A00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800" y="758825"/>
                <a:ext cx="371475" cy="1033463"/>
              </a:xfrm>
              <a:custGeom>
                <a:avLst/>
                <a:gdLst>
                  <a:gd name="T0" fmla="*/ 51 w 54"/>
                  <a:gd name="T1" fmla="*/ 147 h 150"/>
                  <a:gd name="T2" fmla="*/ 40 w 54"/>
                  <a:gd name="T3" fmla="*/ 147 h 150"/>
                  <a:gd name="T4" fmla="*/ 40 w 54"/>
                  <a:gd name="T5" fmla="*/ 3 h 150"/>
                  <a:gd name="T6" fmla="*/ 51 w 54"/>
                  <a:gd name="T7" fmla="*/ 3 h 150"/>
                  <a:gd name="T8" fmla="*/ 51 w 54"/>
                  <a:gd name="T9" fmla="*/ 14 h 150"/>
                  <a:gd name="T10" fmla="*/ 51 w 54"/>
                  <a:gd name="T11" fmla="*/ 136 h 150"/>
                  <a:gd name="T12" fmla="*/ 51 w 54"/>
                  <a:gd name="T13" fmla="*/ 14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150">
                    <a:moveTo>
                      <a:pt x="51" y="147"/>
                    </a:moveTo>
                    <a:cubicBezTo>
                      <a:pt x="48" y="150"/>
                      <a:pt x="43" y="150"/>
                      <a:pt x="40" y="147"/>
                    </a:cubicBezTo>
                    <a:cubicBezTo>
                      <a:pt x="0" y="107"/>
                      <a:pt x="0" y="43"/>
                      <a:pt x="40" y="3"/>
                    </a:cubicBezTo>
                    <a:cubicBezTo>
                      <a:pt x="43" y="0"/>
                      <a:pt x="48" y="0"/>
                      <a:pt x="51" y="3"/>
                    </a:cubicBezTo>
                    <a:cubicBezTo>
                      <a:pt x="54" y="6"/>
                      <a:pt x="54" y="11"/>
                      <a:pt x="51" y="14"/>
                    </a:cubicBezTo>
                    <a:cubicBezTo>
                      <a:pt x="17" y="47"/>
                      <a:pt x="17" y="102"/>
                      <a:pt x="51" y="136"/>
                    </a:cubicBezTo>
                    <a:cubicBezTo>
                      <a:pt x="54" y="139"/>
                      <a:pt x="54" y="144"/>
                      <a:pt x="51" y="1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24" name="Freeform: Shape 45">
                <a:extLst>
                  <a:ext uri="{FF2B5EF4-FFF2-40B4-BE49-F238E27FC236}">
                    <a16:creationId xmlns:a16="http://schemas.microsoft.com/office/drawing/2014/main" id="{255349D4-C167-471A-8642-D64ED76FDB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1400" y="1819275"/>
                <a:ext cx="412750" cy="165100"/>
              </a:xfrm>
              <a:custGeom>
                <a:avLst/>
                <a:gdLst>
                  <a:gd name="T0" fmla="*/ 58 w 60"/>
                  <a:gd name="T1" fmla="*/ 20 h 24"/>
                  <a:gd name="T2" fmla="*/ 53 w 60"/>
                  <a:gd name="T3" fmla="*/ 22 h 24"/>
                  <a:gd name="T4" fmla="*/ 6 w 60"/>
                  <a:gd name="T5" fmla="*/ 16 h 24"/>
                  <a:gd name="T6" fmla="*/ 2 w 60"/>
                  <a:gd name="T7" fmla="*/ 6 h 24"/>
                  <a:gd name="T8" fmla="*/ 12 w 60"/>
                  <a:gd name="T9" fmla="*/ 1 h 24"/>
                  <a:gd name="T10" fmla="*/ 51 w 60"/>
                  <a:gd name="T11" fmla="*/ 6 h 24"/>
                  <a:gd name="T12" fmla="*/ 60 w 60"/>
                  <a:gd name="T13" fmla="*/ 13 h 24"/>
                  <a:gd name="T14" fmla="*/ 58 w 60"/>
                  <a:gd name="T15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0" h="24">
                    <a:moveTo>
                      <a:pt x="58" y="20"/>
                    </a:moveTo>
                    <a:cubicBezTo>
                      <a:pt x="57" y="21"/>
                      <a:pt x="55" y="22"/>
                      <a:pt x="53" y="22"/>
                    </a:cubicBezTo>
                    <a:cubicBezTo>
                      <a:pt x="37" y="24"/>
                      <a:pt x="21" y="22"/>
                      <a:pt x="6" y="16"/>
                    </a:cubicBezTo>
                    <a:cubicBezTo>
                      <a:pt x="2" y="15"/>
                      <a:pt x="0" y="10"/>
                      <a:pt x="2" y="6"/>
                    </a:cubicBezTo>
                    <a:cubicBezTo>
                      <a:pt x="3" y="2"/>
                      <a:pt x="8" y="0"/>
                      <a:pt x="12" y="1"/>
                    </a:cubicBezTo>
                    <a:cubicBezTo>
                      <a:pt x="24" y="6"/>
                      <a:pt x="38" y="8"/>
                      <a:pt x="51" y="6"/>
                    </a:cubicBezTo>
                    <a:cubicBezTo>
                      <a:pt x="56" y="6"/>
                      <a:pt x="60" y="9"/>
                      <a:pt x="60" y="13"/>
                    </a:cubicBezTo>
                    <a:cubicBezTo>
                      <a:pt x="60" y="16"/>
                      <a:pt x="59" y="18"/>
                      <a:pt x="58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84" name="Group 46">
              <a:extLst>
                <a:ext uri="{FF2B5EF4-FFF2-40B4-BE49-F238E27FC236}">
                  <a16:creationId xmlns:a16="http://schemas.microsoft.com/office/drawing/2014/main" id="{EB37F1D6-86CF-47B8-9C0D-5DB50C222E12}"/>
                </a:ext>
              </a:extLst>
            </p:cNvPr>
            <p:cNvGrpSpPr/>
            <p:nvPr/>
          </p:nvGrpSpPr>
          <p:grpSpPr>
            <a:xfrm>
              <a:off x="3862786" y="2206163"/>
              <a:ext cx="1577335" cy="1236102"/>
              <a:chOff x="9724729" y="7787490"/>
              <a:chExt cx="4606783" cy="3943931"/>
            </a:xfrm>
          </p:grpSpPr>
          <p:sp>
            <p:nvSpPr>
              <p:cNvPr id="471" name="Freeform: Shape 47">
                <a:extLst>
                  <a:ext uri="{FF2B5EF4-FFF2-40B4-BE49-F238E27FC236}">
                    <a16:creationId xmlns:a16="http://schemas.microsoft.com/office/drawing/2014/main" id="{7CB61AE6-B22D-4188-9075-14F73BE5C7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73" y="8870221"/>
                <a:ext cx="471894" cy="359500"/>
              </a:xfrm>
              <a:custGeom>
                <a:avLst/>
                <a:gdLst>
                  <a:gd name="T0" fmla="*/ 0 w 988"/>
                  <a:gd name="T1" fmla="*/ 0 h 753"/>
                  <a:gd name="T2" fmla="*/ 0 w 988"/>
                  <a:gd name="T3" fmla="*/ 437 h 753"/>
                  <a:gd name="T4" fmla="*/ 482 w 988"/>
                  <a:gd name="T5" fmla="*/ 752 h 753"/>
                  <a:gd name="T6" fmla="*/ 987 w 988"/>
                  <a:gd name="T7" fmla="*/ 437 h 753"/>
                  <a:gd name="T8" fmla="*/ 987 w 988"/>
                  <a:gd name="T9" fmla="*/ 0 h 753"/>
                  <a:gd name="T10" fmla="*/ 0 w 988"/>
                  <a:gd name="T11" fmla="*/ 0 h 7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88" h="753">
                    <a:moveTo>
                      <a:pt x="0" y="0"/>
                    </a:moveTo>
                    <a:lnTo>
                      <a:pt x="0" y="437"/>
                    </a:lnTo>
                    <a:lnTo>
                      <a:pt x="482" y="752"/>
                    </a:lnTo>
                    <a:lnTo>
                      <a:pt x="987" y="437"/>
                    </a:lnTo>
                    <a:lnTo>
                      <a:pt x="98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DD8A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72" name="Freeform: Shape 48">
                <a:extLst>
                  <a:ext uri="{FF2B5EF4-FFF2-40B4-BE49-F238E27FC236}">
                    <a16:creationId xmlns:a16="http://schemas.microsoft.com/office/drawing/2014/main" id="{2A42A800-64F7-4278-B788-AAFEB95C5E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73" y="8870221"/>
                <a:ext cx="471894" cy="359500"/>
              </a:xfrm>
              <a:custGeom>
                <a:avLst/>
                <a:gdLst>
                  <a:gd name="T0" fmla="*/ 0 w 988"/>
                  <a:gd name="T1" fmla="*/ 0 h 753"/>
                  <a:gd name="T2" fmla="*/ 0 w 988"/>
                  <a:gd name="T3" fmla="*/ 437 h 753"/>
                  <a:gd name="T4" fmla="*/ 482 w 988"/>
                  <a:gd name="T5" fmla="*/ 752 h 753"/>
                  <a:gd name="T6" fmla="*/ 987 w 988"/>
                  <a:gd name="T7" fmla="*/ 437 h 753"/>
                  <a:gd name="T8" fmla="*/ 987 w 988"/>
                  <a:gd name="T9" fmla="*/ 0 h 753"/>
                  <a:gd name="T10" fmla="*/ 0 w 988"/>
                  <a:gd name="T11" fmla="*/ 0 h 7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88" h="753">
                    <a:moveTo>
                      <a:pt x="0" y="0"/>
                    </a:moveTo>
                    <a:lnTo>
                      <a:pt x="0" y="437"/>
                    </a:lnTo>
                    <a:lnTo>
                      <a:pt x="482" y="752"/>
                    </a:lnTo>
                    <a:lnTo>
                      <a:pt x="987" y="437"/>
                    </a:lnTo>
                    <a:lnTo>
                      <a:pt x="98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DD8A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73" name="Freeform: Shape 49">
                <a:extLst>
                  <a:ext uri="{FF2B5EF4-FFF2-40B4-BE49-F238E27FC236}">
                    <a16:creationId xmlns:a16="http://schemas.microsoft.com/office/drawing/2014/main" id="{E7934BDC-0869-47F7-9A43-BEF4BFB8BF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73" y="8870221"/>
                <a:ext cx="471894" cy="289715"/>
              </a:xfrm>
              <a:custGeom>
                <a:avLst/>
                <a:gdLst>
                  <a:gd name="T0" fmla="*/ 0 w 988"/>
                  <a:gd name="T1" fmla="*/ 0 h 610"/>
                  <a:gd name="T2" fmla="*/ 0 w 988"/>
                  <a:gd name="T3" fmla="*/ 437 h 610"/>
                  <a:gd name="T4" fmla="*/ 267 w 988"/>
                  <a:gd name="T5" fmla="*/ 609 h 610"/>
                  <a:gd name="T6" fmla="*/ 987 w 988"/>
                  <a:gd name="T7" fmla="*/ 163 h 610"/>
                  <a:gd name="T8" fmla="*/ 987 w 988"/>
                  <a:gd name="T9" fmla="*/ 0 h 610"/>
                  <a:gd name="T10" fmla="*/ 0 w 988"/>
                  <a:gd name="T11" fmla="*/ 0 h 6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88" h="610">
                    <a:moveTo>
                      <a:pt x="0" y="0"/>
                    </a:moveTo>
                    <a:lnTo>
                      <a:pt x="0" y="437"/>
                    </a:lnTo>
                    <a:lnTo>
                      <a:pt x="267" y="609"/>
                    </a:lnTo>
                    <a:lnTo>
                      <a:pt x="987" y="163"/>
                    </a:lnTo>
                    <a:lnTo>
                      <a:pt x="987" y="0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F6BF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74" name="Freeform: Shape 50">
                <a:extLst>
                  <a:ext uri="{FF2B5EF4-FFF2-40B4-BE49-F238E27FC236}">
                    <a16:creationId xmlns:a16="http://schemas.microsoft.com/office/drawing/2014/main" id="{7F869D3E-3ACF-41D1-8B14-B0173B215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53052" y="7924946"/>
                <a:ext cx="948020" cy="1125025"/>
              </a:xfrm>
              <a:custGeom>
                <a:avLst/>
                <a:gdLst>
                  <a:gd name="T0" fmla="*/ 1867 w 1979"/>
                  <a:gd name="T1" fmla="*/ 1003 h 2349"/>
                  <a:gd name="T2" fmla="*/ 1867 w 1979"/>
                  <a:gd name="T3" fmla="*/ 1003 h 2349"/>
                  <a:gd name="T4" fmla="*/ 1763 w 1979"/>
                  <a:gd name="T5" fmla="*/ 1010 h 2349"/>
                  <a:gd name="T6" fmla="*/ 991 w 1979"/>
                  <a:gd name="T7" fmla="*/ 0 h 2349"/>
                  <a:gd name="T8" fmla="*/ 214 w 1979"/>
                  <a:gd name="T9" fmla="*/ 1010 h 2349"/>
                  <a:gd name="T10" fmla="*/ 115 w 1979"/>
                  <a:gd name="T11" fmla="*/ 1003 h 2349"/>
                  <a:gd name="T12" fmla="*/ 282 w 1979"/>
                  <a:gd name="T13" fmla="*/ 1552 h 2349"/>
                  <a:gd name="T14" fmla="*/ 541 w 1979"/>
                  <a:gd name="T15" fmla="*/ 2089 h 2349"/>
                  <a:gd name="T16" fmla="*/ 991 w 1979"/>
                  <a:gd name="T17" fmla="*/ 2348 h 2349"/>
                  <a:gd name="T18" fmla="*/ 1449 w 1979"/>
                  <a:gd name="T19" fmla="*/ 2058 h 2349"/>
                  <a:gd name="T20" fmla="*/ 1700 w 1979"/>
                  <a:gd name="T21" fmla="*/ 1552 h 2349"/>
                  <a:gd name="T22" fmla="*/ 1867 w 1979"/>
                  <a:gd name="T23" fmla="*/ 1003 h 2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979" h="2349">
                    <a:moveTo>
                      <a:pt x="1867" y="1003"/>
                    </a:moveTo>
                    <a:lnTo>
                      <a:pt x="1867" y="1003"/>
                    </a:lnTo>
                    <a:cubicBezTo>
                      <a:pt x="1867" y="1003"/>
                      <a:pt x="1799" y="923"/>
                      <a:pt x="1763" y="1010"/>
                    </a:cubicBezTo>
                    <a:cubicBezTo>
                      <a:pt x="1763" y="1010"/>
                      <a:pt x="1978" y="0"/>
                      <a:pt x="991" y="0"/>
                    </a:cubicBezTo>
                    <a:cubicBezTo>
                      <a:pt x="0" y="0"/>
                      <a:pt x="214" y="1010"/>
                      <a:pt x="214" y="1010"/>
                    </a:cubicBezTo>
                    <a:cubicBezTo>
                      <a:pt x="183" y="923"/>
                      <a:pt x="115" y="1003"/>
                      <a:pt x="115" y="1003"/>
                    </a:cubicBezTo>
                    <a:cubicBezTo>
                      <a:pt x="60" y="1508"/>
                      <a:pt x="282" y="1552"/>
                      <a:pt x="282" y="1552"/>
                    </a:cubicBezTo>
                    <a:cubicBezTo>
                      <a:pt x="282" y="1552"/>
                      <a:pt x="282" y="1831"/>
                      <a:pt x="541" y="2089"/>
                    </a:cubicBezTo>
                    <a:cubicBezTo>
                      <a:pt x="800" y="2348"/>
                      <a:pt x="991" y="2348"/>
                      <a:pt x="991" y="2348"/>
                    </a:cubicBezTo>
                    <a:cubicBezTo>
                      <a:pt x="991" y="2348"/>
                      <a:pt x="1194" y="2316"/>
                      <a:pt x="1449" y="2058"/>
                    </a:cubicBezTo>
                    <a:cubicBezTo>
                      <a:pt x="1707" y="1799"/>
                      <a:pt x="1700" y="1552"/>
                      <a:pt x="1700" y="1552"/>
                    </a:cubicBezTo>
                    <a:cubicBezTo>
                      <a:pt x="1700" y="1552"/>
                      <a:pt x="1922" y="1508"/>
                      <a:pt x="1867" y="1003"/>
                    </a:cubicBezTo>
                  </a:path>
                </a:pathLst>
              </a:custGeom>
              <a:solidFill>
                <a:srgbClr val="FDD8A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75" name="Freeform: Shape 51">
                <a:extLst>
                  <a:ext uri="{FF2B5EF4-FFF2-40B4-BE49-F238E27FC236}">
                    <a16:creationId xmlns:a16="http://schemas.microsoft.com/office/drawing/2014/main" id="{B403BE2E-0E14-4D16-A8AF-2299ED3A86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78446" y="7787490"/>
                <a:ext cx="886652" cy="699968"/>
              </a:xfrm>
              <a:custGeom>
                <a:avLst/>
                <a:gdLst>
                  <a:gd name="T0" fmla="*/ 180 w 1853"/>
                  <a:gd name="T1" fmla="*/ 1461 h 1462"/>
                  <a:gd name="T2" fmla="*/ 180 w 1853"/>
                  <a:gd name="T3" fmla="*/ 1461 h 1462"/>
                  <a:gd name="T4" fmla="*/ 247 w 1853"/>
                  <a:gd name="T5" fmla="*/ 1158 h 1462"/>
                  <a:gd name="T6" fmla="*/ 347 w 1853"/>
                  <a:gd name="T7" fmla="*/ 856 h 1462"/>
                  <a:gd name="T8" fmla="*/ 446 w 1853"/>
                  <a:gd name="T9" fmla="*/ 732 h 1462"/>
                  <a:gd name="T10" fmla="*/ 1000 w 1853"/>
                  <a:gd name="T11" fmla="*/ 887 h 1462"/>
                  <a:gd name="T12" fmla="*/ 1461 w 1853"/>
                  <a:gd name="T13" fmla="*/ 955 h 1462"/>
                  <a:gd name="T14" fmla="*/ 1358 w 1853"/>
                  <a:gd name="T15" fmla="*/ 832 h 1462"/>
                  <a:gd name="T16" fmla="*/ 1561 w 1853"/>
                  <a:gd name="T17" fmla="*/ 832 h 1462"/>
                  <a:gd name="T18" fmla="*/ 1628 w 1853"/>
                  <a:gd name="T19" fmla="*/ 1071 h 1462"/>
                  <a:gd name="T20" fmla="*/ 1708 w 1853"/>
                  <a:gd name="T21" fmla="*/ 1461 h 1462"/>
                  <a:gd name="T22" fmla="*/ 1796 w 1853"/>
                  <a:gd name="T23" fmla="*/ 1373 h 1462"/>
                  <a:gd name="T24" fmla="*/ 1852 w 1853"/>
                  <a:gd name="T25" fmla="*/ 1182 h 1462"/>
                  <a:gd name="T26" fmla="*/ 1852 w 1853"/>
                  <a:gd name="T27" fmla="*/ 565 h 1462"/>
                  <a:gd name="T28" fmla="*/ 944 w 1853"/>
                  <a:gd name="T29" fmla="*/ 0 h 1462"/>
                  <a:gd name="T30" fmla="*/ 44 w 1853"/>
                  <a:gd name="T31" fmla="*/ 621 h 1462"/>
                  <a:gd name="T32" fmla="*/ 44 w 1853"/>
                  <a:gd name="T33" fmla="*/ 1202 h 1462"/>
                  <a:gd name="T34" fmla="*/ 180 w 1853"/>
                  <a:gd name="T35" fmla="*/ 1461 h 1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853" h="1462">
                    <a:moveTo>
                      <a:pt x="180" y="1461"/>
                    </a:moveTo>
                    <a:lnTo>
                      <a:pt x="180" y="1461"/>
                    </a:lnTo>
                    <a:cubicBezTo>
                      <a:pt x="247" y="1158"/>
                      <a:pt x="247" y="1158"/>
                      <a:pt x="247" y="1158"/>
                    </a:cubicBezTo>
                    <a:cubicBezTo>
                      <a:pt x="247" y="1158"/>
                      <a:pt x="315" y="912"/>
                      <a:pt x="347" y="856"/>
                    </a:cubicBezTo>
                    <a:cubicBezTo>
                      <a:pt x="383" y="800"/>
                      <a:pt x="446" y="732"/>
                      <a:pt x="446" y="732"/>
                    </a:cubicBezTo>
                    <a:cubicBezTo>
                      <a:pt x="446" y="732"/>
                      <a:pt x="629" y="812"/>
                      <a:pt x="1000" y="887"/>
                    </a:cubicBezTo>
                    <a:cubicBezTo>
                      <a:pt x="1370" y="967"/>
                      <a:pt x="1461" y="955"/>
                      <a:pt x="1461" y="955"/>
                    </a:cubicBezTo>
                    <a:cubicBezTo>
                      <a:pt x="1358" y="832"/>
                      <a:pt x="1358" y="832"/>
                      <a:pt x="1358" y="832"/>
                    </a:cubicBezTo>
                    <a:cubicBezTo>
                      <a:pt x="1561" y="832"/>
                      <a:pt x="1561" y="832"/>
                      <a:pt x="1561" y="832"/>
                    </a:cubicBezTo>
                    <a:cubicBezTo>
                      <a:pt x="1561" y="832"/>
                      <a:pt x="1573" y="1011"/>
                      <a:pt x="1628" y="1071"/>
                    </a:cubicBezTo>
                    <a:cubicBezTo>
                      <a:pt x="1684" y="1126"/>
                      <a:pt x="1708" y="1461"/>
                      <a:pt x="1708" y="1461"/>
                    </a:cubicBezTo>
                    <a:cubicBezTo>
                      <a:pt x="1796" y="1373"/>
                      <a:pt x="1796" y="1373"/>
                      <a:pt x="1796" y="1373"/>
                    </a:cubicBezTo>
                    <a:cubicBezTo>
                      <a:pt x="1852" y="1182"/>
                      <a:pt x="1852" y="1182"/>
                      <a:pt x="1852" y="1182"/>
                    </a:cubicBezTo>
                    <a:cubicBezTo>
                      <a:pt x="1852" y="565"/>
                      <a:pt x="1852" y="565"/>
                      <a:pt x="1852" y="565"/>
                    </a:cubicBezTo>
                    <a:cubicBezTo>
                      <a:pt x="1852" y="565"/>
                      <a:pt x="1616" y="0"/>
                      <a:pt x="944" y="0"/>
                    </a:cubicBezTo>
                    <a:cubicBezTo>
                      <a:pt x="271" y="0"/>
                      <a:pt x="44" y="621"/>
                      <a:pt x="44" y="621"/>
                    </a:cubicBezTo>
                    <a:cubicBezTo>
                      <a:pt x="44" y="621"/>
                      <a:pt x="0" y="1146"/>
                      <a:pt x="44" y="1202"/>
                    </a:cubicBezTo>
                    <a:cubicBezTo>
                      <a:pt x="88" y="1258"/>
                      <a:pt x="180" y="1461"/>
                      <a:pt x="180" y="1461"/>
                    </a:cubicBezTo>
                  </a:path>
                </a:pathLst>
              </a:custGeom>
              <a:solidFill>
                <a:srgbClr val="4A4847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76" name="Freeform: Shape 52">
                <a:extLst>
                  <a:ext uri="{FF2B5EF4-FFF2-40B4-BE49-F238E27FC236}">
                    <a16:creationId xmlns:a16="http://schemas.microsoft.com/office/drawing/2014/main" id="{386716F9-0C38-4887-B4B3-6787B15625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35309" y="9866248"/>
                <a:ext cx="785079" cy="401795"/>
              </a:xfrm>
              <a:custGeom>
                <a:avLst/>
                <a:gdLst>
                  <a:gd name="T0" fmla="*/ 637 w 1641"/>
                  <a:gd name="T1" fmla="*/ 8 h 841"/>
                  <a:gd name="T2" fmla="*/ 637 w 1641"/>
                  <a:gd name="T3" fmla="*/ 8 h 841"/>
                  <a:gd name="T4" fmla="*/ 1039 w 1641"/>
                  <a:gd name="T5" fmla="*/ 123 h 841"/>
                  <a:gd name="T6" fmla="*/ 1394 w 1641"/>
                  <a:gd name="T7" fmla="*/ 267 h 841"/>
                  <a:gd name="T8" fmla="*/ 1493 w 1641"/>
                  <a:gd name="T9" fmla="*/ 394 h 841"/>
                  <a:gd name="T10" fmla="*/ 1640 w 1641"/>
                  <a:gd name="T11" fmla="*/ 513 h 841"/>
                  <a:gd name="T12" fmla="*/ 1298 w 1641"/>
                  <a:gd name="T13" fmla="*/ 840 h 841"/>
                  <a:gd name="T14" fmla="*/ 1139 w 1641"/>
                  <a:gd name="T15" fmla="*/ 752 h 841"/>
                  <a:gd name="T16" fmla="*/ 482 w 1641"/>
                  <a:gd name="T17" fmla="*/ 597 h 841"/>
                  <a:gd name="T18" fmla="*/ 4 w 1641"/>
                  <a:gd name="T19" fmla="*/ 59 h 841"/>
                  <a:gd name="T20" fmla="*/ 20 w 1641"/>
                  <a:gd name="T21" fmla="*/ 8 h 841"/>
                  <a:gd name="T22" fmla="*/ 195 w 1641"/>
                  <a:gd name="T23" fmla="*/ 95 h 841"/>
                  <a:gd name="T24" fmla="*/ 462 w 1641"/>
                  <a:gd name="T25" fmla="*/ 362 h 841"/>
                  <a:gd name="T26" fmla="*/ 203 w 1641"/>
                  <a:gd name="T27" fmla="*/ 59 h 841"/>
                  <a:gd name="T28" fmla="*/ 203 w 1641"/>
                  <a:gd name="T29" fmla="*/ 8 h 841"/>
                  <a:gd name="T30" fmla="*/ 382 w 1641"/>
                  <a:gd name="T31" fmla="*/ 87 h 841"/>
                  <a:gd name="T32" fmla="*/ 848 w 1641"/>
                  <a:gd name="T33" fmla="*/ 390 h 841"/>
                  <a:gd name="T34" fmla="*/ 940 w 1641"/>
                  <a:gd name="T35" fmla="*/ 263 h 841"/>
                  <a:gd name="T36" fmla="*/ 741 w 1641"/>
                  <a:gd name="T37" fmla="*/ 211 h 841"/>
                  <a:gd name="T38" fmla="*/ 637 w 1641"/>
                  <a:gd name="T39" fmla="*/ 8 h 8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641" h="841">
                    <a:moveTo>
                      <a:pt x="637" y="8"/>
                    </a:moveTo>
                    <a:lnTo>
                      <a:pt x="637" y="8"/>
                    </a:lnTo>
                    <a:cubicBezTo>
                      <a:pt x="637" y="8"/>
                      <a:pt x="959" y="111"/>
                      <a:pt x="1039" y="123"/>
                    </a:cubicBezTo>
                    <a:cubicBezTo>
                      <a:pt x="1118" y="135"/>
                      <a:pt x="1298" y="159"/>
                      <a:pt x="1394" y="267"/>
                    </a:cubicBezTo>
                    <a:cubicBezTo>
                      <a:pt x="1489" y="374"/>
                      <a:pt x="1457" y="366"/>
                      <a:pt x="1493" y="394"/>
                    </a:cubicBezTo>
                    <a:cubicBezTo>
                      <a:pt x="1525" y="422"/>
                      <a:pt x="1640" y="513"/>
                      <a:pt x="1640" y="513"/>
                    </a:cubicBezTo>
                    <a:cubicBezTo>
                      <a:pt x="1298" y="840"/>
                      <a:pt x="1298" y="840"/>
                      <a:pt x="1298" y="840"/>
                    </a:cubicBezTo>
                    <a:cubicBezTo>
                      <a:pt x="1298" y="840"/>
                      <a:pt x="1179" y="764"/>
                      <a:pt x="1139" y="752"/>
                    </a:cubicBezTo>
                    <a:cubicBezTo>
                      <a:pt x="1103" y="740"/>
                      <a:pt x="526" y="625"/>
                      <a:pt x="482" y="597"/>
                    </a:cubicBezTo>
                    <a:cubicBezTo>
                      <a:pt x="434" y="569"/>
                      <a:pt x="8" y="75"/>
                      <a:pt x="4" y="59"/>
                    </a:cubicBezTo>
                    <a:cubicBezTo>
                      <a:pt x="0" y="43"/>
                      <a:pt x="0" y="16"/>
                      <a:pt x="20" y="8"/>
                    </a:cubicBezTo>
                    <a:cubicBezTo>
                      <a:pt x="40" y="3"/>
                      <a:pt x="115" y="0"/>
                      <a:pt x="195" y="95"/>
                    </a:cubicBezTo>
                    <a:cubicBezTo>
                      <a:pt x="275" y="187"/>
                      <a:pt x="462" y="362"/>
                      <a:pt x="462" y="362"/>
                    </a:cubicBezTo>
                    <a:cubicBezTo>
                      <a:pt x="203" y="59"/>
                      <a:pt x="203" y="59"/>
                      <a:pt x="203" y="59"/>
                    </a:cubicBezTo>
                    <a:cubicBezTo>
                      <a:pt x="203" y="59"/>
                      <a:pt x="195" y="8"/>
                      <a:pt x="203" y="8"/>
                    </a:cubicBezTo>
                    <a:cubicBezTo>
                      <a:pt x="215" y="8"/>
                      <a:pt x="295" y="0"/>
                      <a:pt x="382" y="87"/>
                    </a:cubicBezTo>
                    <a:cubicBezTo>
                      <a:pt x="474" y="179"/>
                      <a:pt x="657" y="406"/>
                      <a:pt x="848" y="390"/>
                    </a:cubicBezTo>
                    <a:cubicBezTo>
                      <a:pt x="1043" y="370"/>
                      <a:pt x="940" y="263"/>
                      <a:pt x="940" y="263"/>
                    </a:cubicBezTo>
                    <a:cubicBezTo>
                      <a:pt x="940" y="263"/>
                      <a:pt x="780" y="211"/>
                      <a:pt x="741" y="211"/>
                    </a:cubicBezTo>
                    <a:cubicBezTo>
                      <a:pt x="701" y="211"/>
                      <a:pt x="589" y="115"/>
                      <a:pt x="637" y="8"/>
                    </a:cubicBezTo>
                  </a:path>
                </a:pathLst>
              </a:custGeom>
              <a:solidFill>
                <a:srgbClr val="FDD8A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77" name="Freeform: Shape 53">
                <a:extLst>
                  <a:ext uri="{FF2B5EF4-FFF2-40B4-BE49-F238E27FC236}">
                    <a16:creationId xmlns:a16="http://schemas.microsoft.com/office/drawing/2014/main" id="{AA2FE495-49CA-44E0-80BC-5E6D92A164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01940" y="8525523"/>
                <a:ext cx="234889" cy="391221"/>
              </a:xfrm>
              <a:custGeom>
                <a:avLst/>
                <a:gdLst>
                  <a:gd name="T0" fmla="*/ 494 w 495"/>
                  <a:gd name="T1" fmla="*/ 584 h 820"/>
                  <a:gd name="T2" fmla="*/ 494 w 495"/>
                  <a:gd name="T3" fmla="*/ 584 h 820"/>
                  <a:gd name="T4" fmla="*/ 199 w 495"/>
                  <a:gd name="T5" fmla="*/ 477 h 820"/>
                  <a:gd name="T6" fmla="*/ 196 w 495"/>
                  <a:gd name="T7" fmla="*/ 445 h 820"/>
                  <a:gd name="T8" fmla="*/ 327 w 495"/>
                  <a:gd name="T9" fmla="*/ 203 h 820"/>
                  <a:gd name="T10" fmla="*/ 339 w 495"/>
                  <a:gd name="T11" fmla="*/ 119 h 820"/>
                  <a:gd name="T12" fmla="*/ 223 w 495"/>
                  <a:gd name="T13" fmla="*/ 154 h 820"/>
                  <a:gd name="T14" fmla="*/ 223 w 495"/>
                  <a:gd name="T15" fmla="*/ 154 h 820"/>
                  <a:gd name="T16" fmla="*/ 215 w 495"/>
                  <a:gd name="T17" fmla="*/ 166 h 820"/>
                  <a:gd name="T18" fmla="*/ 211 w 495"/>
                  <a:gd name="T19" fmla="*/ 175 h 820"/>
                  <a:gd name="T20" fmla="*/ 152 w 495"/>
                  <a:gd name="T21" fmla="*/ 258 h 820"/>
                  <a:gd name="T22" fmla="*/ 164 w 495"/>
                  <a:gd name="T23" fmla="*/ 75 h 820"/>
                  <a:gd name="T24" fmla="*/ 84 w 495"/>
                  <a:gd name="T25" fmla="*/ 51 h 820"/>
                  <a:gd name="T26" fmla="*/ 0 w 495"/>
                  <a:gd name="T27" fmla="*/ 378 h 820"/>
                  <a:gd name="T28" fmla="*/ 303 w 495"/>
                  <a:gd name="T29" fmla="*/ 776 h 820"/>
                  <a:gd name="T30" fmla="*/ 494 w 495"/>
                  <a:gd name="T31" fmla="*/ 584 h 8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95" h="820">
                    <a:moveTo>
                      <a:pt x="494" y="584"/>
                    </a:moveTo>
                    <a:lnTo>
                      <a:pt x="494" y="584"/>
                    </a:lnTo>
                    <a:cubicBezTo>
                      <a:pt x="494" y="584"/>
                      <a:pt x="220" y="540"/>
                      <a:pt x="199" y="477"/>
                    </a:cubicBezTo>
                    <a:cubicBezTo>
                      <a:pt x="196" y="469"/>
                      <a:pt x="196" y="457"/>
                      <a:pt x="196" y="445"/>
                    </a:cubicBezTo>
                    <a:cubicBezTo>
                      <a:pt x="196" y="445"/>
                      <a:pt x="311" y="226"/>
                      <a:pt x="327" y="203"/>
                    </a:cubicBezTo>
                    <a:cubicBezTo>
                      <a:pt x="346" y="170"/>
                      <a:pt x="363" y="135"/>
                      <a:pt x="339" y="119"/>
                    </a:cubicBezTo>
                    <a:cubicBezTo>
                      <a:pt x="339" y="119"/>
                      <a:pt x="287" y="59"/>
                      <a:pt x="223" y="154"/>
                    </a:cubicBezTo>
                    <a:lnTo>
                      <a:pt x="223" y="154"/>
                    </a:lnTo>
                    <a:cubicBezTo>
                      <a:pt x="220" y="159"/>
                      <a:pt x="220" y="163"/>
                      <a:pt x="215" y="166"/>
                    </a:cubicBezTo>
                    <a:cubicBezTo>
                      <a:pt x="215" y="170"/>
                      <a:pt x="211" y="170"/>
                      <a:pt x="211" y="175"/>
                    </a:cubicBezTo>
                    <a:cubicBezTo>
                      <a:pt x="187" y="210"/>
                      <a:pt x="168" y="238"/>
                      <a:pt x="152" y="258"/>
                    </a:cubicBezTo>
                    <a:cubicBezTo>
                      <a:pt x="159" y="238"/>
                      <a:pt x="192" y="99"/>
                      <a:pt x="164" y="75"/>
                    </a:cubicBezTo>
                    <a:cubicBezTo>
                      <a:pt x="164" y="75"/>
                      <a:pt x="112" y="0"/>
                      <a:pt x="84" y="51"/>
                    </a:cubicBezTo>
                    <a:cubicBezTo>
                      <a:pt x="56" y="107"/>
                      <a:pt x="0" y="378"/>
                      <a:pt x="0" y="378"/>
                    </a:cubicBezTo>
                    <a:cubicBezTo>
                      <a:pt x="0" y="378"/>
                      <a:pt x="132" y="819"/>
                      <a:pt x="303" y="776"/>
                    </a:cubicBezTo>
                    <a:cubicBezTo>
                      <a:pt x="474" y="736"/>
                      <a:pt x="494" y="584"/>
                      <a:pt x="494" y="584"/>
                    </a:cubicBezTo>
                  </a:path>
                </a:pathLst>
              </a:custGeom>
              <a:solidFill>
                <a:srgbClr val="F6BF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78" name="Freeform: Shape 54">
                <a:extLst>
                  <a:ext uri="{FF2B5EF4-FFF2-40B4-BE49-F238E27FC236}">
                    <a16:creationId xmlns:a16="http://schemas.microsoft.com/office/drawing/2014/main" id="{8B3AC186-15E7-4731-A2BE-B931E6CFC4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81321" y="8495917"/>
                <a:ext cx="495171" cy="723230"/>
              </a:xfrm>
              <a:custGeom>
                <a:avLst/>
                <a:gdLst>
                  <a:gd name="T0" fmla="*/ 67 w 1036"/>
                  <a:gd name="T1" fmla="*/ 307 h 1514"/>
                  <a:gd name="T2" fmla="*/ 67 w 1036"/>
                  <a:gd name="T3" fmla="*/ 307 h 1514"/>
                  <a:gd name="T4" fmla="*/ 0 w 1036"/>
                  <a:gd name="T5" fmla="*/ 64 h 1514"/>
                  <a:gd name="T6" fmla="*/ 123 w 1036"/>
                  <a:gd name="T7" fmla="*/ 96 h 1514"/>
                  <a:gd name="T8" fmla="*/ 414 w 1036"/>
                  <a:gd name="T9" fmla="*/ 650 h 1514"/>
                  <a:gd name="T10" fmla="*/ 724 w 1036"/>
                  <a:gd name="T11" fmla="*/ 586 h 1514"/>
                  <a:gd name="T12" fmla="*/ 991 w 1036"/>
                  <a:gd name="T13" fmla="*/ 283 h 1514"/>
                  <a:gd name="T14" fmla="*/ 995 w 1036"/>
                  <a:gd name="T15" fmla="*/ 399 h 1514"/>
                  <a:gd name="T16" fmla="*/ 856 w 1036"/>
                  <a:gd name="T17" fmla="*/ 960 h 1514"/>
                  <a:gd name="T18" fmla="*/ 939 w 1036"/>
                  <a:gd name="T19" fmla="*/ 1055 h 1514"/>
                  <a:gd name="T20" fmla="*/ 820 w 1036"/>
                  <a:gd name="T21" fmla="*/ 1513 h 1514"/>
                  <a:gd name="T22" fmla="*/ 390 w 1036"/>
                  <a:gd name="T23" fmla="*/ 1282 h 1514"/>
                  <a:gd name="T24" fmla="*/ 67 w 1036"/>
                  <a:gd name="T25" fmla="*/ 307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36" h="1514">
                    <a:moveTo>
                      <a:pt x="67" y="307"/>
                    </a:moveTo>
                    <a:lnTo>
                      <a:pt x="67" y="307"/>
                    </a:lnTo>
                    <a:cubicBezTo>
                      <a:pt x="0" y="64"/>
                      <a:pt x="0" y="64"/>
                      <a:pt x="0" y="64"/>
                    </a:cubicBezTo>
                    <a:cubicBezTo>
                      <a:pt x="0" y="64"/>
                      <a:pt x="72" y="0"/>
                      <a:pt x="123" y="96"/>
                    </a:cubicBezTo>
                    <a:cubicBezTo>
                      <a:pt x="171" y="187"/>
                      <a:pt x="358" y="622"/>
                      <a:pt x="414" y="650"/>
                    </a:cubicBezTo>
                    <a:cubicBezTo>
                      <a:pt x="470" y="673"/>
                      <a:pt x="664" y="693"/>
                      <a:pt x="724" y="586"/>
                    </a:cubicBezTo>
                    <a:cubicBezTo>
                      <a:pt x="780" y="475"/>
                      <a:pt x="844" y="231"/>
                      <a:pt x="991" y="283"/>
                    </a:cubicBezTo>
                    <a:cubicBezTo>
                      <a:pt x="991" y="283"/>
                      <a:pt x="1035" y="311"/>
                      <a:pt x="995" y="399"/>
                    </a:cubicBezTo>
                    <a:cubicBezTo>
                      <a:pt x="951" y="486"/>
                      <a:pt x="820" y="892"/>
                      <a:pt x="856" y="960"/>
                    </a:cubicBezTo>
                    <a:cubicBezTo>
                      <a:pt x="891" y="1024"/>
                      <a:pt x="939" y="1055"/>
                      <a:pt x="939" y="1055"/>
                    </a:cubicBezTo>
                    <a:cubicBezTo>
                      <a:pt x="820" y="1513"/>
                      <a:pt x="820" y="1513"/>
                      <a:pt x="820" y="1513"/>
                    </a:cubicBezTo>
                    <a:cubicBezTo>
                      <a:pt x="820" y="1513"/>
                      <a:pt x="473" y="1457"/>
                      <a:pt x="390" y="1282"/>
                    </a:cubicBezTo>
                    <a:cubicBezTo>
                      <a:pt x="306" y="1103"/>
                      <a:pt x="67" y="307"/>
                      <a:pt x="67" y="307"/>
                    </a:cubicBezTo>
                  </a:path>
                </a:pathLst>
              </a:custGeom>
              <a:solidFill>
                <a:srgbClr val="FDD8A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79" name="Freeform: Shape 55">
                <a:extLst>
                  <a:ext uri="{FF2B5EF4-FFF2-40B4-BE49-F238E27FC236}">
                    <a16:creationId xmlns:a16="http://schemas.microsoft.com/office/drawing/2014/main" id="{FDF89CDC-240F-44FA-90EB-EB093B435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17296" y="8525523"/>
                <a:ext cx="234889" cy="391221"/>
              </a:xfrm>
              <a:custGeom>
                <a:avLst/>
                <a:gdLst>
                  <a:gd name="T0" fmla="*/ 0 w 494"/>
                  <a:gd name="T1" fmla="*/ 584 h 820"/>
                  <a:gd name="T2" fmla="*/ 0 w 494"/>
                  <a:gd name="T3" fmla="*/ 584 h 820"/>
                  <a:gd name="T4" fmla="*/ 299 w 494"/>
                  <a:gd name="T5" fmla="*/ 477 h 820"/>
                  <a:gd name="T6" fmla="*/ 299 w 494"/>
                  <a:gd name="T7" fmla="*/ 445 h 820"/>
                  <a:gd name="T8" fmla="*/ 171 w 494"/>
                  <a:gd name="T9" fmla="*/ 203 h 820"/>
                  <a:gd name="T10" fmla="*/ 159 w 494"/>
                  <a:gd name="T11" fmla="*/ 119 h 820"/>
                  <a:gd name="T12" fmla="*/ 271 w 494"/>
                  <a:gd name="T13" fmla="*/ 154 h 820"/>
                  <a:gd name="T14" fmla="*/ 271 w 494"/>
                  <a:gd name="T15" fmla="*/ 154 h 820"/>
                  <a:gd name="T16" fmla="*/ 278 w 494"/>
                  <a:gd name="T17" fmla="*/ 166 h 820"/>
                  <a:gd name="T18" fmla="*/ 287 w 494"/>
                  <a:gd name="T19" fmla="*/ 175 h 820"/>
                  <a:gd name="T20" fmla="*/ 342 w 494"/>
                  <a:gd name="T21" fmla="*/ 258 h 820"/>
                  <a:gd name="T22" fmla="*/ 330 w 494"/>
                  <a:gd name="T23" fmla="*/ 75 h 820"/>
                  <a:gd name="T24" fmla="*/ 414 w 494"/>
                  <a:gd name="T25" fmla="*/ 51 h 820"/>
                  <a:gd name="T26" fmla="*/ 493 w 494"/>
                  <a:gd name="T27" fmla="*/ 378 h 820"/>
                  <a:gd name="T28" fmla="*/ 195 w 494"/>
                  <a:gd name="T29" fmla="*/ 776 h 820"/>
                  <a:gd name="T30" fmla="*/ 0 w 494"/>
                  <a:gd name="T31" fmla="*/ 584 h 8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94" h="820">
                    <a:moveTo>
                      <a:pt x="0" y="584"/>
                    </a:moveTo>
                    <a:lnTo>
                      <a:pt x="0" y="584"/>
                    </a:lnTo>
                    <a:cubicBezTo>
                      <a:pt x="0" y="584"/>
                      <a:pt x="274" y="540"/>
                      <a:pt x="299" y="477"/>
                    </a:cubicBezTo>
                    <a:cubicBezTo>
                      <a:pt x="299" y="469"/>
                      <a:pt x="302" y="457"/>
                      <a:pt x="299" y="445"/>
                    </a:cubicBezTo>
                    <a:cubicBezTo>
                      <a:pt x="299" y="445"/>
                      <a:pt x="183" y="226"/>
                      <a:pt x="171" y="203"/>
                    </a:cubicBezTo>
                    <a:cubicBezTo>
                      <a:pt x="147" y="170"/>
                      <a:pt x="131" y="135"/>
                      <a:pt x="159" y="119"/>
                    </a:cubicBezTo>
                    <a:cubicBezTo>
                      <a:pt x="159" y="119"/>
                      <a:pt x="207" y="59"/>
                      <a:pt x="271" y="154"/>
                    </a:cubicBezTo>
                    <a:lnTo>
                      <a:pt x="271" y="154"/>
                    </a:lnTo>
                    <a:cubicBezTo>
                      <a:pt x="274" y="159"/>
                      <a:pt x="278" y="163"/>
                      <a:pt x="278" y="166"/>
                    </a:cubicBezTo>
                    <a:cubicBezTo>
                      <a:pt x="283" y="170"/>
                      <a:pt x="283" y="170"/>
                      <a:pt x="287" y="175"/>
                    </a:cubicBezTo>
                    <a:cubicBezTo>
                      <a:pt x="306" y="210"/>
                      <a:pt x="326" y="238"/>
                      <a:pt x="342" y="258"/>
                    </a:cubicBezTo>
                    <a:cubicBezTo>
                      <a:pt x="339" y="238"/>
                      <a:pt x="306" y="99"/>
                      <a:pt x="330" y="75"/>
                    </a:cubicBezTo>
                    <a:cubicBezTo>
                      <a:pt x="330" y="75"/>
                      <a:pt x="386" y="0"/>
                      <a:pt x="414" y="51"/>
                    </a:cubicBezTo>
                    <a:cubicBezTo>
                      <a:pt x="438" y="107"/>
                      <a:pt x="493" y="378"/>
                      <a:pt x="493" y="378"/>
                    </a:cubicBezTo>
                    <a:cubicBezTo>
                      <a:pt x="493" y="378"/>
                      <a:pt x="366" y="819"/>
                      <a:pt x="195" y="776"/>
                    </a:cubicBezTo>
                    <a:cubicBezTo>
                      <a:pt x="20" y="736"/>
                      <a:pt x="0" y="584"/>
                      <a:pt x="0" y="584"/>
                    </a:cubicBezTo>
                  </a:path>
                </a:pathLst>
              </a:custGeom>
              <a:solidFill>
                <a:srgbClr val="F6BF8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0" name="Freeform: Shape 56">
                <a:extLst>
                  <a:ext uri="{FF2B5EF4-FFF2-40B4-BE49-F238E27FC236}">
                    <a16:creationId xmlns:a16="http://schemas.microsoft.com/office/drawing/2014/main" id="{E182A156-4E59-470C-B5D5-AD7D261153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79748" y="8495917"/>
                <a:ext cx="495171" cy="723230"/>
              </a:xfrm>
              <a:custGeom>
                <a:avLst/>
                <a:gdLst>
                  <a:gd name="T0" fmla="*/ 963 w 1036"/>
                  <a:gd name="T1" fmla="*/ 307 h 1514"/>
                  <a:gd name="T2" fmla="*/ 963 w 1036"/>
                  <a:gd name="T3" fmla="*/ 307 h 1514"/>
                  <a:gd name="T4" fmla="*/ 1035 w 1036"/>
                  <a:gd name="T5" fmla="*/ 64 h 1514"/>
                  <a:gd name="T6" fmla="*/ 912 w 1036"/>
                  <a:gd name="T7" fmla="*/ 96 h 1514"/>
                  <a:gd name="T8" fmla="*/ 617 w 1036"/>
                  <a:gd name="T9" fmla="*/ 650 h 1514"/>
                  <a:gd name="T10" fmla="*/ 311 w 1036"/>
                  <a:gd name="T11" fmla="*/ 586 h 1514"/>
                  <a:gd name="T12" fmla="*/ 40 w 1036"/>
                  <a:gd name="T13" fmla="*/ 283 h 1514"/>
                  <a:gd name="T14" fmla="*/ 40 w 1036"/>
                  <a:gd name="T15" fmla="*/ 399 h 1514"/>
                  <a:gd name="T16" fmla="*/ 179 w 1036"/>
                  <a:gd name="T17" fmla="*/ 960 h 1514"/>
                  <a:gd name="T18" fmla="*/ 95 w 1036"/>
                  <a:gd name="T19" fmla="*/ 1055 h 1514"/>
                  <a:gd name="T20" fmla="*/ 212 w 1036"/>
                  <a:gd name="T21" fmla="*/ 1513 h 1514"/>
                  <a:gd name="T22" fmla="*/ 641 w 1036"/>
                  <a:gd name="T23" fmla="*/ 1282 h 1514"/>
                  <a:gd name="T24" fmla="*/ 963 w 1036"/>
                  <a:gd name="T25" fmla="*/ 307 h 15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036" h="1514">
                    <a:moveTo>
                      <a:pt x="963" y="307"/>
                    </a:moveTo>
                    <a:lnTo>
                      <a:pt x="963" y="307"/>
                    </a:lnTo>
                    <a:cubicBezTo>
                      <a:pt x="1035" y="64"/>
                      <a:pt x="1035" y="64"/>
                      <a:pt x="1035" y="64"/>
                    </a:cubicBezTo>
                    <a:cubicBezTo>
                      <a:pt x="1035" y="64"/>
                      <a:pt x="963" y="0"/>
                      <a:pt x="912" y="96"/>
                    </a:cubicBezTo>
                    <a:cubicBezTo>
                      <a:pt x="860" y="187"/>
                      <a:pt x="673" y="622"/>
                      <a:pt x="617" y="650"/>
                    </a:cubicBezTo>
                    <a:cubicBezTo>
                      <a:pt x="561" y="673"/>
                      <a:pt x="371" y="693"/>
                      <a:pt x="311" y="586"/>
                    </a:cubicBezTo>
                    <a:cubicBezTo>
                      <a:pt x="251" y="475"/>
                      <a:pt x="191" y="231"/>
                      <a:pt x="40" y="283"/>
                    </a:cubicBezTo>
                    <a:cubicBezTo>
                      <a:pt x="40" y="283"/>
                      <a:pt x="0" y="311"/>
                      <a:pt x="40" y="399"/>
                    </a:cubicBezTo>
                    <a:cubicBezTo>
                      <a:pt x="80" y="486"/>
                      <a:pt x="215" y="892"/>
                      <a:pt x="179" y="960"/>
                    </a:cubicBezTo>
                    <a:cubicBezTo>
                      <a:pt x="144" y="1024"/>
                      <a:pt x="95" y="1055"/>
                      <a:pt x="95" y="1055"/>
                    </a:cubicBezTo>
                    <a:cubicBezTo>
                      <a:pt x="212" y="1513"/>
                      <a:pt x="212" y="1513"/>
                      <a:pt x="212" y="1513"/>
                    </a:cubicBezTo>
                    <a:cubicBezTo>
                      <a:pt x="212" y="1513"/>
                      <a:pt x="558" y="1457"/>
                      <a:pt x="641" y="1282"/>
                    </a:cubicBezTo>
                    <a:cubicBezTo>
                      <a:pt x="729" y="1103"/>
                      <a:pt x="963" y="307"/>
                      <a:pt x="963" y="307"/>
                    </a:cubicBezTo>
                  </a:path>
                </a:pathLst>
              </a:custGeom>
              <a:solidFill>
                <a:srgbClr val="FDD8A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1" name="Freeform: Shape 57">
                <a:extLst>
                  <a:ext uri="{FF2B5EF4-FFF2-40B4-BE49-F238E27FC236}">
                    <a16:creationId xmlns:a16="http://schemas.microsoft.com/office/drawing/2014/main" id="{AD3C2927-BC47-47C5-B90E-2784ABA4E2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75516" y="8999218"/>
                <a:ext cx="281443" cy="198783"/>
              </a:xfrm>
              <a:custGeom>
                <a:avLst/>
                <a:gdLst>
                  <a:gd name="T0" fmla="*/ 0 w 591"/>
                  <a:gd name="T1" fmla="*/ 91 h 419"/>
                  <a:gd name="T2" fmla="*/ 103 w 591"/>
                  <a:gd name="T3" fmla="*/ 0 h 419"/>
                  <a:gd name="T4" fmla="*/ 590 w 591"/>
                  <a:gd name="T5" fmla="*/ 310 h 419"/>
                  <a:gd name="T6" fmla="*/ 462 w 591"/>
                  <a:gd name="T7" fmla="*/ 418 h 419"/>
                  <a:gd name="T8" fmla="*/ 0 w 591"/>
                  <a:gd name="T9" fmla="*/ 91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1" h="419">
                    <a:moveTo>
                      <a:pt x="0" y="91"/>
                    </a:moveTo>
                    <a:lnTo>
                      <a:pt x="103" y="0"/>
                    </a:lnTo>
                    <a:lnTo>
                      <a:pt x="590" y="310"/>
                    </a:lnTo>
                    <a:lnTo>
                      <a:pt x="462" y="418"/>
                    </a:lnTo>
                    <a:lnTo>
                      <a:pt x="0" y="91"/>
                    </a:lnTo>
                  </a:path>
                </a:pathLst>
              </a:custGeom>
              <a:solidFill>
                <a:srgbClr val="FCF6F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2" name="Freeform: Shape 58">
                <a:extLst>
                  <a:ext uri="{FF2B5EF4-FFF2-40B4-BE49-F238E27FC236}">
                    <a16:creationId xmlns:a16="http://schemas.microsoft.com/office/drawing/2014/main" id="{89CB312F-8221-462A-9121-CAE9B7FD1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9281" y="8999218"/>
                <a:ext cx="279327" cy="198783"/>
              </a:xfrm>
              <a:custGeom>
                <a:avLst/>
                <a:gdLst>
                  <a:gd name="T0" fmla="*/ 585 w 586"/>
                  <a:gd name="T1" fmla="*/ 91 h 419"/>
                  <a:gd name="T2" fmla="*/ 482 w 586"/>
                  <a:gd name="T3" fmla="*/ 0 h 419"/>
                  <a:gd name="T4" fmla="*/ 0 w 586"/>
                  <a:gd name="T5" fmla="*/ 310 h 419"/>
                  <a:gd name="T6" fmla="*/ 128 w 586"/>
                  <a:gd name="T7" fmla="*/ 418 h 419"/>
                  <a:gd name="T8" fmla="*/ 585 w 586"/>
                  <a:gd name="T9" fmla="*/ 91 h 4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6" h="419">
                    <a:moveTo>
                      <a:pt x="585" y="91"/>
                    </a:moveTo>
                    <a:lnTo>
                      <a:pt x="482" y="0"/>
                    </a:lnTo>
                    <a:lnTo>
                      <a:pt x="0" y="310"/>
                    </a:lnTo>
                    <a:lnTo>
                      <a:pt x="128" y="418"/>
                    </a:lnTo>
                    <a:lnTo>
                      <a:pt x="585" y="91"/>
                    </a:lnTo>
                  </a:path>
                </a:pathLst>
              </a:custGeom>
              <a:solidFill>
                <a:srgbClr val="FCF6F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3" name="Freeform: Shape 59">
                <a:extLst>
                  <a:ext uri="{FF2B5EF4-FFF2-40B4-BE49-F238E27FC236}">
                    <a16:creationId xmlns:a16="http://schemas.microsoft.com/office/drawing/2014/main" id="{EE70786E-D2D8-40CC-A7E2-72F26CCDFF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07746" y="9016136"/>
                <a:ext cx="1695008" cy="752836"/>
              </a:xfrm>
              <a:custGeom>
                <a:avLst/>
                <a:gdLst>
                  <a:gd name="T0" fmla="*/ 3534 w 3535"/>
                  <a:gd name="T1" fmla="*/ 1366 h 1574"/>
                  <a:gd name="T2" fmla="*/ 3534 w 3535"/>
                  <a:gd name="T3" fmla="*/ 1366 h 1574"/>
                  <a:gd name="T4" fmla="*/ 2802 w 3535"/>
                  <a:gd name="T5" fmla="*/ 462 h 1574"/>
                  <a:gd name="T6" fmla="*/ 1480 w 3535"/>
                  <a:gd name="T7" fmla="*/ 721 h 1574"/>
                  <a:gd name="T8" fmla="*/ 561 w 3535"/>
                  <a:gd name="T9" fmla="*/ 0 h 1574"/>
                  <a:gd name="T10" fmla="*/ 0 w 3535"/>
                  <a:gd name="T11" fmla="*/ 358 h 1574"/>
                  <a:gd name="T12" fmla="*/ 1504 w 3535"/>
                  <a:gd name="T13" fmla="*/ 1565 h 1574"/>
                  <a:gd name="T14" fmla="*/ 1516 w 3535"/>
                  <a:gd name="T15" fmla="*/ 1565 h 1574"/>
                  <a:gd name="T16" fmla="*/ 3534 w 3535"/>
                  <a:gd name="T17" fmla="*/ 1366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35" h="1574">
                    <a:moveTo>
                      <a:pt x="3534" y="1366"/>
                    </a:moveTo>
                    <a:lnTo>
                      <a:pt x="3534" y="1366"/>
                    </a:lnTo>
                    <a:cubicBezTo>
                      <a:pt x="2802" y="462"/>
                      <a:pt x="2802" y="462"/>
                      <a:pt x="2802" y="462"/>
                    </a:cubicBezTo>
                    <a:cubicBezTo>
                      <a:pt x="1480" y="721"/>
                      <a:pt x="1480" y="721"/>
                      <a:pt x="1480" y="721"/>
                    </a:cubicBezTo>
                    <a:cubicBezTo>
                      <a:pt x="561" y="0"/>
                      <a:pt x="561" y="0"/>
                      <a:pt x="561" y="0"/>
                    </a:cubicBezTo>
                    <a:cubicBezTo>
                      <a:pt x="0" y="358"/>
                      <a:pt x="0" y="358"/>
                      <a:pt x="0" y="358"/>
                    </a:cubicBezTo>
                    <a:cubicBezTo>
                      <a:pt x="0" y="358"/>
                      <a:pt x="1277" y="1573"/>
                      <a:pt x="1504" y="1565"/>
                    </a:cubicBezTo>
                    <a:cubicBezTo>
                      <a:pt x="1508" y="1565"/>
                      <a:pt x="1512" y="1565"/>
                      <a:pt x="1516" y="1565"/>
                    </a:cubicBezTo>
                    <a:lnTo>
                      <a:pt x="3534" y="1366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4" name="Freeform: Shape 60">
                <a:extLst>
                  <a:ext uri="{FF2B5EF4-FFF2-40B4-BE49-F238E27FC236}">
                    <a16:creationId xmlns:a16="http://schemas.microsoft.com/office/drawing/2014/main" id="{F659B4CC-245F-469D-800C-4FFF9CFDF0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53486" y="9016136"/>
                <a:ext cx="1697124" cy="752836"/>
              </a:xfrm>
              <a:custGeom>
                <a:avLst/>
                <a:gdLst>
                  <a:gd name="T0" fmla="*/ 0 w 3539"/>
                  <a:gd name="T1" fmla="*/ 1366 h 1574"/>
                  <a:gd name="T2" fmla="*/ 0 w 3539"/>
                  <a:gd name="T3" fmla="*/ 1366 h 1574"/>
                  <a:gd name="T4" fmla="*/ 736 w 3539"/>
                  <a:gd name="T5" fmla="*/ 462 h 1574"/>
                  <a:gd name="T6" fmla="*/ 2058 w 3539"/>
                  <a:gd name="T7" fmla="*/ 721 h 1574"/>
                  <a:gd name="T8" fmla="*/ 2977 w 3539"/>
                  <a:gd name="T9" fmla="*/ 0 h 1574"/>
                  <a:gd name="T10" fmla="*/ 3538 w 3539"/>
                  <a:gd name="T11" fmla="*/ 358 h 1574"/>
                  <a:gd name="T12" fmla="*/ 2030 w 3539"/>
                  <a:gd name="T13" fmla="*/ 1565 h 1574"/>
                  <a:gd name="T14" fmla="*/ 2018 w 3539"/>
                  <a:gd name="T15" fmla="*/ 1565 h 1574"/>
                  <a:gd name="T16" fmla="*/ 0 w 3539"/>
                  <a:gd name="T17" fmla="*/ 1366 h 15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39" h="1574">
                    <a:moveTo>
                      <a:pt x="0" y="1366"/>
                    </a:moveTo>
                    <a:lnTo>
                      <a:pt x="0" y="1366"/>
                    </a:lnTo>
                    <a:cubicBezTo>
                      <a:pt x="736" y="462"/>
                      <a:pt x="736" y="462"/>
                      <a:pt x="736" y="462"/>
                    </a:cubicBezTo>
                    <a:cubicBezTo>
                      <a:pt x="2058" y="721"/>
                      <a:pt x="2058" y="721"/>
                      <a:pt x="2058" y="721"/>
                    </a:cubicBezTo>
                    <a:cubicBezTo>
                      <a:pt x="2977" y="0"/>
                      <a:pt x="2977" y="0"/>
                      <a:pt x="2977" y="0"/>
                    </a:cubicBezTo>
                    <a:cubicBezTo>
                      <a:pt x="3538" y="358"/>
                      <a:pt x="3538" y="358"/>
                      <a:pt x="3538" y="358"/>
                    </a:cubicBezTo>
                    <a:cubicBezTo>
                      <a:pt x="3538" y="358"/>
                      <a:pt x="2261" y="1573"/>
                      <a:pt x="2030" y="1565"/>
                    </a:cubicBezTo>
                    <a:cubicBezTo>
                      <a:pt x="2026" y="1565"/>
                      <a:pt x="2022" y="1565"/>
                      <a:pt x="2018" y="1565"/>
                    </a:cubicBezTo>
                    <a:lnTo>
                      <a:pt x="0" y="1366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5" name="Freeform: Shape 61">
                <a:extLst>
                  <a:ext uri="{FF2B5EF4-FFF2-40B4-BE49-F238E27FC236}">
                    <a16:creationId xmlns:a16="http://schemas.microsoft.com/office/drawing/2014/main" id="{E49C3C50-07AC-40FE-8D78-119EA8DB4C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724729" y="9866248"/>
                <a:ext cx="785079" cy="401795"/>
              </a:xfrm>
              <a:custGeom>
                <a:avLst/>
                <a:gdLst>
                  <a:gd name="T0" fmla="*/ 637 w 1642"/>
                  <a:gd name="T1" fmla="*/ 8 h 841"/>
                  <a:gd name="T2" fmla="*/ 637 w 1642"/>
                  <a:gd name="T3" fmla="*/ 8 h 841"/>
                  <a:gd name="T4" fmla="*/ 1039 w 1642"/>
                  <a:gd name="T5" fmla="*/ 123 h 841"/>
                  <a:gd name="T6" fmla="*/ 1393 w 1642"/>
                  <a:gd name="T7" fmla="*/ 267 h 841"/>
                  <a:gd name="T8" fmla="*/ 1493 w 1642"/>
                  <a:gd name="T9" fmla="*/ 394 h 841"/>
                  <a:gd name="T10" fmla="*/ 1641 w 1642"/>
                  <a:gd name="T11" fmla="*/ 513 h 841"/>
                  <a:gd name="T12" fmla="*/ 1298 w 1642"/>
                  <a:gd name="T13" fmla="*/ 840 h 841"/>
                  <a:gd name="T14" fmla="*/ 1138 w 1642"/>
                  <a:gd name="T15" fmla="*/ 752 h 841"/>
                  <a:gd name="T16" fmla="*/ 482 w 1642"/>
                  <a:gd name="T17" fmla="*/ 597 h 841"/>
                  <a:gd name="T18" fmla="*/ 4 w 1642"/>
                  <a:gd name="T19" fmla="*/ 59 h 841"/>
                  <a:gd name="T20" fmla="*/ 20 w 1642"/>
                  <a:gd name="T21" fmla="*/ 8 h 841"/>
                  <a:gd name="T22" fmla="*/ 195 w 1642"/>
                  <a:gd name="T23" fmla="*/ 95 h 841"/>
                  <a:gd name="T24" fmla="*/ 462 w 1642"/>
                  <a:gd name="T25" fmla="*/ 362 h 841"/>
                  <a:gd name="T26" fmla="*/ 207 w 1642"/>
                  <a:gd name="T27" fmla="*/ 59 h 841"/>
                  <a:gd name="T28" fmla="*/ 207 w 1642"/>
                  <a:gd name="T29" fmla="*/ 8 h 841"/>
                  <a:gd name="T30" fmla="*/ 386 w 1642"/>
                  <a:gd name="T31" fmla="*/ 87 h 841"/>
                  <a:gd name="T32" fmla="*/ 852 w 1642"/>
                  <a:gd name="T33" fmla="*/ 390 h 841"/>
                  <a:gd name="T34" fmla="*/ 940 w 1642"/>
                  <a:gd name="T35" fmla="*/ 263 h 841"/>
                  <a:gd name="T36" fmla="*/ 741 w 1642"/>
                  <a:gd name="T37" fmla="*/ 211 h 841"/>
                  <a:gd name="T38" fmla="*/ 637 w 1642"/>
                  <a:gd name="T39" fmla="*/ 8 h 8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642" h="841">
                    <a:moveTo>
                      <a:pt x="637" y="8"/>
                    </a:moveTo>
                    <a:lnTo>
                      <a:pt x="637" y="8"/>
                    </a:lnTo>
                    <a:cubicBezTo>
                      <a:pt x="637" y="8"/>
                      <a:pt x="960" y="111"/>
                      <a:pt x="1039" y="123"/>
                    </a:cubicBezTo>
                    <a:cubicBezTo>
                      <a:pt x="1119" y="135"/>
                      <a:pt x="1298" y="159"/>
                      <a:pt x="1393" y="267"/>
                    </a:cubicBezTo>
                    <a:cubicBezTo>
                      <a:pt x="1489" y="374"/>
                      <a:pt x="1457" y="366"/>
                      <a:pt x="1493" y="394"/>
                    </a:cubicBezTo>
                    <a:cubicBezTo>
                      <a:pt x="1529" y="422"/>
                      <a:pt x="1641" y="513"/>
                      <a:pt x="1641" y="513"/>
                    </a:cubicBezTo>
                    <a:cubicBezTo>
                      <a:pt x="1298" y="840"/>
                      <a:pt x="1298" y="840"/>
                      <a:pt x="1298" y="840"/>
                    </a:cubicBezTo>
                    <a:cubicBezTo>
                      <a:pt x="1298" y="840"/>
                      <a:pt x="1178" y="764"/>
                      <a:pt x="1138" y="752"/>
                    </a:cubicBezTo>
                    <a:cubicBezTo>
                      <a:pt x="1103" y="740"/>
                      <a:pt x="526" y="625"/>
                      <a:pt x="482" y="597"/>
                    </a:cubicBezTo>
                    <a:cubicBezTo>
                      <a:pt x="434" y="569"/>
                      <a:pt x="12" y="75"/>
                      <a:pt x="4" y="59"/>
                    </a:cubicBezTo>
                    <a:cubicBezTo>
                      <a:pt x="0" y="43"/>
                      <a:pt x="4" y="16"/>
                      <a:pt x="20" y="8"/>
                    </a:cubicBezTo>
                    <a:cubicBezTo>
                      <a:pt x="40" y="3"/>
                      <a:pt x="116" y="0"/>
                      <a:pt x="195" y="95"/>
                    </a:cubicBezTo>
                    <a:cubicBezTo>
                      <a:pt x="275" y="187"/>
                      <a:pt x="462" y="362"/>
                      <a:pt x="462" y="362"/>
                    </a:cubicBezTo>
                    <a:cubicBezTo>
                      <a:pt x="207" y="59"/>
                      <a:pt x="207" y="59"/>
                      <a:pt x="207" y="59"/>
                    </a:cubicBezTo>
                    <a:cubicBezTo>
                      <a:pt x="207" y="59"/>
                      <a:pt x="195" y="8"/>
                      <a:pt x="207" y="8"/>
                    </a:cubicBezTo>
                    <a:cubicBezTo>
                      <a:pt x="215" y="8"/>
                      <a:pt x="295" y="0"/>
                      <a:pt x="386" y="87"/>
                    </a:cubicBezTo>
                    <a:cubicBezTo>
                      <a:pt x="474" y="179"/>
                      <a:pt x="657" y="406"/>
                      <a:pt x="852" y="390"/>
                    </a:cubicBezTo>
                    <a:cubicBezTo>
                      <a:pt x="1043" y="370"/>
                      <a:pt x="940" y="263"/>
                      <a:pt x="940" y="263"/>
                    </a:cubicBezTo>
                    <a:cubicBezTo>
                      <a:pt x="940" y="263"/>
                      <a:pt x="780" y="211"/>
                      <a:pt x="741" y="211"/>
                    </a:cubicBezTo>
                    <a:cubicBezTo>
                      <a:pt x="701" y="211"/>
                      <a:pt x="589" y="115"/>
                      <a:pt x="637" y="8"/>
                    </a:cubicBezTo>
                  </a:path>
                </a:pathLst>
              </a:custGeom>
              <a:solidFill>
                <a:srgbClr val="FDD8A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6" name="Freeform: Shape 62">
                <a:extLst>
                  <a:ext uri="{FF2B5EF4-FFF2-40B4-BE49-F238E27FC236}">
                    <a16:creationId xmlns:a16="http://schemas.microsoft.com/office/drawing/2014/main" id="{FAAE5C70-C99B-4A84-B1C8-1AEE5C0FF4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544317" y="9866248"/>
                <a:ext cx="787195" cy="401795"/>
              </a:xfrm>
              <a:custGeom>
                <a:avLst/>
                <a:gdLst>
                  <a:gd name="T0" fmla="*/ 1003 w 1645"/>
                  <a:gd name="T1" fmla="*/ 8 h 841"/>
                  <a:gd name="T2" fmla="*/ 1003 w 1645"/>
                  <a:gd name="T3" fmla="*/ 8 h 841"/>
                  <a:gd name="T4" fmla="*/ 601 w 1645"/>
                  <a:gd name="T5" fmla="*/ 123 h 841"/>
                  <a:gd name="T6" fmla="*/ 251 w 1645"/>
                  <a:gd name="T7" fmla="*/ 267 h 841"/>
                  <a:gd name="T8" fmla="*/ 151 w 1645"/>
                  <a:gd name="T9" fmla="*/ 394 h 841"/>
                  <a:gd name="T10" fmla="*/ 0 w 1645"/>
                  <a:gd name="T11" fmla="*/ 513 h 841"/>
                  <a:gd name="T12" fmla="*/ 342 w 1645"/>
                  <a:gd name="T13" fmla="*/ 840 h 841"/>
                  <a:gd name="T14" fmla="*/ 501 w 1645"/>
                  <a:gd name="T15" fmla="*/ 752 h 841"/>
                  <a:gd name="T16" fmla="*/ 1162 w 1645"/>
                  <a:gd name="T17" fmla="*/ 597 h 841"/>
                  <a:gd name="T18" fmla="*/ 1636 w 1645"/>
                  <a:gd name="T19" fmla="*/ 59 h 841"/>
                  <a:gd name="T20" fmla="*/ 1619 w 1645"/>
                  <a:gd name="T21" fmla="*/ 8 h 841"/>
                  <a:gd name="T22" fmla="*/ 1449 w 1645"/>
                  <a:gd name="T23" fmla="*/ 95 h 841"/>
                  <a:gd name="T24" fmla="*/ 1178 w 1645"/>
                  <a:gd name="T25" fmla="*/ 362 h 841"/>
                  <a:gd name="T26" fmla="*/ 1437 w 1645"/>
                  <a:gd name="T27" fmla="*/ 59 h 841"/>
                  <a:gd name="T28" fmla="*/ 1437 w 1645"/>
                  <a:gd name="T29" fmla="*/ 8 h 841"/>
                  <a:gd name="T30" fmla="*/ 1257 w 1645"/>
                  <a:gd name="T31" fmla="*/ 87 h 841"/>
                  <a:gd name="T32" fmla="*/ 791 w 1645"/>
                  <a:gd name="T33" fmla="*/ 390 h 841"/>
                  <a:gd name="T34" fmla="*/ 700 w 1645"/>
                  <a:gd name="T35" fmla="*/ 263 h 841"/>
                  <a:gd name="T36" fmla="*/ 903 w 1645"/>
                  <a:gd name="T37" fmla="*/ 211 h 841"/>
                  <a:gd name="T38" fmla="*/ 1003 w 1645"/>
                  <a:gd name="T39" fmla="*/ 8 h 8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645" h="841">
                    <a:moveTo>
                      <a:pt x="1003" y="8"/>
                    </a:moveTo>
                    <a:lnTo>
                      <a:pt x="1003" y="8"/>
                    </a:lnTo>
                    <a:cubicBezTo>
                      <a:pt x="1003" y="8"/>
                      <a:pt x="681" y="111"/>
                      <a:pt x="601" y="123"/>
                    </a:cubicBezTo>
                    <a:cubicBezTo>
                      <a:pt x="521" y="135"/>
                      <a:pt x="346" y="159"/>
                      <a:pt x="251" y="267"/>
                    </a:cubicBezTo>
                    <a:cubicBezTo>
                      <a:pt x="151" y="374"/>
                      <a:pt x="183" y="366"/>
                      <a:pt x="151" y="394"/>
                    </a:cubicBezTo>
                    <a:cubicBezTo>
                      <a:pt x="115" y="422"/>
                      <a:pt x="0" y="513"/>
                      <a:pt x="0" y="513"/>
                    </a:cubicBezTo>
                    <a:cubicBezTo>
                      <a:pt x="342" y="840"/>
                      <a:pt x="342" y="840"/>
                      <a:pt x="342" y="840"/>
                    </a:cubicBezTo>
                    <a:cubicBezTo>
                      <a:pt x="342" y="840"/>
                      <a:pt x="461" y="764"/>
                      <a:pt x="501" y="752"/>
                    </a:cubicBezTo>
                    <a:cubicBezTo>
                      <a:pt x="541" y="740"/>
                      <a:pt x="1114" y="625"/>
                      <a:pt x="1162" y="597"/>
                    </a:cubicBezTo>
                    <a:cubicBezTo>
                      <a:pt x="1205" y="569"/>
                      <a:pt x="1632" y="75"/>
                      <a:pt x="1636" y="59"/>
                    </a:cubicBezTo>
                    <a:cubicBezTo>
                      <a:pt x="1644" y="43"/>
                      <a:pt x="1640" y="16"/>
                      <a:pt x="1619" y="8"/>
                    </a:cubicBezTo>
                    <a:cubicBezTo>
                      <a:pt x="1604" y="3"/>
                      <a:pt x="1528" y="0"/>
                      <a:pt x="1449" y="95"/>
                    </a:cubicBezTo>
                    <a:cubicBezTo>
                      <a:pt x="1365" y="187"/>
                      <a:pt x="1178" y="362"/>
                      <a:pt x="1178" y="362"/>
                    </a:cubicBezTo>
                    <a:cubicBezTo>
                      <a:pt x="1437" y="59"/>
                      <a:pt x="1437" y="59"/>
                      <a:pt x="1437" y="59"/>
                    </a:cubicBezTo>
                    <a:cubicBezTo>
                      <a:pt x="1437" y="59"/>
                      <a:pt x="1449" y="8"/>
                      <a:pt x="1437" y="8"/>
                    </a:cubicBezTo>
                    <a:cubicBezTo>
                      <a:pt x="1425" y="8"/>
                      <a:pt x="1349" y="0"/>
                      <a:pt x="1257" y="87"/>
                    </a:cubicBezTo>
                    <a:cubicBezTo>
                      <a:pt x="1166" y="179"/>
                      <a:pt x="983" y="406"/>
                      <a:pt x="791" y="390"/>
                    </a:cubicBezTo>
                    <a:cubicBezTo>
                      <a:pt x="601" y="370"/>
                      <a:pt x="700" y="263"/>
                      <a:pt x="700" y="263"/>
                    </a:cubicBezTo>
                    <a:cubicBezTo>
                      <a:pt x="700" y="263"/>
                      <a:pt x="859" y="211"/>
                      <a:pt x="903" y="211"/>
                    </a:cubicBezTo>
                    <a:cubicBezTo>
                      <a:pt x="943" y="211"/>
                      <a:pt x="1055" y="115"/>
                      <a:pt x="1003" y="8"/>
                    </a:cubicBezTo>
                  </a:path>
                </a:pathLst>
              </a:custGeom>
              <a:solidFill>
                <a:srgbClr val="FDD8A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7" name="Freeform: Shape 63">
                <a:extLst>
                  <a:ext uri="{FF2B5EF4-FFF2-40B4-BE49-F238E27FC236}">
                    <a16:creationId xmlns:a16="http://schemas.microsoft.com/office/drawing/2014/main" id="{234A9E09-1DA7-4FE2-9519-5E88CDEE80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32163" y="10026966"/>
                <a:ext cx="315301" cy="342583"/>
              </a:xfrm>
              <a:custGeom>
                <a:avLst/>
                <a:gdLst>
                  <a:gd name="T0" fmla="*/ 0 w 661"/>
                  <a:gd name="T1" fmla="*/ 156 h 718"/>
                  <a:gd name="T2" fmla="*/ 274 w 661"/>
                  <a:gd name="T3" fmla="*/ 0 h 718"/>
                  <a:gd name="T4" fmla="*/ 660 w 661"/>
                  <a:gd name="T5" fmla="*/ 565 h 718"/>
                  <a:gd name="T6" fmla="*/ 402 w 661"/>
                  <a:gd name="T7" fmla="*/ 717 h 718"/>
                  <a:gd name="T8" fmla="*/ 0 w 661"/>
                  <a:gd name="T9" fmla="*/ 156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1" h="718">
                    <a:moveTo>
                      <a:pt x="0" y="156"/>
                    </a:moveTo>
                    <a:lnTo>
                      <a:pt x="274" y="0"/>
                    </a:lnTo>
                    <a:lnTo>
                      <a:pt x="660" y="565"/>
                    </a:lnTo>
                    <a:lnTo>
                      <a:pt x="402" y="717"/>
                    </a:lnTo>
                    <a:lnTo>
                      <a:pt x="0" y="156"/>
                    </a:lnTo>
                  </a:path>
                </a:pathLst>
              </a:custGeom>
              <a:solidFill>
                <a:srgbClr val="FCF6F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8" name="Freeform: Shape 64">
                <a:extLst>
                  <a:ext uri="{FF2B5EF4-FFF2-40B4-BE49-F238E27FC236}">
                    <a16:creationId xmlns:a16="http://schemas.microsoft.com/office/drawing/2014/main" id="{9C2DB57B-27A8-4E2C-B118-02A537C6B2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29178" y="9079577"/>
                <a:ext cx="1652686" cy="2049152"/>
              </a:xfrm>
              <a:custGeom>
                <a:avLst/>
                <a:gdLst>
                  <a:gd name="T0" fmla="*/ 493 w 3448"/>
                  <a:gd name="T1" fmla="*/ 0 h 4277"/>
                  <a:gd name="T2" fmla="*/ 493 w 3448"/>
                  <a:gd name="T3" fmla="*/ 0 h 4277"/>
                  <a:gd name="T4" fmla="*/ 1696 w 3448"/>
                  <a:gd name="T5" fmla="*/ 518 h 4277"/>
                  <a:gd name="T6" fmla="*/ 2448 w 3448"/>
                  <a:gd name="T7" fmla="*/ 2290 h 4277"/>
                  <a:gd name="T8" fmla="*/ 2997 w 3448"/>
                  <a:gd name="T9" fmla="*/ 1975 h 4277"/>
                  <a:gd name="T10" fmla="*/ 3447 w 3448"/>
                  <a:gd name="T11" fmla="*/ 2683 h 4277"/>
                  <a:gd name="T12" fmla="*/ 2372 w 3448"/>
                  <a:gd name="T13" fmla="*/ 3257 h 4277"/>
                  <a:gd name="T14" fmla="*/ 2182 w 3448"/>
                  <a:gd name="T15" fmla="*/ 3146 h 4277"/>
                  <a:gd name="T16" fmla="*/ 1389 w 3448"/>
                  <a:gd name="T17" fmla="*/ 2182 h 4277"/>
                  <a:gd name="T18" fmla="*/ 1389 w 3448"/>
                  <a:gd name="T19" fmla="*/ 4276 h 4277"/>
                  <a:gd name="T20" fmla="*/ 0 w 3448"/>
                  <a:gd name="T21" fmla="*/ 4276 h 4277"/>
                  <a:gd name="T22" fmla="*/ 0 w 3448"/>
                  <a:gd name="T23" fmla="*/ 1975 h 4277"/>
                  <a:gd name="T24" fmla="*/ 493 w 3448"/>
                  <a:gd name="T25" fmla="*/ 0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48" h="4277">
                    <a:moveTo>
                      <a:pt x="493" y="0"/>
                    </a:moveTo>
                    <a:lnTo>
                      <a:pt x="493" y="0"/>
                    </a:lnTo>
                    <a:cubicBezTo>
                      <a:pt x="1696" y="518"/>
                      <a:pt x="1696" y="518"/>
                      <a:pt x="1696" y="518"/>
                    </a:cubicBezTo>
                    <a:cubicBezTo>
                      <a:pt x="2448" y="2290"/>
                      <a:pt x="2448" y="2290"/>
                      <a:pt x="2448" y="2290"/>
                    </a:cubicBezTo>
                    <a:cubicBezTo>
                      <a:pt x="2997" y="1975"/>
                      <a:pt x="2997" y="1975"/>
                      <a:pt x="2997" y="1975"/>
                    </a:cubicBezTo>
                    <a:cubicBezTo>
                      <a:pt x="3447" y="2683"/>
                      <a:pt x="3447" y="2683"/>
                      <a:pt x="3447" y="2683"/>
                    </a:cubicBezTo>
                    <a:cubicBezTo>
                      <a:pt x="3447" y="2683"/>
                      <a:pt x="2424" y="3257"/>
                      <a:pt x="2372" y="3257"/>
                    </a:cubicBezTo>
                    <a:cubicBezTo>
                      <a:pt x="2325" y="3257"/>
                      <a:pt x="2325" y="3281"/>
                      <a:pt x="2182" y="3146"/>
                    </a:cubicBezTo>
                    <a:cubicBezTo>
                      <a:pt x="2034" y="3006"/>
                      <a:pt x="1389" y="2182"/>
                      <a:pt x="1389" y="2182"/>
                    </a:cubicBezTo>
                    <a:cubicBezTo>
                      <a:pt x="1389" y="4276"/>
                      <a:pt x="1389" y="4276"/>
                      <a:pt x="1389" y="4276"/>
                    </a:cubicBezTo>
                    <a:cubicBezTo>
                      <a:pt x="0" y="4276"/>
                      <a:pt x="0" y="4276"/>
                      <a:pt x="0" y="4276"/>
                    </a:cubicBezTo>
                    <a:cubicBezTo>
                      <a:pt x="0" y="1975"/>
                      <a:pt x="0" y="1975"/>
                      <a:pt x="0" y="1975"/>
                    </a:cubicBezTo>
                    <a:cubicBezTo>
                      <a:pt x="493" y="0"/>
                      <a:pt x="493" y="0"/>
                      <a:pt x="493" y="0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89" name="Freeform: Shape 65">
                <a:extLst>
                  <a:ext uri="{FF2B5EF4-FFF2-40B4-BE49-F238E27FC236}">
                    <a16:creationId xmlns:a16="http://schemas.microsoft.com/office/drawing/2014/main" id="{0A9AF5D2-D96F-4FBF-8C6E-11E36AC759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10893" y="10026966"/>
                <a:ext cx="317417" cy="342583"/>
              </a:xfrm>
              <a:custGeom>
                <a:avLst/>
                <a:gdLst>
                  <a:gd name="T0" fmla="*/ 665 w 666"/>
                  <a:gd name="T1" fmla="*/ 156 h 718"/>
                  <a:gd name="T2" fmla="*/ 391 w 666"/>
                  <a:gd name="T3" fmla="*/ 0 h 718"/>
                  <a:gd name="T4" fmla="*/ 0 w 666"/>
                  <a:gd name="T5" fmla="*/ 565 h 718"/>
                  <a:gd name="T6" fmla="*/ 259 w 666"/>
                  <a:gd name="T7" fmla="*/ 717 h 718"/>
                  <a:gd name="T8" fmla="*/ 665 w 666"/>
                  <a:gd name="T9" fmla="*/ 156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6" h="718">
                    <a:moveTo>
                      <a:pt x="665" y="156"/>
                    </a:moveTo>
                    <a:lnTo>
                      <a:pt x="391" y="0"/>
                    </a:lnTo>
                    <a:lnTo>
                      <a:pt x="0" y="565"/>
                    </a:lnTo>
                    <a:lnTo>
                      <a:pt x="259" y="717"/>
                    </a:lnTo>
                    <a:lnTo>
                      <a:pt x="665" y="156"/>
                    </a:lnTo>
                  </a:path>
                </a:pathLst>
              </a:custGeom>
              <a:solidFill>
                <a:srgbClr val="FCF6FA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90" name="Freeform: Shape 66">
                <a:extLst>
                  <a:ext uri="{FF2B5EF4-FFF2-40B4-BE49-F238E27FC236}">
                    <a16:creationId xmlns:a16="http://schemas.microsoft.com/office/drawing/2014/main" id="{CF52DECB-69E4-4B8D-949C-3C76644353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78608" y="9079577"/>
                <a:ext cx="1648454" cy="2049152"/>
              </a:xfrm>
              <a:custGeom>
                <a:avLst/>
                <a:gdLst>
                  <a:gd name="T0" fmla="*/ 2945 w 3440"/>
                  <a:gd name="T1" fmla="*/ 0 h 4277"/>
                  <a:gd name="T2" fmla="*/ 2945 w 3440"/>
                  <a:gd name="T3" fmla="*/ 0 h 4277"/>
                  <a:gd name="T4" fmla="*/ 1703 w 3440"/>
                  <a:gd name="T5" fmla="*/ 538 h 4277"/>
                  <a:gd name="T6" fmla="*/ 1003 w 3440"/>
                  <a:gd name="T7" fmla="*/ 2290 h 4277"/>
                  <a:gd name="T8" fmla="*/ 454 w 3440"/>
                  <a:gd name="T9" fmla="*/ 1975 h 4277"/>
                  <a:gd name="T10" fmla="*/ 0 w 3440"/>
                  <a:gd name="T11" fmla="*/ 2683 h 4277"/>
                  <a:gd name="T12" fmla="*/ 1074 w 3440"/>
                  <a:gd name="T13" fmla="*/ 3257 h 4277"/>
                  <a:gd name="T14" fmla="*/ 1269 w 3440"/>
                  <a:gd name="T15" fmla="*/ 3146 h 4277"/>
                  <a:gd name="T16" fmla="*/ 2062 w 3440"/>
                  <a:gd name="T17" fmla="*/ 2182 h 4277"/>
                  <a:gd name="T18" fmla="*/ 2062 w 3440"/>
                  <a:gd name="T19" fmla="*/ 4276 h 4277"/>
                  <a:gd name="T20" fmla="*/ 3439 w 3440"/>
                  <a:gd name="T21" fmla="*/ 4276 h 4277"/>
                  <a:gd name="T22" fmla="*/ 3439 w 3440"/>
                  <a:gd name="T23" fmla="*/ 1975 h 4277"/>
                  <a:gd name="T24" fmla="*/ 2945 w 3440"/>
                  <a:gd name="T25" fmla="*/ 0 h 42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440" h="4277">
                    <a:moveTo>
                      <a:pt x="2945" y="0"/>
                    </a:moveTo>
                    <a:lnTo>
                      <a:pt x="2945" y="0"/>
                    </a:lnTo>
                    <a:cubicBezTo>
                      <a:pt x="1703" y="538"/>
                      <a:pt x="1703" y="538"/>
                      <a:pt x="1703" y="538"/>
                    </a:cubicBezTo>
                    <a:cubicBezTo>
                      <a:pt x="1003" y="2290"/>
                      <a:pt x="1003" y="2290"/>
                      <a:pt x="1003" y="2290"/>
                    </a:cubicBezTo>
                    <a:cubicBezTo>
                      <a:pt x="454" y="1975"/>
                      <a:pt x="454" y="1975"/>
                      <a:pt x="454" y="1975"/>
                    </a:cubicBezTo>
                    <a:cubicBezTo>
                      <a:pt x="0" y="2683"/>
                      <a:pt x="0" y="2683"/>
                      <a:pt x="0" y="2683"/>
                    </a:cubicBezTo>
                    <a:cubicBezTo>
                      <a:pt x="0" y="2683"/>
                      <a:pt x="1027" y="3257"/>
                      <a:pt x="1074" y="3257"/>
                    </a:cubicBezTo>
                    <a:cubicBezTo>
                      <a:pt x="1122" y="3257"/>
                      <a:pt x="1122" y="3281"/>
                      <a:pt x="1269" y="3146"/>
                    </a:cubicBezTo>
                    <a:cubicBezTo>
                      <a:pt x="1413" y="3006"/>
                      <a:pt x="2062" y="2182"/>
                      <a:pt x="2062" y="2182"/>
                    </a:cubicBezTo>
                    <a:cubicBezTo>
                      <a:pt x="2062" y="4276"/>
                      <a:pt x="2062" y="4276"/>
                      <a:pt x="2062" y="4276"/>
                    </a:cubicBezTo>
                    <a:cubicBezTo>
                      <a:pt x="3439" y="4276"/>
                      <a:pt x="3439" y="4276"/>
                      <a:pt x="3439" y="4276"/>
                    </a:cubicBezTo>
                    <a:cubicBezTo>
                      <a:pt x="3439" y="1975"/>
                      <a:pt x="3439" y="1975"/>
                      <a:pt x="3439" y="1975"/>
                    </a:cubicBezTo>
                    <a:cubicBezTo>
                      <a:pt x="2945" y="0"/>
                      <a:pt x="2945" y="0"/>
                      <a:pt x="2945" y="0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 dirty="0">
                  <a:cs typeface="+mn-ea"/>
                  <a:sym typeface="+mn-lt"/>
                </a:endParaRPr>
              </a:p>
            </p:txBody>
          </p:sp>
          <p:sp>
            <p:nvSpPr>
              <p:cNvPr id="491" name="Freeform: Shape 67">
                <a:extLst>
                  <a:ext uri="{FF2B5EF4-FFF2-40B4-BE49-F238E27FC236}">
                    <a16:creationId xmlns:a16="http://schemas.microsoft.com/office/drawing/2014/main" id="{B8FAAFA4-F8E3-4D6B-B6DB-9CB7F19657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73" y="9064774"/>
                <a:ext cx="234889" cy="960078"/>
              </a:xfrm>
              <a:custGeom>
                <a:avLst/>
                <a:gdLst>
                  <a:gd name="T0" fmla="*/ 0 w 495"/>
                  <a:gd name="T1" fmla="*/ 0 h 2007"/>
                  <a:gd name="T2" fmla="*/ 478 w 495"/>
                  <a:gd name="T3" fmla="*/ 314 h 2007"/>
                  <a:gd name="T4" fmla="*/ 494 w 495"/>
                  <a:gd name="T5" fmla="*/ 2006 h 2007"/>
                  <a:gd name="T6" fmla="*/ 0 w 495"/>
                  <a:gd name="T7" fmla="*/ 31 h 2007"/>
                  <a:gd name="T8" fmla="*/ 0 w 495"/>
                  <a:gd name="T9" fmla="*/ 0 h 2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5" h="2007">
                    <a:moveTo>
                      <a:pt x="0" y="0"/>
                    </a:moveTo>
                    <a:lnTo>
                      <a:pt x="478" y="314"/>
                    </a:lnTo>
                    <a:lnTo>
                      <a:pt x="494" y="2006"/>
                    </a:lnTo>
                    <a:lnTo>
                      <a:pt x="0" y="3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E8E7E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92" name="Freeform: Shape 68">
                <a:extLst>
                  <a:ext uri="{FF2B5EF4-FFF2-40B4-BE49-F238E27FC236}">
                    <a16:creationId xmlns:a16="http://schemas.microsoft.com/office/drawing/2014/main" id="{79056EA6-12A6-4F85-BF0C-FB85AB277B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92173" y="9064774"/>
                <a:ext cx="234889" cy="960078"/>
              </a:xfrm>
              <a:custGeom>
                <a:avLst/>
                <a:gdLst>
                  <a:gd name="T0" fmla="*/ 0 w 495"/>
                  <a:gd name="T1" fmla="*/ 0 h 2007"/>
                  <a:gd name="T2" fmla="*/ 478 w 495"/>
                  <a:gd name="T3" fmla="*/ 314 h 2007"/>
                  <a:gd name="T4" fmla="*/ 494 w 495"/>
                  <a:gd name="T5" fmla="*/ 2006 h 2007"/>
                  <a:gd name="T6" fmla="*/ 0 w 495"/>
                  <a:gd name="T7" fmla="*/ 31 h 2007"/>
                  <a:gd name="T8" fmla="*/ 0 w 495"/>
                  <a:gd name="T9" fmla="*/ 0 h 2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5" h="2007">
                    <a:moveTo>
                      <a:pt x="0" y="0"/>
                    </a:moveTo>
                    <a:lnTo>
                      <a:pt x="478" y="314"/>
                    </a:lnTo>
                    <a:lnTo>
                      <a:pt x="494" y="2006"/>
                    </a:lnTo>
                    <a:lnTo>
                      <a:pt x="0" y="31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E8E7E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93" name="Freeform: Shape 69">
                <a:extLst>
                  <a:ext uri="{FF2B5EF4-FFF2-40B4-BE49-F238E27FC236}">
                    <a16:creationId xmlns:a16="http://schemas.microsoft.com/office/drawing/2014/main" id="{DF400BCB-635B-4D4F-BA8F-196889CB26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6482" y="9071118"/>
                <a:ext cx="247585" cy="953733"/>
              </a:xfrm>
              <a:custGeom>
                <a:avLst/>
                <a:gdLst>
                  <a:gd name="T0" fmla="*/ 521 w 522"/>
                  <a:gd name="T1" fmla="*/ 0 h 1995"/>
                  <a:gd name="T2" fmla="*/ 0 w 522"/>
                  <a:gd name="T3" fmla="*/ 294 h 1995"/>
                  <a:gd name="T4" fmla="*/ 28 w 522"/>
                  <a:gd name="T5" fmla="*/ 1994 h 1995"/>
                  <a:gd name="T6" fmla="*/ 521 w 522"/>
                  <a:gd name="T7" fmla="*/ 19 h 1995"/>
                  <a:gd name="T8" fmla="*/ 521 w 522"/>
                  <a:gd name="T9" fmla="*/ 0 h 19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1995">
                    <a:moveTo>
                      <a:pt x="521" y="0"/>
                    </a:moveTo>
                    <a:lnTo>
                      <a:pt x="0" y="294"/>
                    </a:lnTo>
                    <a:lnTo>
                      <a:pt x="28" y="1994"/>
                    </a:lnTo>
                    <a:lnTo>
                      <a:pt x="521" y="19"/>
                    </a:lnTo>
                    <a:lnTo>
                      <a:pt x="521" y="0"/>
                    </a:lnTo>
                  </a:path>
                </a:pathLst>
              </a:custGeom>
              <a:solidFill>
                <a:srgbClr val="F3F3F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94" name="Freeform: Shape 70">
                <a:extLst>
                  <a:ext uri="{FF2B5EF4-FFF2-40B4-BE49-F238E27FC236}">
                    <a16:creationId xmlns:a16="http://schemas.microsoft.com/office/drawing/2014/main" id="{180E906D-96D0-4100-BB6D-54B65A9889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6482" y="9071118"/>
                <a:ext cx="247585" cy="953733"/>
              </a:xfrm>
              <a:custGeom>
                <a:avLst/>
                <a:gdLst>
                  <a:gd name="T0" fmla="*/ 521 w 522"/>
                  <a:gd name="T1" fmla="*/ 0 h 1995"/>
                  <a:gd name="T2" fmla="*/ 0 w 522"/>
                  <a:gd name="T3" fmla="*/ 294 h 1995"/>
                  <a:gd name="T4" fmla="*/ 28 w 522"/>
                  <a:gd name="T5" fmla="*/ 1994 h 1995"/>
                  <a:gd name="T6" fmla="*/ 521 w 522"/>
                  <a:gd name="T7" fmla="*/ 19 h 1995"/>
                  <a:gd name="T8" fmla="*/ 521 w 522"/>
                  <a:gd name="T9" fmla="*/ 0 h 19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2" h="1995">
                    <a:moveTo>
                      <a:pt x="521" y="0"/>
                    </a:moveTo>
                    <a:lnTo>
                      <a:pt x="0" y="294"/>
                    </a:lnTo>
                    <a:lnTo>
                      <a:pt x="28" y="1994"/>
                    </a:lnTo>
                    <a:lnTo>
                      <a:pt x="521" y="19"/>
                    </a:lnTo>
                    <a:lnTo>
                      <a:pt x="521" y="0"/>
                    </a:lnTo>
                  </a:path>
                </a:pathLst>
              </a:custGeom>
              <a:solidFill>
                <a:srgbClr val="F3F3F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95" name="Freeform: Shape 71">
                <a:extLst>
                  <a:ext uri="{FF2B5EF4-FFF2-40B4-BE49-F238E27FC236}">
                    <a16:creationId xmlns:a16="http://schemas.microsoft.com/office/drawing/2014/main" id="{C8E5A6FE-4CEC-4514-AD42-0F100F3E73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6482" y="9212804"/>
                <a:ext cx="0" cy="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E3D0B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96" name="Freeform: Shape 72">
                <a:extLst>
                  <a:ext uri="{FF2B5EF4-FFF2-40B4-BE49-F238E27FC236}">
                    <a16:creationId xmlns:a16="http://schemas.microsoft.com/office/drawing/2014/main" id="{46BF1B42-2950-4658-8533-2612BFA6B2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6482" y="9212804"/>
                <a:ext cx="0" cy="0"/>
              </a:xfrm>
              <a:custGeom>
                <a:avLst/>
                <a:gdLst>
                  <a:gd name="T0" fmla="*/ 0 w 1"/>
                  <a:gd name="T1" fmla="*/ 0 h 1"/>
                  <a:gd name="T2" fmla="*/ 0 w 1"/>
                  <a:gd name="T3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</a:cxnLst>
                <a:rect l="0" t="0" r="r" b="b"/>
                <a:pathLst>
                  <a:path w="1" h="1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rgbClr val="E3D0B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97" name="Freeform: Shape 73">
                <a:extLst>
                  <a:ext uri="{FF2B5EF4-FFF2-40B4-BE49-F238E27FC236}">
                    <a16:creationId xmlns:a16="http://schemas.microsoft.com/office/drawing/2014/main" id="{F44C1575-B2FE-4C5C-8CF3-2070ED70CF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47192" y="9301621"/>
                <a:ext cx="179870" cy="723230"/>
              </a:xfrm>
              <a:custGeom>
                <a:avLst/>
                <a:gdLst>
                  <a:gd name="T0" fmla="*/ 0 w 380"/>
                  <a:gd name="T1" fmla="*/ 0 h 1513"/>
                  <a:gd name="T2" fmla="*/ 0 w 380"/>
                  <a:gd name="T3" fmla="*/ 0 h 1513"/>
                  <a:gd name="T4" fmla="*/ 379 w 380"/>
                  <a:gd name="T5" fmla="*/ 1512 h 1513"/>
                  <a:gd name="T6" fmla="*/ 0 w 380"/>
                  <a:gd name="T7" fmla="*/ 0 h 1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0" h="1513">
                    <a:moveTo>
                      <a:pt x="0" y="0"/>
                    </a:moveTo>
                    <a:lnTo>
                      <a:pt x="0" y="0"/>
                    </a:lnTo>
                    <a:lnTo>
                      <a:pt x="379" y="1512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7B839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98" name="Freeform: Shape 74">
                <a:extLst>
                  <a:ext uri="{FF2B5EF4-FFF2-40B4-BE49-F238E27FC236}">
                    <a16:creationId xmlns:a16="http://schemas.microsoft.com/office/drawing/2014/main" id="{335E88D7-432B-460C-8CED-150C4BE40F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47192" y="9301621"/>
                <a:ext cx="179870" cy="723230"/>
              </a:xfrm>
              <a:custGeom>
                <a:avLst/>
                <a:gdLst>
                  <a:gd name="T0" fmla="*/ 0 w 380"/>
                  <a:gd name="T1" fmla="*/ 0 h 1513"/>
                  <a:gd name="T2" fmla="*/ 0 w 380"/>
                  <a:gd name="T3" fmla="*/ 0 h 1513"/>
                  <a:gd name="T4" fmla="*/ 379 w 380"/>
                  <a:gd name="T5" fmla="*/ 1512 h 1513"/>
                  <a:gd name="T6" fmla="*/ 0 w 380"/>
                  <a:gd name="T7" fmla="*/ 0 h 1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0" h="1513">
                    <a:moveTo>
                      <a:pt x="0" y="0"/>
                    </a:moveTo>
                    <a:lnTo>
                      <a:pt x="0" y="0"/>
                    </a:lnTo>
                    <a:lnTo>
                      <a:pt x="379" y="1512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7B839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99" name="Freeform: Shape 75">
                <a:extLst>
                  <a:ext uri="{FF2B5EF4-FFF2-40B4-BE49-F238E27FC236}">
                    <a16:creationId xmlns:a16="http://schemas.microsoft.com/office/drawing/2014/main" id="{0A77ED06-61A0-4E97-A78C-4BE4C04CBD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47192" y="9212804"/>
                <a:ext cx="179870" cy="814163"/>
              </a:xfrm>
              <a:custGeom>
                <a:avLst/>
                <a:gdLst>
                  <a:gd name="T0" fmla="*/ 351 w 380"/>
                  <a:gd name="T1" fmla="*/ 0 h 1701"/>
                  <a:gd name="T2" fmla="*/ 0 w 380"/>
                  <a:gd name="T3" fmla="*/ 188 h 1701"/>
                  <a:gd name="T4" fmla="*/ 379 w 380"/>
                  <a:gd name="T5" fmla="*/ 1700 h 1701"/>
                  <a:gd name="T6" fmla="*/ 351 w 380"/>
                  <a:gd name="T7" fmla="*/ 0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0" h="1701">
                    <a:moveTo>
                      <a:pt x="351" y="0"/>
                    </a:moveTo>
                    <a:lnTo>
                      <a:pt x="0" y="188"/>
                    </a:lnTo>
                    <a:lnTo>
                      <a:pt x="379" y="1700"/>
                    </a:lnTo>
                    <a:lnTo>
                      <a:pt x="351" y="0"/>
                    </a:lnTo>
                  </a:path>
                </a:pathLst>
              </a:custGeom>
              <a:solidFill>
                <a:srgbClr val="D7D7D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0" name="Freeform: Shape 76">
                <a:extLst>
                  <a:ext uri="{FF2B5EF4-FFF2-40B4-BE49-F238E27FC236}">
                    <a16:creationId xmlns:a16="http://schemas.microsoft.com/office/drawing/2014/main" id="{81506A6B-D815-4F3E-8199-48C148CA4C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47192" y="9212804"/>
                <a:ext cx="179870" cy="814163"/>
              </a:xfrm>
              <a:custGeom>
                <a:avLst/>
                <a:gdLst>
                  <a:gd name="T0" fmla="*/ 351 w 380"/>
                  <a:gd name="T1" fmla="*/ 0 h 1701"/>
                  <a:gd name="T2" fmla="*/ 0 w 380"/>
                  <a:gd name="T3" fmla="*/ 188 h 1701"/>
                  <a:gd name="T4" fmla="*/ 379 w 380"/>
                  <a:gd name="T5" fmla="*/ 1700 h 1701"/>
                  <a:gd name="T6" fmla="*/ 351 w 380"/>
                  <a:gd name="T7" fmla="*/ 0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80" h="1701">
                    <a:moveTo>
                      <a:pt x="351" y="0"/>
                    </a:moveTo>
                    <a:lnTo>
                      <a:pt x="0" y="188"/>
                    </a:lnTo>
                    <a:lnTo>
                      <a:pt x="379" y="1700"/>
                    </a:lnTo>
                    <a:lnTo>
                      <a:pt x="351" y="0"/>
                    </a:lnTo>
                  </a:path>
                </a:pathLst>
              </a:custGeom>
              <a:solidFill>
                <a:srgbClr val="D7D7D8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1" name="Freeform: Shape 77">
                <a:extLst>
                  <a:ext uri="{FF2B5EF4-FFF2-40B4-BE49-F238E27FC236}">
                    <a16:creationId xmlns:a16="http://schemas.microsoft.com/office/drawing/2014/main" id="{638CB7F2-B283-4479-AC0D-B422CE0FBC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29178" y="9286818"/>
                <a:ext cx="184102" cy="738033"/>
              </a:xfrm>
              <a:custGeom>
                <a:avLst/>
                <a:gdLst>
                  <a:gd name="T0" fmla="*/ 386 w 387"/>
                  <a:gd name="T1" fmla="*/ 0 h 1545"/>
                  <a:gd name="T2" fmla="*/ 0 w 387"/>
                  <a:gd name="T3" fmla="*/ 1544 h 1545"/>
                  <a:gd name="T4" fmla="*/ 386 w 387"/>
                  <a:gd name="T5" fmla="*/ 0 h 1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7" h="1545">
                    <a:moveTo>
                      <a:pt x="386" y="0"/>
                    </a:moveTo>
                    <a:lnTo>
                      <a:pt x="0" y="1544"/>
                    </a:lnTo>
                    <a:lnTo>
                      <a:pt x="386" y="0"/>
                    </a:lnTo>
                  </a:path>
                </a:pathLst>
              </a:custGeom>
              <a:solidFill>
                <a:srgbClr val="8796A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2" name="Freeform: Shape 78">
                <a:extLst>
                  <a:ext uri="{FF2B5EF4-FFF2-40B4-BE49-F238E27FC236}">
                    <a16:creationId xmlns:a16="http://schemas.microsoft.com/office/drawing/2014/main" id="{301D7AC4-7C64-490F-9B05-9D377401DB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29178" y="9286818"/>
                <a:ext cx="184102" cy="738033"/>
              </a:xfrm>
              <a:custGeom>
                <a:avLst/>
                <a:gdLst>
                  <a:gd name="T0" fmla="*/ 386 w 387"/>
                  <a:gd name="T1" fmla="*/ 0 h 1545"/>
                  <a:gd name="T2" fmla="*/ 0 w 387"/>
                  <a:gd name="T3" fmla="*/ 1544 h 1545"/>
                  <a:gd name="T4" fmla="*/ 386 w 387"/>
                  <a:gd name="T5" fmla="*/ 0 h 1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87" h="1545">
                    <a:moveTo>
                      <a:pt x="386" y="0"/>
                    </a:moveTo>
                    <a:lnTo>
                      <a:pt x="0" y="1544"/>
                    </a:lnTo>
                    <a:lnTo>
                      <a:pt x="386" y="0"/>
                    </a:lnTo>
                  </a:path>
                </a:pathLst>
              </a:custGeom>
              <a:solidFill>
                <a:srgbClr val="8796A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3" name="Freeform: Shape 79">
                <a:extLst>
                  <a:ext uri="{FF2B5EF4-FFF2-40B4-BE49-F238E27FC236}">
                    <a16:creationId xmlns:a16="http://schemas.microsoft.com/office/drawing/2014/main" id="{0C99597F-7E6C-4D7D-B75B-7DA8055010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6482" y="9212804"/>
                <a:ext cx="196799" cy="814163"/>
              </a:xfrm>
              <a:custGeom>
                <a:avLst/>
                <a:gdLst>
                  <a:gd name="T0" fmla="*/ 0 w 415"/>
                  <a:gd name="T1" fmla="*/ 0 h 1701"/>
                  <a:gd name="T2" fmla="*/ 0 w 415"/>
                  <a:gd name="T3" fmla="*/ 0 h 1701"/>
                  <a:gd name="T4" fmla="*/ 28 w 415"/>
                  <a:gd name="T5" fmla="*/ 1700 h 1701"/>
                  <a:gd name="T6" fmla="*/ 414 w 415"/>
                  <a:gd name="T7" fmla="*/ 156 h 1701"/>
                  <a:gd name="T8" fmla="*/ 0 w 415"/>
                  <a:gd name="T9" fmla="*/ 0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5" h="1701">
                    <a:moveTo>
                      <a:pt x="0" y="0"/>
                    </a:moveTo>
                    <a:lnTo>
                      <a:pt x="0" y="0"/>
                    </a:lnTo>
                    <a:lnTo>
                      <a:pt x="28" y="1700"/>
                    </a:lnTo>
                    <a:lnTo>
                      <a:pt x="414" y="156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DDCD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4" name="Freeform: Shape 80">
                <a:extLst>
                  <a:ext uri="{FF2B5EF4-FFF2-40B4-BE49-F238E27FC236}">
                    <a16:creationId xmlns:a16="http://schemas.microsoft.com/office/drawing/2014/main" id="{EC8DC279-5015-4046-8CAF-07CBBB5F8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6482" y="9212804"/>
                <a:ext cx="196799" cy="814163"/>
              </a:xfrm>
              <a:custGeom>
                <a:avLst/>
                <a:gdLst>
                  <a:gd name="T0" fmla="*/ 0 w 415"/>
                  <a:gd name="T1" fmla="*/ 0 h 1701"/>
                  <a:gd name="T2" fmla="*/ 0 w 415"/>
                  <a:gd name="T3" fmla="*/ 0 h 1701"/>
                  <a:gd name="T4" fmla="*/ 28 w 415"/>
                  <a:gd name="T5" fmla="*/ 1700 h 1701"/>
                  <a:gd name="T6" fmla="*/ 414 w 415"/>
                  <a:gd name="T7" fmla="*/ 156 h 1701"/>
                  <a:gd name="T8" fmla="*/ 0 w 415"/>
                  <a:gd name="T9" fmla="*/ 0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5" h="1701">
                    <a:moveTo>
                      <a:pt x="0" y="0"/>
                    </a:moveTo>
                    <a:lnTo>
                      <a:pt x="0" y="0"/>
                    </a:lnTo>
                    <a:lnTo>
                      <a:pt x="28" y="1700"/>
                    </a:lnTo>
                    <a:lnTo>
                      <a:pt x="414" y="156"/>
                    </a:lnTo>
                    <a:lnTo>
                      <a:pt x="0" y="0"/>
                    </a:lnTo>
                  </a:path>
                </a:pathLst>
              </a:custGeom>
              <a:solidFill>
                <a:srgbClr val="DDDCDD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round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5" name="Freeform: Shape 81">
                <a:extLst>
                  <a:ext uri="{FF2B5EF4-FFF2-40B4-BE49-F238E27FC236}">
                    <a16:creationId xmlns:a16="http://schemas.microsoft.com/office/drawing/2014/main" id="{7100A0E6-3794-4677-818E-886B332BC0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31837" y="9212804"/>
                <a:ext cx="95225" cy="814163"/>
              </a:xfrm>
              <a:custGeom>
                <a:avLst/>
                <a:gdLst>
                  <a:gd name="T0" fmla="*/ 203 w 204"/>
                  <a:gd name="T1" fmla="*/ 1700 h 1701"/>
                  <a:gd name="T2" fmla="*/ 175 w 204"/>
                  <a:gd name="T3" fmla="*/ 339 h 1701"/>
                  <a:gd name="T4" fmla="*/ 175 w 204"/>
                  <a:gd name="T5" fmla="*/ 0 h 1701"/>
                  <a:gd name="T6" fmla="*/ 0 w 204"/>
                  <a:gd name="T7" fmla="*/ 96 h 1701"/>
                  <a:gd name="T8" fmla="*/ 107 w 204"/>
                  <a:gd name="T9" fmla="*/ 247 h 1701"/>
                  <a:gd name="T10" fmla="*/ 24 w 204"/>
                  <a:gd name="T11" fmla="*/ 1031 h 1701"/>
                  <a:gd name="T12" fmla="*/ 203 w 204"/>
                  <a:gd name="T13" fmla="*/ 1700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4" h="1701">
                    <a:moveTo>
                      <a:pt x="203" y="1700"/>
                    </a:moveTo>
                    <a:lnTo>
                      <a:pt x="175" y="339"/>
                    </a:lnTo>
                    <a:lnTo>
                      <a:pt x="175" y="0"/>
                    </a:lnTo>
                    <a:lnTo>
                      <a:pt x="0" y="96"/>
                    </a:lnTo>
                    <a:lnTo>
                      <a:pt x="107" y="247"/>
                    </a:lnTo>
                    <a:lnTo>
                      <a:pt x="24" y="1031"/>
                    </a:lnTo>
                    <a:lnTo>
                      <a:pt x="203" y="170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6" name="Freeform: Shape 82">
                <a:extLst>
                  <a:ext uri="{FF2B5EF4-FFF2-40B4-BE49-F238E27FC236}">
                    <a16:creationId xmlns:a16="http://schemas.microsoft.com/office/drawing/2014/main" id="{28C24C27-2426-41A7-825F-A8966A84C4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6482" y="9212804"/>
                <a:ext cx="90993" cy="814163"/>
              </a:xfrm>
              <a:custGeom>
                <a:avLst/>
                <a:gdLst>
                  <a:gd name="T0" fmla="*/ 28 w 196"/>
                  <a:gd name="T1" fmla="*/ 1700 h 1701"/>
                  <a:gd name="T2" fmla="*/ 0 w 196"/>
                  <a:gd name="T3" fmla="*/ 339 h 1701"/>
                  <a:gd name="T4" fmla="*/ 0 w 196"/>
                  <a:gd name="T5" fmla="*/ 0 h 1701"/>
                  <a:gd name="T6" fmla="*/ 180 w 196"/>
                  <a:gd name="T7" fmla="*/ 96 h 1701"/>
                  <a:gd name="T8" fmla="*/ 68 w 196"/>
                  <a:gd name="T9" fmla="*/ 247 h 1701"/>
                  <a:gd name="T10" fmla="*/ 195 w 196"/>
                  <a:gd name="T11" fmla="*/ 1059 h 1701"/>
                  <a:gd name="T12" fmla="*/ 28 w 196"/>
                  <a:gd name="T13" fmla="*/ 1700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6" h="1701">
                    <a:moveTo>
                      <a:pt x="28" y="1700"/>
                    </a:moveTo>
                    <a:lnTo>
                      <a:pt x="0" y="339"/>
                    </a:lnTo>
                    <a:lnTo>
                      <a:pt x="0" y="0"/>
                    </a:lnTo>
                    <a:lnTo>
                      <a:pt x="180" y="96"/>
                    </a:lnTo>
                    <a:lnTo>
                      <a:pt x="68" y="247"/>
                    </a:lnTo>
                    <a:lnTo>
                      <a:pt x="195" y="1059"/>
                    </a:lnTo>
                    <a:lnTo>
                      <a:pt x="28" y="1700"/>
                    </a:lnTo>
                  </a:path>
                </a:pathLst>
              </a:custGeom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7" name="Freeform: Shape 83">
                <a:extLst>
                  <a:ext uri="{FF2B5EF4-FFF2-40B4-BE49-F238E27FC236}">
                    <a16:creationId xmlns:a16="http://schemas.microsoft.com/office/drawing/2014/main" id="{6D63BE46-9970-4B85-96C0-5174978434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942418" y="9212804"/>
                <a:ext cx="84645" cy="814163"/>
              </a:xfrm>
              <a:custGeom>
                <a:avLst/>
                <a:gdLst>
                  <a:gd name="T0" fmla="*/ 179 w 180"/>
                  <a:gd name="T1" fmla="*/ 1680 h 1701"/>
                  <a:gd name="T2" fmla="*/ 179 w 180"/>
                  <a:gd name="T3" fmla="*/ 1700 h 1701"/>
                  <a:gd name="T4" fmla="*/ 0 w 180"/>
                  <a:gd name="T5" fmla="*/ 1031 h 1701"/>
                  <a:gd name="T6" fmla="*/ 151 w 180"/>
                  <a:gd name="T7" fmla="*/ 0 h 1701"/>
                  <a:gd name="T8" fmla="*/ 179 w 180"/>
                  <a:gd name="T9" fmla="*/ 1680 h 1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0" h="1701">
                    <a:moveTo>
                      <a:pt x="179" y="1680"/>
                    </a:moveTo>
                    <a:lnTo>
                      <a:pt x="179" y="1700"/>
                    </a:lnTo>
                    <a:lnTo>
                      <a:pt x="0" y="1031"/>
                    </a:lnTo>
                    <a:lnTo>
                      <a:pt x="151" y="0"/>
                    </a:lnTo>
                    <a:lnTo>
                      <a:pt x="179" y="1680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8" name="Freeform: Shape 84">
                <a:extLst>
                  <a:ext uri="{FF2B5EF4-FFF2-40B4-BE49-F238E27FC236}">
                    <a16:creationId xmlns:a16="http://schemas.microsoft.com/office/drawing/2014/main" id="{EB744CA6-0724-42BA-8A5F-E022B30DA0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57285" y="9064774"/>
                <a:ext cx="469778" cy="960078"/>
              </a:xfrm>
              <a:custGeom>
                <a:avLst/>
                <a:gdLst>
                  <a:gd name="T0" fmla="*/ 489 w 984"/>
                  <a:gd name="T1" fmla="*/ 0 h 2007"/>
                  <a:gd name="T2" fmla="*/ 0 w 984"/>
                  <a:gd name="T3" fmla="*/ 227 h 2007"/>
                  <a:gd name="T4" fmla="*/ 294 w 984"/>
                  <a:gd name="T5" fmla="*/ 537 h 2007"/>
                  <a:gd name="T6" fmla="*/ 159 w 984"/>
                  <a:gd name="T7" fmla="*/ 804 h 2007"/>
                  <a:gd name="T8" fmla="*/ 983 w 984"/>
                  <a:gd name="T9" fmla="*/ 2006 h 2007"/>
                  <a:gd name="T10" fmla="*/ 489 w 984"/>
                  <a:gd name="T11" fmla="*/ 0 h 20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84" h="2007">
                    <a:moveTo>
                      <a:pt x="489" y="0"/>
                    </a:moveTo>
                    <a:lnTo>
                      <a:pt x="0" y="227"/>
                    </a:lnTo>
                    <a:lnTo>
                      <a:pt x="294" y="537"/>
                    </a:lnTo>
                    <a:lnTo>
                      <a:pt x="159" y="804"/>
                    </a:lnTo>
                    <a:lnTo>
                      <a:pt x="983" y="2006"/>
                    </a:lnTo>
                    <a:lnTo>
                      <a:pt x="489" y="0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09" name="Freeform: Shape 85">
                <a:extLst>
                  <a:ext uri="{FF2B5EF4-FFF2-40B4-BE49-F238E27FC236}">
                    <a16:creationId xmlns:a16="http://schemas.microsoft.com/office/drawing/2014/main" id="{0C14D5A6-B754-4D71-A12C-E7C7D1E099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24946" y="9071118"/>
                <a:ext cx="471894" cy="953733"/>
              </a:xfrm>
              <a:custGeom>
                <a:avLst/>
                <a:gdLst>
                  <a:gd name="T0" fmla="*/ 501 w 989"/>
                  <a:gd name="T1" fmla="*/ 0 h 1995"/>
                  <a:gd name="T2" fmla="*/ 988 w 989"/>
                  <a:gd name="T3" fmla="*/ 207 h 1995"/>
                  <a:gd name="T4" fmla="*/ 684 w 989"/>
                  <a:gd name="T5" fmla="*/ 525 h 1995"/>
                  <a:gd name="T6" fmla="*/ 824 w 989"/>
                  <a:gd name="T7" fmla="*/ 792 h 1995"/>
                  <a:gd name="T8" fmla="*/ 0 w 989"/>
                  <a:gd name="T9" fmla="*/ 1994 h 1995"/>
                  <a:gd name="T10" fmla="*/ 501 w 989"/>
                  <a:gd name="T11" fmla="*/ 0 h 19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89" h="1995">
                    <a:moveTo>
                      <a:pt x="501" y="0"/>
                    </a:moveTo>
                    <a:lnTo>
                      <a:pt x="988" y="207"/>
                    </a:lnTo>
                    <a:lnTo>
                      <a:pt x="684" y="525"/>
                    </a:lnTo>
                    <a:lnTo>
                      <a:pt x="824" y="792"/>
                    </a:lnTo>
                    <a:lnTo>
                      <a:pt x="0" y="1994"/>
                    </a:lnTo>
                    <a:lnTo>
                      <a:pt x="501" y="0"/>
                    </a:ln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10" name="Freeform: Shape 86">
                <a:extLst>
                  <a:ext uri="{FF2B5EF4-FFF2-40B4-BE49-F238E27FC236}">
                    <a16:creationId xmlns:a16="http://schemas.microsoft.com/office/drawing/2014/main" id="{5B267CE8-79F9-4539-B9D4-B13CFDF6BE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7453" y="10614855"/>
                <a:ext cx="292024" cy="69785"/>
              </a:xfrm>
              <a:custGeom>
                <a:avLst/>
                <a:gdLst>
                  <a:gd name="T0" fmla="*/ 613 w 614"/>
                  <a:gd name="T1" fmla="*/ 147 h 148"/>
                  <a:gd name="T2" fmla="*/ 0 w 614"/>
                  <a:gd name="T3" fmla="*/ 147 h 148"/>
                  <a:gd name="T4" fmla="*/ 0 w 614"/>
                  <a:gd name="T5" fmla="*/ 0 h 148"/>
                  <a:gd name="T6" fmla="*/ 613 w 614"/>
                  <a:gd name="T7" fmla="*/ 0 h 148"/>
                  <a:gd name="T8" fmla="*/ 613 w 614"/>
                  <a:gd name="T9" fmla="*/ 147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4" h="148">
                    <a:moveTo>
                      <a:pt x="613" y="147"/>
                    </a:moveTo>
                    <a:lnTo>
                      <a:pt x="0" y="147"/>
                    </a:lnTo>
                    <a:lnTo>
                      <a:pt x="0" y="0"/>
                    </a:lnTo>
                    <a:lnTo>
                      <a:pt x="613" y="0"/>
                    </a:lnTo>
                    <a:lnTo>
                      <a:pt x="613" y="147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11" name="Freeform: Shape 87">
                <a:extLst>
                  <a:ext uri="{FF2B5EF4-FFF2-40B4-BE49-F238E27FC236}">
                    <a16:creationId xmlns:a16="http://schemas.microsoft.com/office/drawing/2014/main" id="{42EC0F19-A8AA-4AE0-9251-76D2AA5CB4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76764" y="10614855"/>
                <a:ext cx="292024" cy="69785"/>
              </a:xfrm>
              <a:custGeom>
                <a:avLst/>
                <a:gdLst>
                  <a:gd name="T0" fmla="*/ 613 w 614"/>
                  <a:gd name="T1" fmla="*/ 147 h 148"/>
                  <a:gd name="T2" fmla="*/ 0 w 614"/>
                  <a:gd name="T3" fmla="*/ 147 h 148"/>
                  <a:gd name="T4" fmla="*/ 0 w 614"/>
                  <a:gd name="T5" fmla="*/ 0 h 148"/>
                  <a:gd name="T6" fmla="*/ 613 w 614"/>
                  <a:gd name="T7" fmla="*/ 0 h 148"/>
                  <a:gd name="T8" fmla="*/ 613 w 614"/>
                  <a:gd name="T9" fmla="*/ 147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4" h="148">
                    <a:moveTo>
                      <a:pt x="613" y="147"/>
                    </a:moveTo>
                    <a:lnTo>
                      <a:pt x="0" y="147"/>
                    </a:lnTo>
                    <a:lnTo>
                      <a:pt x="0" y="0"/>
                    </a:lnTo>
                    <a:lnTo>
                      <a:pt x="613" y="0"/>
                    </a:lnTo>
                    <a:lnTo>
                      <a:pt x="613" y="147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12" name="Freeform: Shape 88">
                <a:extLst>
                  <a:ext uri="{FF2B5EF4-FFF2-40B4-BE49-F238E27FC236}">
                    <a16:creationId xmlns:a16="http://schemas.microsoft.com/office/drawing/2014/main" id="{71C426AA-46B4-453E-9E6E-696F60AA28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74322" y="10739623"/>
                <a:ext cx="1580738" cy="983339"/>
              </a:xfrm>
              <a:custGeom>
                <a:avLst/>
                <a:gdLst>
                  <a:gd name="T0" fmla="*/ 1027 w 3297"/>
                  <a:gd name="T1" fmla="*/ 0 h 2055"/>
                  <a:gd name="T2" fmla="*/ 1027 w 3297"/>
                  <a:gd name="T3" fmla="*/ 0 h 2055"/>
                  <a:gd name="T4" fmla="*/ 1779 w 3297"/>
                  <a:gd name="T5" fmla="*/ 330 h 2055"/>
                  <a:gd name="T6" fmla="*/ 2086 w 3297"/>
                  <a:gd name="T7" fmla="*/ 203 h 2055"/>
                  <a:gd name="T8" fmla="*/ 2512 w 3297"/>
                  <a:gd name="T9" fmla="*/ 629 h 2055"/>
                  <a:gd name="T10" fmla="*/ 2512 w 3297"/>
                  <a:gd name="T11" fmla="*/ 669 h 2055"/>
                  <a:gd name="T12" fmla="*/ 2603 w 3297"/>
                  <a:gd name="T13" fmla="*/ 664 h 2055"/>
                  <a:gd name="T14" fmla="*/ 3296 w 3297"/>
                  <a:gd name="T15" fmla="*/ 1357 h 2055"/>
                  <a:gd name="T16" fmla="*/ 2603 w 3297"/>
                  <a:gd name="T17" fmla="*/ 2054 h 2055"/>
                  <a:gd name="T18" fmla="*/ 1027 w 3297"/>
                  <a:gd name="T19" fmla="*/ 2054 h 2055"/>
                  <a:gd name="T20" fmla="*/ 0 w 3297"/>
                  <a:gd name="T21" fmla="*/ 1027 h 2055"/>
                  <a:gd name="T22" fmla="*/ 1027 w 3297"/>
                  <a:gd name="T23" fmla="*/ 0 h 20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297" h="2055">
                    <a:moveTo>
                      <a:pt x="1027" y="0"/>
                    </a:moveTo>
                    <a:lnTo>
                      <a:pt x="1027" y="0"/>
                    </a:lnTo>
                    <a:cubicBezTo>
                      <a:pt x="1321" y="0"/>
                      <a:pt x="1592" y="127"/>
                      <a:pt x="1779" y="330"/>
                    </a:cubicBezTo>
                    <a:cubicBezTo>
                      <a:pt x="1855" y="250"/>
                      <a:pt x="1966" y="203"/>
                      <a:pt x="2086" y="203"/>
                    </a:cubicBezTo>
                    <a:cubicBezTo>
                      <a:pt x="2320" y="203"/>
                      <a:pt x="2512" y="394"/>
                      <a:pt x="2512" y="629"/>
                    </a:cubicBezTo>
                    <a:cubicBezTo>
                      <a:pt x="2512" y="645"/>
                      <a:pt x="2512" y="657"/>
                      <a:pt x="2512" y="669"/>
                    </a:cubicBezTo>
                    <a:cubicBezTo>
                      <a:pt x="2540" y="664"/>
                      <a:pt x="2571" y="664"/>
                      <a:pt x="2603" y="664"/>
                    </a:cubicBezTo>
                    <a:cubicBezTo>
                      <a:pt x="2985" y="664"/>
                      <a:pt x="3296" y="975"/>
                      <a:pt x="3296" y="1357"/>
                    </a:cubicBezTo>
                    <a:cubicBezTo>
                      <a:pt x="3296" y="1743"/>
                      <a:pt x="2985" y="2054"/>
                      <a:pt x="2603" y="2054"/>
                    </a:cubicBezTo>
                    <a:cubicBezTo>
                      <a:pt x="1027" y="2054"/>
                      <a:pt x="1027" y="2054"/>
                      <a:pt x="1027" y="2054"/>
                    </a:cubicBezTo>
                    <a:cubicBezTo>
                      <a:pt x="458" y="2054"/>
                      <a:pt x="0" y="1592"/>
                      <a:pt x="0" y="1027"/>
                    </a:cubicBezTo>
                    <a:cubicBezTo>
                      <a:pt x="0" y="462"/>
                      <a:pt x="458" y="0"/>
                      <a:pt x="1027" y="0"/>
                    </a:cubicBezTo>
                  </a:path>
                </a:pathLst>
              </a:custGeom>
              <a:solidFill>
                <a:srgbClr val="D2D3D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13" name="Freeform: Shape 89">
                <a:extLst>
                  <a:ext uri="{FF2B5EF4-FFF2-40B4-BE49-F238E27FC236}">
                    <a16:creationId xmlns:a16="http://schemas.microsoft.com/office/drawing/2014/main" id="{06A89FEE-896B-42D8-82BE-A081E72B7A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74322" y="10724820"/>
                <a:ext cx="1580738" cy="981225"/>
              </a:xfrm>
              <a:custGeom>
                <a:avLst/>
                <a:gdLst>
                  <a:gd name="T0" fmla="*/ 1027 w 3297"/>
                  <a:gd name="T1" fmla="*/ 0 h 2051"/>
                  <a:gd name="T2" fmla="*/ 1027 w 3297"/>
                  <a:gd name="T3" fmla="*/ 0 h 2051"/>
                  <a:gd name="T4" fmla="*/ 1779 w 3297"/>
                  <a:gd name="T5" fmla="*/ 331 h 2051"/>
                  <a:gd name="T6" fmla="*/ 2086 w 3297"/>
                  <a:gd name="T7" fmla="*/ 199 h 2051"/>
                  <a:gd name="T8" fmla="*/ 2512 w 3297"/>
                  <a:gd name="T9" fmla="*/ 625 h 2051"/>
                  <a:gd name="T10" fmla="*/ 2512 w 3297"/>
                  <a:gd name="T11" fmla="*/ 669 h 2051"/>
                  <a:gd name="T12" fmla="*/ 2603 w 3297"/>
                  <a:gd name="T13" fmla="*/ 661 h 2051"/>
                  <a:gd name="T14" fmla="*/ 3296 w 3297"/>
                  <a:gd name="T15" fmla="*/ 1353 h 2051"/>
                  <a:gd name="T16" fmla="*/ 2603 w 3297"/>
                  <a:gd name="T17" fmla="*/ 2050 h 2051"/>
                  <a:gd name="T18" fmla="*/ 1027 w 3297"/>
                  <a:gd name="T19" fmla="*/ 2050 h 2051"/>
                  <a:gd name="T20" fmla="*/ 0 w 3297"/>
                  <a:gd name="T21" fmla="*/ 1023 h 2051"/>
                  <a:gd name="T22" fmla="*/ 1027 w 3297"/>
                  <a:gd name="T23" fmla="*/ 0 h 2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297" h="2051">
                    <a:moveTo>
                      <a:pt x="1027" y="0"/>
                    </a:moveTo>
                    <a:lnTo>
                      <a:pt x="1027" y="0"/>
                    </a:lnTo>
                    <a:cubicBezTo>
                      <a:pt x="1321" y="0"/>
                      <a:pt x="1592" y="128"/>
                      <a:pt x="1779" y="331"/>
                    </a:cubicBezTo>
                    <a:cubicBezTo>
                      <a:pt x="1855" y="251"/>
                      <a:pt x="1966" y="199"/>
                      <a:pt x="2086" y="199"/>
                    </a:cubicBezTo>
                    <a:cubicBezTo>
                      <a:pt x="2320" y="199"/>
                      <a:pt x="2512" y="390"/>
                      <a:pt x="2512" y="625"/>
                    </a:cubicBezTo>
                    <a:cubicBezTo>
                      <a:pt x="2512" y="641"/>
                      <a:pt x="2512" y="653"/>
                      <a:pt x="2512" y="669"/>
                    </a:cubicBezTo>
                    <a:cubicBezTo>
                      <a:pt x="2540" y="665"/>
                      <a:pt x="2571" y="661"/>
                      <a:pt x="2603" y="661"/>
                    </a:cubicBezTo>
                    <a:cubicBezTo>
                      <a:pt x="2985" y="661"/>
                      <a:pt x="3296" y="972"/>
                      <a:pt x="3296" y="1353"/>
                    </a:cubicBezTo>
                    <a:cubicBezTo>
                      <a:pt x="3296" y="1739"/>
                      <a:pt x="2985" y="2050"/>
                      <a:pt x="2603" y="2050"/>
                    </a:cubicBezTo>
                    <a:cubicBezTo>
                      <a:pt x="1027" y="2050"/>
                      <a:pt x="1027" y="2050"/>
                      <a:pt x="1027" y="2050"/>
                    </a:cubicBezTo>
                    <a:cubicBezTo>
                      <a:pt x="458" y="2050"/>
                      <a:pt x="0" y="1592"/>
                      <a:pt x="0" y="1023"/>
                    </a:cubicBezTo>
                    <a:cubicBezTo>
                      <a:pt x="0" y="458"/>
                      <a:pt x="458" y="0"/>
                      <a:pt x="1027" y="0"/>
                    </a:cubicBez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14" name="Freeform: Shape 90">
                <a:extLst>
                  <a:ext uri="{FF2B5EF4-FFF2-40B4-BE49-F238E27FC236}">
                    <a16:creationId xmlns:a16="http://schemas.microsoft.com/office/drawing/2014/main" id="{F299FAD8-B962-4C73-A564-3DE7425D4E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1180" y="10750196"/>
                <a:ext cx="1582854" cy="981225"/>
              </a:xfrm>
              <a:custGeom>
                <a:avLst/>
                <a:gdLst>
                  <a:gd name="T0" fmla="*/ 2273 w 3301"/>
                  <a:gd name="T1" fmla="*/ 0 h 2051"/>
                  <a:gd name="T2" fmla="*/ 2273 w 3301"/>
                  <a:gd name="T3" fmla="*/ 0 h 2051"/>
                  <a:gd name="T4" fmla="*/ 1521 w 3301"/>
                  <a:gd name="T5" fmla="*/ 330 h 2051"/>
                  <a:gd name="T6" fmla="*/ 1214 w 3301"/>
                  <a:gd name="T7" fmla="*/ 199 h 2051"/>
                  <a:gd name="T8" fmla="*/ 785 w 3301"/>
                  <a:gd name="T9" fmla="*/ 625 h 2051"/>
                  <a:gd name="T10" fmla="*/ 788 w 3301"/>
                  <a:gd name="T11" fmla="*/ 669 h 2051"/>
                  <a:gd name="T12" fmla="*/ 697 w 3301"/>
                  <a:gd name="T13" fmla="*/ 660 h 2051"/>
                  <a:gd name="T14" fmla="*/ 0 w 3301"/>
                  <a:gd name="T15" fmla="*/ 1357 h 2051"/>
                  <a:gd name="T16" fmla="*/ 697 w 3301"/>
                  <a:gd name="T17" fmla="*/ 2050 h 2051"/>
                  <a:gd name="T18" fmla="*/ 2273 w 3301"/>
                  <a:gd name="T19" fmla="*/ 2050 h 2051"/>
                  <a:gd name="T20" fmla="*/ 3300 w 3301"/>
                  <a:gd name="T21" fmla="*/ 1023 h 2051"/>
                  <a:gd name="T22" fmla="*/ 2273 w 3301"/>
                  <a:gd name="T23" fmla="*/ 0 h 2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301" h="2051">
                    <a:moveTo>
                      <a:pt x="2273" y="0"/>
                    </a:moveTo>
                    <a:lnTo>
                      <a:pt x="2273" y="0"/>
                    </a:lnTo>
                    <a:cubicBezTo>
                      <a:pt x="1975" y="0"/>
                      <a:pt x="1708" y="127"/>
                      <a:pt x="1521" y="330"/>
                    </a:cubicBezTo>
                    <a:cubicBezTo>
                      <a:pt x="1441" y="251"/>
                      <a:pt x="1334" y="199"/>
                      <a:pt x="1214" y="199"/>
                    </a:cubicBezTo>
                    <a:cubicBezTo>
                      <a:pt x="975" y="199"/>
                      <a:pt x="785" y="390"/>
                      <a:pt x="785" y="625"/>
                    </a:cubicBezTo>
                    <a:cubicBezTo>
                      <a:pt x="785" y="641"/>
                      <a:pt x="785" y="653"/>
                      <a:pt x="788" y="669"/>
                    </a:cubicBezTo>
                    <a:cubicBezTo>
                      <a:pt x="757" y="665"/>
                      <a:pt x="729" y="660"/>
                      <a:pt x="697" y="660"/>
                    </a:cubicBezTo>
                    <a:cubicBezTo>
                      <a:pt x="311" y="660"/>
                      <a:pt x="0" y="971"/>
                      <a:pt x="0" y="1357"/>
                    </a:cubicBezTo>
                    <a:cubicBezTo>
                      <a:pt x="0" y="1739"/>
                      <a:pt x="311" y="2050"/>
                      <a:pt x="697" y="2050"/>
                    </a:cubicBezTo>
                    <a:cubicBezTo>
                      <a:pt x="2273" y="2050"/>
                      <a:pt x="2273" y="2050"/>
                      <a:pt x="2273" y="2050"/>
                    </a:cubicBezTo>
                    <a:cubicBezTo>
                      <a:pt x="2839" y="2050"/>
                      <a:pt x="3300" y="1592"/>
                      <a:pt x="3300" y="1023"/>
                    </a:cubicBezTo>
                    <a:cubicBezTo>
                      <a:pt x="3300" y="457"/>
                      <a:pt x="2839" y="0"/>
                      <a:pt x="2273" y="0"/>
                    </a:cubicBezTo>
                  </a:path>
                </a:pathLst>
              </a:custGeom>
              <a:solidFill>
                <a:srgbClr val="D2D3D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15" name="Freeform: Shape 91">
                <a:extLst>
                  <a:ext uri="{FF2B5EF4-FFF2-40B4-BE49-F238E27FC236}">
                    <a16:creationId xmlns:a16="http://schemas.microsoft.com/office/drawing/2014/main" id="{488F3AD4-5238-4683-A576-DAB62669A7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1180" y="10731164"/>
                <a:ext cx="1582854" cy="981225"/>
              </a:xfrm>
              <a:custGeom>
                <a:avLst/>
                <a:gdLst>
                  <a:gd name="T0" fmla="*/ 2273 w 3301"/>
                  <a:gd name="T1" fmla="*/ 0 h 2051"/>
                  <a:gd name="T2" fmla="*/ 2273 w 3301"/>
                  <a:gd name="T3" fmla="*/ 0 h 2051"/>
                  <a:gd name="T4" fmla="*/ 1521 w 3301"/>
                  <a:gd name="T5" fmla="*/ 330 h 2051"/>
                  <a:gd name="T6" fmla="*/ 1214 w 3301"/>
                  <a:gd name="T7" fmla="*/ 199 h 2051"/>
                  <a:gd name="T8" fmla="*/ 785 w 3301"/>
                  <a:gd name="T9" fmla="*/ 629 h 2051"/>
                  <a:gd name="T10" fmla="*/ 788 w 3301"/>
                  <a:gd name="T11" fmla="*/ 669 h 2051"/>
                  <a:gd name="T12" fmla="*/ 697 w 3301"/>
                  <a:gd name="T13" fmla="*/ 661 h 2051"/>
                  <a:gd name="T14" fmla="*/ 0 w 3301"/>
                  <a:gd name="T15" fmla="*/ 1358 h 2051"/>
                  <a:gd name="T16" fmla="*/ 697 w 3301"/>
                  <a:gd name="T17" fmla="*/ 2050 h 2051"/>
                  <a:gd name="T18" fmla="*/ 2273 w 3301"/>
                  <a:gd name="T19" fmla="*/ 2050 h 2051"/>
                  <a:gd name="T20" fmla="*/ 3300 w 3301"/>
                  <a:gd name="T21" fmla="*/ 1027 h 2051"/>
                  <a:gd name="T22" fmla="*/ 2273 w 3301"/>
                  <a:gd name="T23" fmla="*/ 0 h 20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301" h="2051">
                    <a:moveTo>
                      <a:pt x="2273" y="0"/>
                    </a:moveTo>
                    <a:lnTo>
                      <a:pt x="2273" y="0"/>
                    </a:lnTo>
                    <a:cubicBezTo>
                      <a:pt x="1975" y="0"/>
                      <a:pt x="1708" y="128"/>
                      <a:pt x="1521" y="330"/>
                    </a:cubicBezTo>
                    <a:cubicBezTo>
                      <a:pt x="1441" y="251"/>
                      <a:pt x="1334" y="199"/>
                      <a:pt x="1214" y="199"/>
                    </a:cubicBezTo>
                    <a:cubicBezTo>
                      <a:pt x="975" y="199"/>
                      <a:pt x="785" y="390"/>
                      <a:pt x="785" y="629"/>
                    </a:cubicBezTo>
                    <a:cubicBezTo>
                      <a:pt x="785" y="641"/>
                      <a:pt x="785" y="657"/>
                      <a:pt x="788" y="669"/>
                    </a:cubicBezTo>
                    <a:cubicBezTo>
                      <a:pt x="757" y="665"/>
                      <a:pt x="729" y="661"/>
                      <a:pt x="697" y="661"/>
                    </a:cubicBezTo>
                    <a:cubicBezTo>
                      <a:pt x="311" y="661"/>
                      <a:pt x="0" y="975"/>
                      <a:pt x="0" y="1358"/>
                    </a:cubicBezTo>
                    <a:cubicBezTo>
                      <a:pt x="0" y="1739"/>
                      <a:pt x="311" y="2050"/>
                      <a:pt x="697" y="2050"/>
                    </a:cubicBezTo>
                    <a:cubicBezTo>
                      <a:pt x="2273" y="2050"/>
                      <a:pt x="2273" y="2050"/>
                      <a:pt x="2273" y="2050"/>
                    </a:cubicBezTo>
                    <a:cubicBezTo>
                      <a:pt x="2839" y="2050"/>
                      <a:pt x="3300" y="1592"/>
                      <a:pt x="3300" y="1027"/>
                    </a:cubicBezTo>
                    <a:cubicBezTo>
                      <a:pt x="3300" y="458"/>
                      <a:pt x="2839" y="0"/>
                      <a:pt x="2273" y="0"/>
                    </a:cubicBez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516" name="Freeform: Shape 92">
                <a:extLst>
                  <a:ext uri="{FF2B5EF4-FFF2-40B4-BE49-F238E27FC236}">
                    <a16:creationId xmlns:a16="http://schemas.microsoft.com/office/drawing/2014/main" id="{E8CDD795-CA1F-4222-838A-052C0E70CF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6161" y="8394411"/>
                <a:ext cx="789311" cy="304518"/>
              </a:xfrm>
              <a:custGeom>
                <a:avLst/>
                <a:gdLst>
                  <a:gd name="T0" fmla="*/ 1521 w 1649"/>
                  <a:gd name="T1" fmla="*/ 31 h 641"/>
                  <a:gd name="T2" fmla="*/ 1521 w 1649"/>
                  <a:gd name="T3" fmla="*/ 31 h 641"/>
                  <a:gd name="T4" fmla="*/ 1170 w 1649"/>
                  <a:gd name="T5" fmla="*/ 24 h 641"/>
                  <a:gd name="T6" fmla="*/ 868 w 1649"/>
                  <a:gd name="T7" fmla="*/ 71 h 641"/>
                  <a:gd name="T8" fmla="*/ 824 w 1649"/>
                  <a:gd name="T9" fmla="*/ 71 h 641"/>
                  <a:gd name="T10" fmla="*/ 780 w 1649"/>
                  <a:gd name="T11" fmla="*/ 71 h 641"/>
                  <a:gd name="T12" fmla="*/ 478 w 1649"/>
                  <a:gd name="T13" fmla="*/ 24 h 641"/>
                  <a:gd name="T14" fmla="*/ 127 w 1649"/>
                  <a:gd name="T15" fmla="*/ 31 h 641"/>
                  <a:gd name="T16" fmla="*/ 0 w 1649"/>
                  <a:gd name="T17" fmla="*/ 47 h 641"/>
                  <a:gd name="T18" fmla="*/ 0 w 1649"/>
                  <a:gd name="T19" fmla="*/ 171 h 641"/>
                  <a:gd name="T20" fmla="*/ 40 w 1649"/>
                  <a:gd name="T21" fmla="*/ 211 h 641"/>
                  <a:gd name="T22" fmla="*/ 123 w 1649"/>
                  <a:gd name="T23" fmla="*/ 469 h 641"/>
                  <a:gd name="T24" fmla="*/ 494 w 1649"/>
                  <a:gd name="T25" fmla="*/ 597 h 641"/>
                  <a:gd name="T26" fmla="*/ 780 w 1649"/>
                  <a:gd name="T27" fmla="*/ 235 h 641"/>
                  <a:gd name="T28" fmla="*/ 824 w 1649"/>
                  <a:gd name="T29" fmla="*/ 214 h 641"/>
                  <a:gd name="T30" fmla="*/ 868 w 1649"/>
                  <a:gd name="T31" fmla="*/ 235 h 641"/>
                  <a:gd name="T32" fmla="*/ 1154 w 1649"/>
                  <a:gd name="T33" fmla="*/ 597 h 641"/>
                  <a:gd name="T34" fmla="*/ 1524 w 1649"/>
                  <a:gd name="T35" fmla="*/ 469 h 641"/>
                  <a:gd name="T36" fmla="*/ 1608 w 1649"/>
                  <a:gd name="T37" fmla="*/ 211 h 641"/>
                  <a:gd name="T38" fmla="*/ 1648 w 1649"/>
                  <a:gd name="T39" fmla="*/ 171 h 641"/>
                  <a:gd name="T40" fmla="*/ 1648 w 1649"/>
                  <a:gd name="T41" fmla="*/ 47 h 641"/>
                  <a:gd name="T42" fmla="*/ 1521 w 1649"/>
                  <a:gd name="T43" fmla="*/ 31 h 641"/>
                  <a:gd name="T44" fmla="*/ 577 w 1649"/>
                  <a:gd name="T45" fmla="*/ 537 h 641"/>
                  <a:gd name="T46" fmla="*/ 577 w 1649"/>
                  <a:gd name="T47" fmla="*/ 537 h 641"/>
                  <a:gd name="T48" fmla="*/ 366 w 1649"/>
                  <a:gd name="T49" fmla="*/ 569 h 641"/>
                  <a:gd name="T50" fmla="*/ 115 w 1649"/>
                  <a:gd name="T51" fmla="*/ 374 h 641"/>
                  <a:gd name="T52" fmla="*/ 111 w 1649"/>
                  <a:gd name="T53" fmla="*/ 139 h 641"/>
                  <a:gd name="T54" fmla="*/ 386 w 1649"/>
                  <a:gd name="T55" fmla="*/ 64 h 641"/>
                  <a:gd name="T56" fmla="*/ 700 w 1649"/>
                  <a:gd name="T57" fmla="*/ 167 h 641"/>
                  <a:gd name="T58" fmla="*/ 577 w 1649"/>
                  <a:gd name="T59" fmla="*/ 537 h 641"/>
                  <a:gd name="T60" fmla="*/ 1533 w 1649"/>
                  <a:gd name="T61" fmla="*/ 374 h 641"/>
                  <a:gd name="T62" fmla="*/ 1533 w 1649"/>
                  <a:gd name="T63" fmla="*/ 374 h 641"/>
                  <a:gd name="T64" fmla="*/ 1282 w 1649"/>
                  <a:gd name="T65" fmla="*/ 569 h 641"/>
                  <a:gd name="T66" fmla="*/ 1071 w 1649"/>
                  <a:gd name="T67" fmla="*/ 537 h 641"/>
                  <a:gd name="T68" fmla="*/ 948 w 1649"/>
                  <a:gd name="T69" fmla="*/ 167 h 641"/>
                  <a:gd name="T70" fmla="*/ 1262 w 1649"/>
                  <a:gd name="T71" fmla="*/ 64 h 641"/>
                  <a:gd name="T72" fmla="*/ 1536 w 1649"/>
                  <a:gd name="T73" fmla="*/ 139 h 641"/>
                  <a:gd name="T74" fmla="*/ 1533 w 1649"/>
                  <a:gd name="T75" fmla="*/ 374 h 6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649" h="641">
                    <a:moveTo>
                      <a:pt x="1521" y="31"/>
                    </a:moveTo>
                    <a:lnTo>
                      <a:pt x="1521" y="31"/>
                    </a:lnTo>
                    <a:cubicBezTo>
                      <a:pt x="1521" y="31"/>
                      <a:pt x="1313" y="0"/>
                      <a:pt x="1170" y="24"/>
                    </a:cubicBezTo>
                    <a:cubicBezTo>
                      <a:pt x="1027" y="43"/>
                      <a:pt x="908" y="75"/>
                      <a:pt x="868" y="71"/>
                    </a:cubicBezTo>
                    <a:cubicBezTo>
                      <a:pt x="832" y="71"/>
                      <a:pt x="824" y="71"/>
                      <a:pt x="824" y="71"/>
                    </a:cubicBezTo>
                    <a:cubicBezTo>
                      <a:pt x="824" y="71"/>
                      <a:pt x="816" y="71"/>
                      <a:pt x="780" y="71"/>
                    </a:cubicBezTo>
                    <a:cubicBezTo>
                      <a:pt x="740" y="75"/>
                      <a:pt x="621" y="43"/>
                      <a:pt x="478" y="24"/>
                    </a:cubicBezTo>
                    <a:cubicBezTo>
                      <a:pt x="334" y="0"/>
                      <a:pt x="127" y="31"/>
                      <a:pt x="127" y="31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171"/>
                      <a:pt x="0" y="171"/>
                      <a:pt x="0" y="171"/>
                    </a:cubicBezTo>
                    <a:cubicBezTo>
                      <a:pt x="0" y="171"/>
                      <a:pt x="31" y="199"/>
                      <a:pt x="40" y="211"/>
                    </a:cubicBezTo>
                    <a:cubicBezTo>
                      <a:pt x="47" y="226"/>
                      <a:pt x="95" y="398"/>
                      <a:pt x="123" y="469"/>
                    </a:cubicBezTo>
                    <a:cubicBezTo>
                      <a:pt x="151" y="537"/>
                      <a:pt x="251" y="640"/>
                      <a:pt x="494" y="597"/>
                    </a:cubicBezTo>
                    <a:cubicBezTo>
                      <a:pt x="736" y="553"/>
                      <a:pt x="764" y="254"/>
                      <a:pt x="780" y="235"/>
                    </a:cubicBezTo>
                    <a:cubicBezTo>
                      <a:pt x="796" y="219"/>
                      <a:pt x="824" y="214"/>
                      <a:pt x="824" y="214"/>
                    </a:cubicBezTo>
                    <a:cubicBezTo>
                      <a:pt x="824" y="214"/>
                      <a:pt x="852" y="219"/>
                      <a:pt x="868" y="235"/>
                    </a:cubicBezTo>
                    <a:cubicBezTo>
                      <a:pt x="883" y="254"/>
                      <a:pt x="911" y="553"/>
                      <a:pt x="1154" y="597"/>
                    </a:cubicBezTo>
                    <a:cubicBezTo>
                      <a:pt x="1397" y="640"/>
                      <a:pt x="1497" y="537"/>
                      <a:pt x="1524" y="469"/>
                    </a:cubicBezTo>
                    <a:cubicBezTo>
                      <a:pt x="1552" y="398"/>
                      <a:pt x="1600" y="226"/>
                      <a:pt x="1608" y="211"/>
                    </a:cubicBezTo>
                    <a:cubicBezTo>
                      <a:pt x="1616" y="199"/>
                      <a:pt x="1648" y="171"/>
                      <a:pt x="1648" y="171"/>
                    </a:cubicBezTo>
                    <a:cubicBezTo>
                      <a:pt x="1648" y="47"/>
                      <a:pt x="1648" y="47"/>
                      <a:pt x="1648" y="47"/>
                    </a:cubicBezTo>
                    <a:lnTo>
                      <a:pt x="1521" y="31"/>
                    </a:lnTo>
                    <a:close/>
                    <a:moveTo>
                      <a:pt x="577" y="537"/>
                    </a:moveTo>
                    <a:lnTo>
                      <a:pt x="577" y="537"/>
                    </a:lnTo>
                    <a:cubicBezTo>
                      <a:pt x="577" y="537"/>
                      <a:pt x="485" y="585"/>
                      <a:pt x="366" y="569"/>
                    </a:cubicBezTo>
                    <a:cubicBezTo>
                      <a:pt x="251" y="553"/>
                      <a:pt x="179" y="565"/>
                      <a:pt x="115" y="374"/>
                    </a:cubicBezTo>
                    <a:cubicBezTo>
                      <a:pt x="115" y="374"/>
                      <a:pt x="68" y="226"/>
                      <a:pt x="111" y="139"/>
                    </a:cubicBezTo>
                    <a:cubicBezTo>
                      <a:pt x="111" y="139"/>
                      <a:pt x="147" y="64"/>
                      <a:pt x="386" y="64"/>
                    </a:cubicBezTo>
                    <a:cubicBezTo>
                      <a:pt x="629" y="64"/>
                      <a:pt x="677" y="123"/>
                      <a:pt x="700" y="167"/>
                    </a:cubicBezTo>
                    <a:cubicBezTo>
                      <a:pt x="724" y="211"/>
                      <a:pt x="736" y="429"/>
                      <a:pt x="577" y="537"/>
                    </a:cubicBezTo>
                    <a:close/>
                    <a:moveTo>
                      <a:pt x="1533" y="374"/>
                    </a:moveTo>
                    <a:lnTo>
                      <a:pt x="1533" y="374"/>
                    </a:lnTo>
                    <a:cubicBezTo>
                      <a:pt x="1469" y="565"/>
                      <a:pt x="1397" y="553"/>
                      <a:pt x="1282" y="569"/>
                    </a:cubicBezTo>
                    <a:cubicBezTo>
                      <a:pt x="1162" y="585"/>
                      <a:pt x="1071" y="537"/>
                      <a:pt x="1071" y="537"/>
                    </a:cubicBezTo>
                    <a:cubicBezTo>
                      <a:pt x="911" y="429"/>
                      <a:pt x="923" y="211"/>
                      <a:pt x="948" y="167"/>
                    </a:cubicBezTo>
                    <a:cubicBezTo>
                      <a:pt x="971" y="123"/>
                      <a:pt x="1019" y="64"/>
                      <a:pt x="1262" y="64"/>
                    </a:cubicBezTo>
                    <a:cubicBezTo>
                      <a:pt x="1500" y="64"/>
                      <a:pt x="1536" y="139"/>
                      <a:pt x="1536" y="139"/>
                    </a:cubicBezTo>
                    <a:cubicBezTo>
                      <a:pt x="1580" y="226"/>
                      <a:pt x="1533" y="374"/>
                      <a:pt x="1533" y="374"/>
                    </a:cubicBezTo>
                    <a:close/>
                  </a:path>
                </a:pathLst>
              </a:custGeom>
              <a:solidFill>
                <a:srgbClr val="31313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85" name="Group 93">
              <a:extLst>
                <a:ext uri="{FF2B5EF4-FFF2-40B4-BE49-F238E27FC236}">
                  <a16:creationId xmlns:a16="http://schemas.microsoft.com/office/drawing/2014/main" id="{36F4AD3E-773D-45FC-B2F0-668F37CEC870}"/>
                </a:ext>
              </a:extLst>
            </p:cNvPr>
            <p:cNvGrpSpPr/>
            <p:nvPr/>
          </p:nvGrpSpPr>
          <p:grpSpPr>
            <a:xfrm>
              <a:off x="4384048" y="1203598"/>
              <a:ext cx="425684" cy="306429"/>
              <a:chOff x="10561952" y="3914662"/>
              <a:chExt cx="3244004" cy="3039255"/>
            </a:xfrm>
          </p:grpSpPr>
          <p:sp>
            <p:nvSpPr>
              <p:cNvPr id="462" name="Freeform: Shape 94">
                <a:extLst>
                  <a:ext uri="{FF2B5EF4-FFF2-40B4-BE49-F238E27FC236}">
                    <a16:creationId xmlns:a16="http://schemas.microsoft.com/office/drawing/2014/main" id="{0CB31BE7-1601-4B13-9980-66DFB560A4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48604" y="6439972"/>
                <a:ext cx="1472816" cy="513945"/>
              </a:xfrm>
              <a:custGeom>
                <a:avLst/>
                <a:gdLst>
                  <a:gd name="T0" fmla="*/ 3036 w 3072"/>
                  <a:gd name="T1" fmla="*/ 143 h 1078"/>
                  <a:gd name="T2" fmla="*/ 3036 w 3072"/>
                  <a:gd name="T3" fmla="*/ 143 h 1078"/>
                  <a:gd name="T4" fmla="*/ 3071 w 3072"/>
                  <a:gd name="T5" fmla="*/ 92 h 1078"/>
                  <a:gd name="T6" fmla="*/ 3071 w 3072"/>
                  <a:gd name="T7" fmla="*/ 51 h 1078"/>
                  <a:gd name="T8" fmla="*/ 3036 w 3072"/>
                  <a:gd name="T9" fmla="*/ 0 h 1078"/>
                  <a:gd name="T10" fmla="*/ 34 w 3072"/>
                  <a:gd name="T11" fmla="*/ 0 h 1078"/>
                  <a:gd name="T12" fmla="*/ 0 w 3072"/>
                  <a:gd name="T13" fmla="*/ 51 h 1078"/>
                  <a:gd name="T14" fmla="*/ 0 w 3072"/>
                  <a:gd name="T15" fmla="*/ 92 h 1078"/>
                  <a:gd name="T16" fmla="*/ 34 w 3072"/>
                  <a:gd name="T17" fmla="*/ 143 h 1078"/>
                  <a:gd name="T18" fmla="*/ 82 w 3072"/>
                  <a:gd name="T19" fmla="*/ 143 h 1078"/>
                  <a:gd name="T20" fmla="*/ 82 w 3072"/>
                  <a:gd name="T21" fmla="*/ 933 h 1078"/>
                  <a:gd name="T22" fmla="*/ 34 w 3072"/>
                  <a:gd name="T23" fmla="*/ 933 h 1078"/>
                  <a:gd name="T24" fmla="*/ 0 w 3072"/>
                  <a:gd name="T25" fmla="*/ 984 h 1078"/>
                  <a:gd name="T26" fmla="*/ 0 w 3072"/>
                  <a:gd name="T27" fmla="*/ 1025 h 1078"/>
                  <a:gd name="T28" fmla="*/ 34 w 3072"/>
                  <a:gd name="T29" fmla="*/ 1077 h 1078"/>
                  <a:gd name="T30" fmla="*/ 3036 w 3072"/>
                  <a:gd name="T31" fmla="*/ 1077 h 1078"/>
                  <a:gd name="T32" fmla="*/ 3071 w 3072"/>
                  <a:gd name="T33" fmla="*/ 1025 h 1078"/>
                  <a:gd name="T34" fmla="*/ 3071 w 3072"/>
                  <a:gd name="T35" fmla="*/ 984 h 1078"/>
                  <a:gd name="T36" fmla="*/ 3036 w 3072"/>
                  <a:gd name="T37" fmla="*/ 933 h 1078"/>
                  <a:gd name="T38" fmla="*/ 2989 w 3072"/>
                  <a:gd name="T39" fmla="*/ 933 h 1078"/>
                  <a:gd name="T40" fmla="*/ 2989 w 3072"/>
                  <a:gd name="T41" fmla="*/ 143 h 1078"/>
                  <a:gd name="T42" fmla="*/ 3036 w 3072"/>
                  <a:gd name="T43" fmla="*/ 143 h 10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3072" h="1078">
                    <a:moveTo>
                      <a:pt x="3036" y="143"/>
                    </a:moveTo>
                    <a:lnTo>
                      <a:pt x="3036" y="143"/>
                    </a:lnTo>
                    <a:cubicBezTo>
                      <a:pt x="3057" y="143"/>
                      <a:pt x="3071" y="119"/>
                      <a:pt x="3071" y="92"/>
                    </a:cubicBezTo>
                    <a:cubicBezTo>
                      <a:pt x="3071" y="51"/>
                      <a:pt x="3071" y="51"/>
                      <a:pt x="3071" y="51"/>
                    </a:cubicBezTo>
                    <a:cubicBezTo>
                      <a:pt x="3071" y="24"/>
                      <a:pt x="3057" y="0"/>
                      <a:pt x="3036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3" y="0"/>
                      <a:pt x="0" y="24"/>
                      <a:pt x="0" y="51"/>
                    </a:cubicBezTo>
                    <a:cubicBezTo>
                      <a:pt x="0" y="92"/>
                      <a:pt x="0" y="92"/>
                      <a:pt x="0" y="92"/>
                    </a:cubicBezTo>
                    <a:cubicBezTo>
                      <a:pt x="0" y="119"/>
                      <a:pt x="13" y="143"/>
                      <a:pt x="34" y="143"/>
                    </a:cubicBezTo>
                    <a:cubicBezTo>
                      <a:pt x="82" y="143"/>
                      <a:pt x="82" y="143"/>
                      <a:pt x="82" y="143"/>
                    </a:cubicBezTo>
                    <a:cubicBezTo>
                      <a:pt x="82" y="933"/>
                      <a:pt x="82" y="933"/>
                      <a:pt x="82" y="933"/>
                    </a:cubicBezTo>
                    <a:cubicBezTo>
                      <a:pt x="34" y="933"/>
                      <a:pt x="34" y="933"/>
                      <a:pt x="34" y="933"/>
                    </a:cubicBezTo>
                    <a:cubicBezTo>
                      <a:pt x="13" y="933"/>
                      <a:pt x="0" y="957"/>
                      <a:pt x="0" y="984"/>
                    </a:cubicBezTo>
                    <a:cubicBezTo>
                      <a:pt x="0" y="1025"/>
                      <a:pt x="0" y="1025"/>
                      <a:pt x="0" y="1025"/>
                    </a:cubicBezTo>
                    <a:cubicBezTo>
                      <a:pt x="0" y="1053"/>
                      <a:pt x="13" y="1077"/>
                      <a:pt x="34" y="1077"/>
                    </a:cubicBezTo>
                    <a:cubicBezTo>
                      <a:pt x="3036" y="1077"/>
                      <a:pt x="3036" y="1077"/>
                      <a:pt x="3036" y="1077"/>
                    </a:cubicBezTo>
                    <a:cubicBezTo>
                      <a:pt x="3057" y="1077"/>
                      <a:pt x="3071" y="1053"/>
                      <a:pt x="3071" y="1025"/>
                    </a:cubicBezTo>
                    <a:cubicBezTo>
                      <a:pt x="3071" y="984"/>
                      <a:pt x="3071" y="984"/>
                      <a:pt x="3071" y="984"/>
                    </a:cubicBezTo>
                    <a:cubicBezTo>
                      <a:pt x="3071" y="957"/>
                      <a:pt x="3057" y="933"/>
                      <a:pt x="3036" y="933"/>
                    </a:cubicBezTo>
                    <a:cubicBezTo>
                      <a:pt x="2989" y="933"/>
                      <a:pt x="2989" y="933"/>
                      <a:pt x="2989" y="933"/>
                    </a:cubicBezTo>
                    <a:cubicBezTo>
                      <a:pt x="2989" y="143"/>
                      <a:pt x="2989" y="143"/>
                      <a:pt x="2989" y="143"/>
                    </a:cubicBezTo>
                    <a:lnTo>
                      <a:pt x="3036" y="143"/>
                    </a:ln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63" name="Freeform: Shape 95">
                <a:extLst>
                  <a:ext uri="{FF2B5EF4-FFF2-40B4-BE49-F238E27FC236}">
                    <a16:creationId xmlns:a16="http://schemas.microsoft.com/office/drawing/2014/main" id="{A664E718-4F4C-42DD-BDB3-C4EA83F151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561952" y="3914662"/>
                <a:ext cx="3244004" cy="2531655"/>
              </a:xfrm>
              <a:custGeom>
                <a:avLst/>
                <a:gdLst>
                  <a:gd name="T0" fmla="*/ 6747 w 6765"/>
                  <a:gd name="T1" fmla="*/ 647 h 5285"/>
                  <a:gd name="T2" fmla="*/ 6747 w 6765"/>
                  <a:gd name="T3" fmla="*/ 647 h 5285"/>
                  <a:gd name="T4" fmla="*/ 6744 w 6765"/>
                  <a:gd name="T5" fmla="*/ 561 h 5285"/>
                  <a:gd name="T6" fmla="*/ 5557 w 6765"/>
                  <a:gd name="T7" fmla="*/ 561 h 5285"/>
                  <a:gd name="T8" fmla="*/ 5578 w 6765"/>
                  <a:gd name="T9" fmla="*/ 144 h 5285"/>
                  <a:gd name="T10" fmla="*/ 5639 w 6765"/>
                  <a:gd name="T11" fmla="*/ 144 h 5285"/>
                  <a:gd name="T12" fmla="*/ 5711 w 6765"/>
                  <a:gd name="T13" fmla="*/ 72 h 5285"/>
                  <a:gd name="T14" fmla="*/ 5639 w 6765"/>
                  <a:gd name="T15" fmla="*/ 0 h 5285"/>
                  <a:gd name="T16" fmla="*/ 5578 w 6765"/>
                  <a:gd name="T17" fmla="*/ 0 h 5285"/>
                  <a:gd name="T18" fmla="*/ 3382 w 6765"/>
                  <a:gd name="T19" fmla="*/ 0 h 5285"/>
                  <a:gd name="T20" fmla="*/ 1187 w 6765"/>
                  <a:gd name="T21" fmla="*/ 0 h 5285"/>
                  <a:gd name="T22" fmla="*/ 1125 w 6765"/>
                  <a:gd name="T23" fmla="*/ 0 h 5285"/>
                  <a:gd name="T24" fmla="*/ 1053 w 6765"/>
                  <a:gd name="T25" fmla="*/ 72 h 5285"/>
                  <a:gd name="T26" fmla="*/ 1125 w 6765"/>
                  <a:gd name="T27" fmla="*/ 144 h 5285"/>
                  <a:gd name="T28" fmla="*/ 1187 w 6765"/>
                  <a:gd name="T29" fmla="*/ 144 h 5285"/>
                  <a:gd name="T30" fmla="*/ 1207 w 6765"/>
                  <a:gd name="T31" fmla="*/ 561 h 5285"/>
                  <a:gd name="T32" fmla="*/ 21 w 6765"/>
                  <a:gd name="T33" fmla="*/ 561 h 5285"/>
                  <a:gd name="T34" fmla="*/ 17 w 6765"/>
                  <a:gd name="T35" fmla="*/ 647 h 5285"/>
                  <a:gd name="T36" fmla="*/ 537 w 6765"/>
                  <a:gd name="T37" fmla="*/ 1580 h 5285"/>
                  <a:gd name="T38" fmla="*/ 906 w 6765"/>
                  <a:gd name="T39" fmla="*/ 2264 h 5285"/>
                  <a:gd name="T40" fmla="*/ 1655 w 6765"/>
                  <a:gd name="T41" fmla="*/ 2264 h 5285"/>
                  <a:gd name="T42" fmla="*/ 3037 w 6765"/>
                  <a:gd name="T43" fmla="*/ 3345 h 5285"/>
                  <a:gd name="T44" fmla="*/ 3037 w 6765"/>
                  <a:gd name="T45" fmla="*/ 3837 h 5285"/>
                  <a:gd name="T46" fmla="*/ 2979 w 6765"/>
                  <a:gd name="T47" fmla="*/ 3837 h 5285"/>
                  <a:gd name="T48" fmla="*/ 2979 w 6765"/>
                  <a:gd name="T49" fmla="*/ 4313 h 5285"/>
                  <a:gd name="T50" fmla="*/ 3037 w 6765"/>
                  <a:gd name="T51" fmla="*/ 4313 h 5285"/>
                  <a:gd name="T52" fmla="*/ 3037 w 6765"/>
                  <a:gd name="T53" fmla="*/ 4613 h 5285"/>
                  <a:gd name="T54" fmla="*/ 3016 w 6765"/>
                  <a:gd name="T55" fmla="*/ 4613 h 5285"/>
                  <a:gd name="T56" fmla="*/ 2845 w 6765"/>
                  <a:gd name="T57" fmla="*/ 4784 h 5285"/>
                  <a:gd name="T58" fmla="*/ 2845 w 6765"/>
                  <a:gd name="T59" fmla="*/ 5113 h 5285"/>
                  <a:gd name="T60" fmla="*/ 3016 w 6765"/>
                  <a:gd name="T61" fmla="*/ 5284 h 5285"/>
                  <a:gd name="T62" fmla="*/ 3037 w 6765"/>
                  <a:gd name="T63" fmla="*/ 5284 h 5285"/>
                  <a:gd name="T64" fmla="*/ 3727 w 6765"/>
                  <a:gd name="T65" fmla="*/ 5284 h 5285"/>
                  <a:gd name="T66" fmla="*/ 3748 w 6765"/>
                  <a:gd name="T67" fmla="*/ 5284 h 5285"/>
                  <a:gd name="T68" fmla="*/ 3919 w 6765"/>
                  <a:gd name="T69" fmla="*/ 5113 h 5285"/>
                  <a:gd name="T70" fmla="*/ 3919 w 6765"/>
                  <a:gd name="T71" fmla="*/ 4784 h 5285"/>
                  <a:gd name="T72" fmla="*/ 3748 w 6765"/>
                  <a:gd name="T73" fmla="*/ 4613 h 5285"/>
                  <a:gd name="T74" fmla="*/ 3727 w 6765"/>
                  <a:gd name="T75" fmla="*/ 4613 h 5285"/>
                  <a:gd name="T76" fmla="*/ 3727 w 6765"/>
                  <a:gd name="T77" fmla="*/ 4313 h 5285"/>
                  <a:gd name="T78" fmla="*/ 3786 w 6765"/>
                  <a:gd name="T79" fmla="*/ 4313 h 5285"/>
                  <a:gd name="T80" fmla="*/ 3786 w 6765"/>
                  <a:gd name="T81" fmla="*/ 3837 h 5285"/>
                  <a:gd name="T82" fmla="*/ 3727 w 6765"/>
                  <a:gd name="T83" fmla="*/ 3837 h 5285"/>
                  <a:gd name="T84" fmla="*/ 3727 w 6765"/>
                  <a:gd name="T85" fmla="*/ 3345 h 5285"/>
                  <a:gd name="T86" fmla="*/ 5109 w 6765"/>
                  <a:gd name="T87" fmla="*/ 2264 h 5285"/>
                  <a:gd name="T88" fmla="*/ 5858 w 6765"/>
                  <a:gd name="T89" fmla="*/ 2264 h 5285"/>
                  <a:gd name="T90" fmla="*/ 6227 w 6765"/>
                  <a:gd name="T91" fmla="*/ 1580 h 5285"/>
                  <a:gd name="T92" fmla="*/ 6747 w 6765"/>
                  <a:gd name="T93" fmla="*/ 647 h 5285"/>
                  <a:gd name="T94" fmla="*/ 1016 w 6765"/>
                  <a:gd name="T95" fmla="*/ 2083 h 5285"/>
                  <a:gd name="T96" fmla="*/ 1016 w 6765"/>
                  <a:gd name="T97" fmla="*/ 2083 h 5285"/>
                  <a:gd name="T98" fmla="*/ 663 w 6765"/>
                  <a:gd name="T99" fmla="*/ 1433 h 5285"/>
                  <a:gd name="T100" fmla="*/ 629 w 6765"/>
                  <a:gd name="T101" fmla="*/ 1423 h 5285"/>
                  <a:gd name="T102" fmla="*/ 198 w 6765"/>
                  <a:gd name="T103" fmla="*/ 742 h 5285"/>
                  <a:gd name="T104" fmla="*/ 1228 w 6765"/>
                  <a:gd name="T105" fmla="*/ 742 h 5285"/>
                  <a:gd name="T106" fmla="*/ 1566 w 6765"/>
                  <a:gd name="T107" fmla="*/ 2083 h 5285"/>
                  <a:gd name="T108" fmla="*/ 1016 w 6765"/>
                  <a:gd name="T109" fmla="*/ 2083 h 5285"/>
                  <a:gd name="T110" fmla="*/ 6135 w 6765"/>
                  <a:gd name="T111" fmla="*/ 1423 h 5285"/>
                  <a:gd name="T112" fmla="*/ 6135 w 6765"/>
                  <a:gd name="T113" fmla="*/ 1423 h 5285"/>
                  <a:gd name="T114" fmla="*/ 6101 w 6765"/>
                  <a:gd name="T115" fmla="*/ 1433 h 5285"/>
                  <a:gd name="T116" fmla="*/ 5749 w 6765"/>
                  <a:gd name="T117" fmla="*/ 2083 h 5285"/>
                  <a:gd name="T118" fmla="*/ 5198 w 6765"/>
                  <a:gd name="T119" fmla="*/ 2083 h 5285"/>
                  <a:gd name="T120" fmla="*/ 5537 w 6765"/>
                  <a:gd name="T121" fmla="*/ 742 h 5285"/>
                  <a:gd name="T122" fmla="*/ 6566 w 6765"/>
                  <a:gd name="T123" fmla="*/ 742 h 5285"/>
                  <a:gd name="T124" fmla="*/ 6135 w 6765"/>
                  <a:gd name="T125" fmla="*/ 1423 h 5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6765" h="5285">
                    <a:moveTo>
                      <a:pt x="6747" y="647"/>
                    </a:moveTo>
                    <a:lnTo>
                      <a:pt x="6747" y="647"/>
                    </a:lnTo>
                    <a:cubicBezTo>
                      <a:pt x="6744" y="561"/>
                      <a:pt x="6744" y="561"/>
                      <a:pt x="6744" y="561"/>
                    </a:cubicBezTo>
                    <a:cubicBezTo>
                      <a:pt x="5557" y="561"/>
                      <a:pt x="5557" y="561"/>
                      <a:pt x="5557" y="561"/>
                    </a:cubicBezTo>
                    <a:cubicBezTo>
                      <a:pt x="5571" y="387"/>
                      <a:pt x="5578" y="243"/>
                      <a:pt x="5578" y="144"/>
                    </a:cubicBezTo>
                    <a:cubicBezTo>
                      <a:pt x="5639" y="144"/>
                      <a:pt x="5639" y="144"/>
                      <a:pt x="5639" y="144"/>
                    </a:cubicBezTo>
                    <a:cubicBezTo>
                      <a:pt x="5680" y="144"/>
                      <a:pt x="5711" y="113"/>
                      <a:pt x="5711" y="72"/>
                    </a:cubicBezTo>
                    <a:cubicBezTo>
                      <a:pt x="5711" y="31"/>
                      <a:pt x="5680" y="0"/>
                      <a:pt x="5639" y="0"/>
                    </a:cubicBezTo>
                    <a:cubicBezTo>
                      <a:pt x="5578" y="0"/>
                      <a:pt x="5578" y="0"/>
                      <a:pt x="5578" y="0"/>
                    </a:cubicBezTo>
                    <a:cubicBezTo>
                      <a:pt x="3382" y="0"/>
                      <a:pt x="3382" y="0"/>
                      <a:pt x="3382" y="0"/>
                    </a:cubicBezTo>
                    <a:cubicBezTo>
                      <a:pt x="1187" y="0"/>
                      <a:pt x="1187" y="0"/>
                      <a:pt x="1187" y="0"/>
                    </a:cubicBezTo>
                    <a:cubicBezTo>
                      <a:pt x="1125" y="0"/>
                      <a:pt x="1125" y="0"/>
                      <a:pt x="1125" y="0"/>
                    </a:cubicBezTo>
                    <a:cubicBezTo>
                      <a:pt x="1084" y="0"/>
                      <a:pt x="1053" y="31"/>
                      <a:pt x="1053" y="72"/>
                    </a:cubicBezTo>
                    <a:cubicBezTo>
                      <a:pt x="1053" y="113"/>
                      <a:pt x="1084" y="144"/>
                      <a:pt x="1125" y="144"/>
                    </a:cubicBezTo>
                    <a:cubicBezTo>
                      <a:pt x="1187" y="144"/>
                      <a:pt x="1187" y="144"/>
                      <a:pt x="1187" y="144"/>
                    </a:cubicBezTo>
                    <a:cubicBezTo>
                      <a:pt x="1187" y="243"/>
                      <a:pt x="1194" y="387"/>
                      <a:pt x="1207" y="561"/>
                    </a:cubicBezTo>
                    <a:cubicBezTo>
                      <a:pt x="21" y="561"/>
                      <a:pt x="21" y="561"/>
                      <a:pt x="21" y="561"/>
                    </a:cubicBezTo>
                    <a:cubicBezTo>
                      <a:pt x="17" y="647"/>
                      <a:pt x="17" y="647"/>
                      <a:pt x="17" y="647"/>
                    </a:cubicBezTo>
                    <a:cubicBezTo>
                      <a:pt x="0" y="896"/>
                      <a:pt x="92" y="1402"/>
                      <a:pt x="537" y="1580"/>
                    </a:cubicBezTo>
                    <a:cubicBezTo>
                      <a:pt x="906" y="2264"/>
                      <a:pt x="906" y="2264"/>
                      <a:pt x="906" y="2264"/>
                    </a:cubicBezTo>
                    <a:cubicBezTo>
                      <a:pt x="1655" y="2264"/>
                      <a:pt x="1655" y="2264"/>
                      <a:pt x="1655" y="2264"/>
                    </a:cubicBezTo>
                    <a:cubicBezTo>
                      <a:pt x="1925" y="2791"/>
                      <a:pt x="2356" y="3232"/>
                      <a:pt x="3037" y="3345"/>
                    </a:cubicBezTo>
                    <a:cubicBezTo>
                      <a:pt x="3037" y="3837"/>
                      <a:pt x="3037" y="3837"/>
                      <a:pt x="3037" y="3837"/>
                    </a:cubicBezTo>
                    <a:cubicBezTo>
                      <a:pt x="2979" y="3837"/>
                      <a:pt x="2979" y="3837"/>
                      <a:pt x="2979" y="3837"/>
                    </a:cubicBezTo>
                    <a:cubicBezTo>
                      <a:pt x="2979" y="3837"/>
                      <a:pt x="2814" y="4097"/>
                      <a:pt x="2979" y="4313"/>
                    </a:cubicBezTo>
                    <a:cubicBezTo>
                      <a:pt x="3037" y="4313"/>
                      <a:pt x="3037" y="4313"/>
                      <a:pt x="3037" y="4313"/>
                    </a:cubicBezTo>
                    <a:cubicBezTo>
                      <a:pt x="3037" y="4613"/>
                      <a:pt x="3037" y="4613"/>
                      <a:pt x="3037" y="4613"/>
                    </a:cubicBezTo>
                    <a:cubicBezTo>
                      <a:pt x="3016" y="4613"/>
                      <a:pt x="3016" y="4613"/>
                      <a:pt x="3016" y="4613"/>
                    </a:cubicBezTo>
                    <a:cubicBezTo>
                      <a:pt x="2924" y="4613"/>
                      <a:pt x="2845" y="4689"/>
                      <a:pt x="2845" y="4784"/>
                    </a:cubicBezTo>
                    <a:cubicBezTo>
                      <a:pt x="2845" y="5113"/>
                      <a:pt x="2845" y="5113"/>
                      <a:pt x="2845" y="5113"/>
                    </a:cubicBezTo>
                    <a:cubicBezTo>
                      <a:pt x="2845" y="5208"/>
                      <a:pt x="2924" y="5284"/>
                      <a:pt x="3016" y="5284"/>
                    </a:cubicBezTo>
                    <a:cubicBezTo>
                      <a:pt x="3037" y="5284"/>
                      <a:pt x="3037" y="5284"/>
                      <a:pt x="3037" y="5284"/>
                    </a:cubicBezTo>
                    <a:cubicBezTo>
                      <a:pt x="3727" y="5284"/>
                      <a:pt x="3727" y="5284"/>
                      <a:pt x="3727" y="5284"/>
                    </a:cubicBezTo>
                    <a:cubicBezTo>
                      <a:pt x="3748" y="5284"/>
                      <a:pt x="3748" y="5284"/>
                      <a:pt x="3748" y="5284"/>
                    </a:cubicBezTo>
                    <a:cubicBezTo>
                      <a:pt x="3841" y="5284"/>
                      <a:pt x="3919" y="5208"/>
                      <a:pt x="3919" y="5113"/>
                    </a:cubicBezTo>
                    <a:cubicBezTo>
                      <a:pt x="3919" y="4784"/>
                      <a:pt x="3919" y="4784"/>
                      <a:pt x="3919" y="4784"/>
                    </a:cubicBezTo>
                    <a:cubicBezTo>
                      <a:pt x="3919" y="4689"/>
                      <a:pt x="3841" y="4613"/>
                      <a:pt x="3748" y="4613"/>
                    </a:cubicBezTo>
                    <a:cubicBezTo>
                      <a:pt x="3727" y="4613"/>
                      <a:pt x="3727" y="4613"/>
                      <a:pt x="3727" y="4613"/>
                    </a:cubicBezTo>
                    <a:cubicBezTo>
                      <a:pt x="3727" y="4313"/>
                      <a:pt x="3727" y="4313"/>
                      <a:pt x="3727" y="4313"/>
                    </a:cubicBezTo>
                    <a:cubicBezTo>
                      <a:pt x="3786" y="4313"/>
                      <a:pt x="3786" y="4313"/>
                      <a:pt x="3786" y="4313"/>
                    </a:cubicBezTo>
                    <a:cubicBezTo>
                      <a:pt x="3950" y="4097"/>
                      <a:pt x="3786" y="3837"/>
                      <a:pt x="3786" y="3837"/>
                    </a:cubicBezTo>
                    <a:cubicBezTo>
                      <a:pt x="3727" y="3837"/>
                      <a:pt x="3727" y="3837"/>
                      <a:pt x="3727" y="3837"/>
                    </a:cubicBezTo>
                    <a:cubicBezTo>
                      <a:pt x="3727" y="3345"/>
                      <a:pt x="3727" y="3345"/>
                      <a:pt x="3727" y="3345"/>
                    </a:cubicBezTo>
                    <a:cubicBezTo>
                      <a:pt x="4408" y="3232"/>
                      <a:pt x="4839" y="2791"/>
                      <a:pt x="5109" y="2264"/>
                    </a:cubicBezTo>
                    <a:cubicBezTo>
                      <a:pt x="5858" y="2264"/>
                      <a:pt x="5858" y="2264"/>
                      <a:pt x="5858" y="2264"/>
                    </a:cubicBezTo>
                    <a:cubicBezTo>
                      <a:pt x="6227" y="1580"/>
                      <a:pt x="6227" y="1580"/>
                      <a:pt x="6227" y="1580"/>
                    </a:cubicBezTo>
                    <a:cubicBezTo>
                      <a:pt x="6672" y="1402"/>
                      <a:pt x="6764" y="896"/>
                      <a:pt x="6747" y="647"/>
                    </a:cubicBezTo>
                    <a:close/>
                    <a:moveTo>
                      <a:pt x="1016" y="2083"/>
                    </a:moveTo>
                    <a:lnTo>
                      <a:pt x="1016" y="2083"/>
                    </a:lnTo>
                    <a:cubicBezTo>
                      <a:pt x="663" y="1433"/>
                      <a:pt x="663" y="1433"/>
                      <a:pt x="663" y="1433"/>
                    </a:cubicBezTo>
                    <a:cubicBezTo>
                      <a:pt x="629" y="1423"/>
                      <a:pt x="629" y="1423"/>
                      <a:pt x="629" y="1423"/>
                    </a:cubicBezTo>
                    <a:cubicBezTo>
                      <a:pt x="270" y="1297"/>
                      <a:pt x="205" y="913"/>
                      <a:pt x="198" y="742"/>
                    </a:cubicBezTo>
                    <a:cubicBezTo>
                      <a:pt x="1228" y="742"/>
                      <a:pt x="1228" y="742"/>
                      <a:pt x="1228" y="742"/>
                    </a:cubicBezTo>
                    <a:cubicBezTo>
                      <a:pt x="1272" y="1136"/>
                      <a:pt x="1368" y="1631"/>
                      <a:pt x="1566" y="2083"/>
                    </a:cubicBezTo>
                    <a:lnTo>
                      <a:pt x="1016" y="2083"/>
                    </a:lnTo>
                    <a:close/>
                    <a:moveTo>
                      <a:pt x="6135" y="1423"/>
                    </a:moveTo>
                    <a:lnTo>
                      <a:pt x="6135" y="1423"/>
                    </a:lnTo>
                    <a:cubicBezTo>
                      <a:pt x="6101" y="1433"/>
                      <a:pt x="6101" y="1433"/>
                      <a:pt x="6101" y="1433"/>
                    </a:cubicBezTo>
                    <a:cubicBezTo>
                      <a:pt x="5749" y="2083"/>
                      <a:pt x="5749" y="2083"/>
                      <a:pt x="5749" y="2083"/>
                    </a:cubicBezTo>
                    <a:cubicBezTo>
                      <a:pt x="5198" y="2083"/>
                      <a:pt x="5198" y="2083"/>
                      <a:pt x="5198" y="2083"/>
                    </a:cubicBezTo>
                    <a:cubicBezTo>
                      <a:pt x="5396" y="1631"/>
                      <a:pt x="5492" y="1136"/>
                      <a:pt x="5537" y="742"/>
                    </a:cubicBezTo>
                    <a:cubicBezTo>
                      <a:pt x="6566" y="742"/>
                      <a:pt x="6566" y="742"/>
                      <a:pt x="6566" y="742"/>
                    </a:cubicBezTo>
                    <a:cubicBezTo>
                      <a:pt x="6559" y="913"/>
                      <a:pt x="6498" y="1297"/>
                      <a:pt x="6135" y="1423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64" name="Freeform: Shape 96">
                <a:extLst>
                  <a:ext uri="{FF2B5EF4-FFF2-40B4-BE49-F238E27FC236}">
                    <a16:creationId xmlns:a16="http://schemas.microsoft.com/office/drawing/2014/main" id="{CE3F01D5-6BA5-401C-8143-959AC19BF0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955" y="5983132"/>
                <a:ext cx="330114" cy="16920"/>
              </a:xfrm>
              <a:custGeom>
                <a:avLst/>
                <a:gdLst>
                  <a:gd name="T0" fmla="*/ 690 w 691"/>
                  <a:gd name="T1" fmla="*/ 37 h 38"/>
                  <a:gd name="T2" fmla="*/ 0 w 691"/>
                  <a:gd name="T3" fmla="*/ 37 h 38"/>
                  <a:gd name="T4" fmla="*/ 0 w 691"/>
                  <a:gd name="T5" fmla="*/ 0 h 38"/>
                  <a:gd name="T6" fmla="*/ 690 w 691"/>
                  <a:gd name="T7" fmla="*/ 0 h 38"/>
                  <a:gd name="T8" fmla="*/ 690 w 691"/>
                  <a:gd name="T9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1" h="38">
                    <a:moveTo>
                      <a:pt x="690" y="37"/>
                    </a:moveTo>
                    <a:lnTo>
                      <a:pt x="0" y="37"/>
                    </a:lnTo>
                    <a:lnTo>
                      <a:pt x="0" y="0"/>
                    </a:lnTo>
                    <a:lnTo>
                      <a:pt x="690" y="0"/>
                    </a:lnTo>
                    <a:lnTo>
                      <a:pt x="690" y="37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65" name="Freeform: Shape 97">
                <a:extLst>
                  <a:ext uri="{FF2B5EF4-FFF2-40B4-BE49-F238E27FC236}">
                    <a16:creationId xmlns:a16="http://schemas.microsoft.com/office/drawing/2014/main" id="{990627FB-A8EE-4960-AB99-51A851E0E7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955" y="5737792"/>
                <a:ext cx="330114" cy="16920"/>
              </a:xfrm>
              <a:custGeom>
                <a:avLst/>
                <a:gdLst>
                  <a:gd name="T0" fmla="*/ 690 w 691"/>
                  <a:gd name="T1" fmla="*/ 37 h 38"/>
                  <a:gd name="T2" fmla="*/ 0 w 691"/>
                  <a:gd name="T3" fmla="*/ 37 h 38"/>
                  <a:gd name="T4" fmla="*/ 0 w 691"/>
                  <a:gd name="T5" fmla="*/ 0 h 38"/>
                  <a:gd name="T6" fmla="*/ 690 w 691"/>
                  <a:gd name="T7" fmla="*/ 0 h 38"/>
                  <a:gd name="T8" fmla="*/ 690 w 691"/>
                  <a:gd name="T9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1" h="38">
                    <a:moveTo>
                      <a:pt x="690" y="37"/>
                    </a:moveTo>
                    <a:lnTo>
                      <a:pt x="0" y="37"/>
                    </a:lnTo>
                    <a:lnTo>
                      <a:pt x="0" y="0"/>
                    </a:lnTo>
                    <a:lnTo>
                      <a:pt x="690" y="0"/>
                    </a:lnTo>
                    <a:lnTo>
                      <a:pt x="690" y="37"/>
                    </a:lnTo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66" name="Freeform: Shape 98">
                <a:extLst>
                  <a:ext uri="{FF2B5EF4-FFF2-40B4-BE49-F238E27FC236}">
                    <a16:creationId xmlns:a16="http://schemas.microsoft.com/office/drawing/2014/main" id="{E162B129-9893-4A99-8AA3-4631362CA0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955" y="5519947"/>
                <a:ext cx="330114" cy="16920"/>
              </a:xfrm>
              <a:custGeom>
                <a:avLst/>
                <a:gdLst>
                  <a:gd name="T0" fmla="*/ 690 w 691"/>
                  <a:gd name="T1" fmla="*/ 37 h 38"/>
                  <a:gd name="T2" fmla="*/ 0 w 691"/>
                  <a:gd name="T3" fmla="*/ 37 h 38"/>
                  <a:gd name="T4" fmla="*/ 0 w 691"/>
                  <a:gd name="T5" fmla="*/ 0 h 38"/>
                  <a:gd name="T6" fmla="*/ 690 w 691"/>
                  <a:gd name="T7" fmla="*/ 0 h 38"/>
                  <a:gd name="T8" fmla="*/ 690 w 691"/>
                  <a:gd name="T9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1" h="38">
                    <a:moveTo>
                      <a:pt x="690" y="37"/>
                    </a:moveTo>
                    <a:lnTo>
                      <a:pt x="0" y="37"/>
                    </a:lnTo>
                    <a:lnTo>
                      <a:pt x="0" y="0"/>
                    </a:lnTo>
                    <a:lnTo>
                      <a:pt x="690" y="0"/>
                    </a:lnTo>
                    <a:lnTo>
                      <a:pt x="690" y="37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67" name="Freeform: Shape 99">
                <a:extLst>
                  <a:ext uri="{FF2B5EF4-FFF2-40B4-BE49-F238E27FC236}">
                    <a16:creationId xmlns:a16="http://schemas.microsoft.com/office/drawing/2014/main" id="{1F4C3FEB-C022-48BE-8FF3-1C15ECA153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31187" y="3984457"/>
                <a:ext cx="2105534" cy="27495"/>
              </a:xfrm>
              <a:custGeom>
                <a:avLst/>
                <a:gdLst>
                  <a:gd name="T0" fmla="*/ 4391 w 4392"/>
                  <a:gd name="T1" fmla="*/ 62 h 63"/>
                  <a:gd name="T2" fmla="*/ 0 w 4392"/>
                  <a:gd name="T3" fmla="*/ 62 h 63"/>
                  <a:gd name="T4" fmla="*/ 0 w 4392"/>
                  <a:gd name="T5" fmla="*/ 0 h 63"/>
                  <a:gd name="T6" fmla="*/ 4391 w 4392"/>
                  <a:gd name="T7" fmla="*/ 0 h 63"/>
                  <a:gd name="T8" fmla="*/ 4391 w 4392"/>
                  <a:gd name="T9" fmla="*/ 6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92" h="63">
                    <a:moveTo>
                      <a:pt x="4391" y="62"/>
                    </a:moveTo>
                    <a:lnTo>
                      <a:pt x="0" y="62"/>
                    </a:lnTo>
                    <a:lnTo>
                      <a:pt x="0" y="0"/>
                    </a:lnTo>
                    <a:lnTo>
                      <a:pt x="4391" y="0"/>
                    </a:lnTo>
                    <a:lnTo>
                      <a:pt x="4391" y="62"/>
                    </a:lnTo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68" name="Freeform: Shape 100">
                <a:extLst>
                  <a:ext uri="{FF2B5EF4-FFF2-40B4-BE49-F238E27FC236}">
                    <a16:creationId xmlns:a16="http://schemas.microsoft.com/office/drawing/2014/main" id="{55556DD0-03BB-4B49-9C17-260A5EB457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019955" y="6114262"/>
                <a:ext cx="330114" cy="10575"/>
              </a:xfrm>
              <a:custGeom>
                <a:avLst/>
                <a:gdLst>
                  <a:gd name="T0" fmla="*/ 690 w 691"/>
                  <a:gd name="T1" fmla="*/ 0 h 28"/>
                  <a:gd name="T2" fmla="*/ 0 w 691"/>
                  <a:gd name="T3" fmla="*/ 0 h 28"/>
                  <a:gd name="T4" fmla="*/ 0 w 691"/>
                  <a:gd name="T5" fmla="*/ 27 h 28"/>
                  <a:gd name="T6" fmla="*/ 690 w 691"/>
                  <a:gd name="T7" fmla="*/ 27 h 28"/>
                  <a:gd name="T8" fmla="*/ 690 w 69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1" h="28">
                    <a:moveTo>
                      <a:pt x="690" y="0"/>
                    </a:moveTo>
                    <a:lnTo>
                      <a:pt x="0" y="0"/>
                    </a:lnTo>
                    <a:lnTo>
                      <a:pt x="0" y="27"/>
                    </a:lnTo>
                    <a:lnTo>
                      <a:pt x="690" y="27"/>
                    </a:lnTo>
                    <a:lnTo>
                      <a:pt x="690" y="0"/>
                    </a:lnTo>
                  </a:path>
                </a:pathLst>
              </a:cu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69" name="Freeform: Shape 101">
                <a:extLst>
                  <a:ext uri="{FF2B5EF4-FFF2-40B4-BE49-F238E27FC236}">
                    <a16:creationId xmlns:a16="http://schemas.microsoft.com/office/drawing/2014/main" id="{DD667E7D-D03B-474C-83A3-3737D8B57E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68137" y="6509767"/>
                <a:ext cx="831633" cy="376470"/>
              </a:xfrm>
              <a:custGeom>
                <a:avLst/>
                <a:gdLst>
                  <a:gd name="T0" fmla="*/ 1738 w 1739"/>
                  <a:gd name="T1" fmla="*/ 790 h 791"/>
                  <a:gd name="T2" fmla="*/ 0 w 1739"/>
                  <a:gd name="T3" fmla="*/ 790 h 791"/>
                  <a:gd name="T4" fmla="*/ 0 w 1739"/>
                  <a:gd name="T5" fmla="*/ 0 h 791"/>
                  <a:gd name="T6" fmla="*/ 1738 w 1739"/>
                  <a:gd name="T7" fmla="*/ 0 h 791"/>
                  <a:gd name="T8" fmla="*/ 1738 w 1739"/>
                  <a:gd name="T9" fmla="*/ 790 h 7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39" h="791">
                    <a:moveTo>
                      <a:pt x="1738" y="790"/>
                    </a:moveTo>
                    <a:lnTo>
                      <a:pt x="0" y="790"/>
                    </a:lnTo>
                    <a:lnTo>
                      <a:pt x="0" y="0"/>
                    </a:lnTo>
                    <a:lnTo>
                      <a:pt x="1738" y="0"/>
                    </a:lnTo>
                    <a:lnTo>
                      <a:pt x="1738" y="79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70" name="Freeform: Shape 102">
                <a:extLst>
                  <a:ext uri="{FF2B5EF4-FFF2-40B4-BE49-F238E27FC236}">
                    <a16:creationId xmlns:a16="http://schemas.microsoft.com/office/drawing/2014/main" id="{0DD197F5-AE67-4702-9982-A070B91B41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86694" y="6509767"/>
                <a:ext cx="1392404" cy="12690"/>
              </a:xfrm>
              <a:custGeom>
                <a:avLst/>
                <a:gdLst>
                  <a:gd name="T0" fmla="*/ 2907 w 2908"/>
                  <a:gd name="T1" fmla="*/ 28 h 29"/>
                  <a:gd name="T2" fmla="*/ 0 w 2908"/>
                  <a:gd name="T3" fmla="*/ 28 h 29"/>
                  <a:gd name="T4" fmla="*/ 0 w 2908"/>
                  <a:gd name="T5" fmla="*/ 0 h 29"/>
                  <a:gd name="T6" fmla="*/ 2907 w 2908"/>
                  <a:gd name="T7" fmla="*/ 0 h 29"/>
                  <a:gd name="T8" fmla="*/ 2907 w 2908"/>
                  <a:gd name="T9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08" h="29">
                    <a:moveTo>
                      <a:pt x="2907" y="28"/>
                    </a:moveTo>
                    <a:lnTo>
                      <a:pt x="0" y="28"/>
                    </a:lnTo>
                    <a:lnTo>
                      <a:pt x="0" y="0"/>
                    </a:lnTo>
                    <a:lnTo>
                      <a:pt x="2907" y="0"/>
                    </a:lnTo>
                    <a:lnTo>
                      <a:pt x="2907" y="28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86" name="Group 103">
              <a:extLst>
                <a:ext uri="{FF2B5EF4-FFF2-40B4-BE49-F238E27FC236}">
                  <a16:creationId xmlns:a16="http://schemas.microsoft.com/office/drawing/2014/main" id="{9DFEBE06-72F4-4CFD-9851-D7741E304EA8}"/>
                </a:ext>
              </a:extLst>
            </p:cNvPr>
            <p:cNvGrpSpPr/>
            <p:nvPr/>
          </p:nvGrpSpPr>
          <p:grpSpPr>
            <a:xfrm>
              <a:off x="3969158" y="2102108"/>
              <a:ext cx="282572" cy="271744"/>
              <a:chOff x="9809373" y="7518922"/>
              <a:chExt cx="825285" cy="867030"/>
            </a:xfrm>
          </p:grpSpPr>
          <p:sp>
            <p:nvSpPr>
              <p:cNvPr id="450" name="Freeform: Shape 104">
                <a:extLst>
                  <a:ext uri="{FF2B5EF4-FFF2-40B4-BE49-F238E27FC236}">
                    <a16:creationId xmlns:a16="http://schemas.microsoft.com/office/drawing/2014/main" id="{84AD8182-A7E7-492C-A789-E363B7B47E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0182" y="7776917"/>
                <a:ext cx="154476" cy="152259"/>
              </a:xfrm>
              <a:custGeom>
                <a:avLst/>
                <a:gdLst>
                  <a:gd name="T0" fmla="*/ 306 w 327"/>
                  <a:gd name="T1" fmla="*/ 131 h 323"/>
                  <a:gd name="T2" fmla="*/ 306 w 327"/>
                  <a:gd name="T3" fmla="*/ 131 h 323"/>
                  <a:gd name="T4" fmla="*/ 191 w 327"/>
                  <a:gd name="T5" fmla="*/ 307 h 323"/>
                  <a:gd name="T6" fmla="*/ 16 w 327"/>
                  <a:gd name="T7" fmla="*/ 187 h 323"/>
                  <a:gd name="T8" fmla="*/ 135 w 327"/>
                  <a:gd name="T9" fmla="*/ 16 h 323"/>
                  <a:gd name="T10" fmla="*/ 306 w 327"/>
                  <a:gd name="T11" fmla="*/ 131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7" h="323">
                    <a:moveTo>
                      <a:pt x="306" y="131"/>
                    </a:moveTo>
                    <a:lnTo>
                      <a:pt x="306" y="131"/>
                    </a:lnTo>
                    <a:cubicBezTo>
                      <a:pt x="326" y="211"/>
                      <a:pt x="270" y="291"/>
                      <a:pt x="191" y="307"/>
                    </a:cubicBezTo>
                    <a:cubicBezTo>
                      <a:pt x="111" y="322"/>
                      <a:pt x="35" y="270"/>
                      <a:pt x="16" y="187"/>
                    </a:cubicBezTo>
                    <a:cubicBezTo>
                      <a:pt x="0" y="108"/>
                      <a:pt x="52" y="32"/>
                      <a:pt x="135" y="16"/>
                    </a:cubicBezTo>
                    <a:cubicBezTo>
                      <a:pt x="215" y="0"/>
                      <a:pt x="290" y="52"/>
                      <a:pt x="306" y="13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51" name="Freeform: Shape 105">
                <a:extLst>
                  <a:ext uri="{FF2B5EF4-FFF2-40B4-BE49-F238E27FC236}">
                    <a16:creationId xmlns:a16="http://schemas.microsoft.com/office/drawing/2014/main" id="{64A56680-6B34-444E-B619-580D429D6E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8120" y="8142761"/>
                <a:ext cx="35974" cy="31721"/>
              </a:xfrm>
              <a:custGeom>
                <a:avLst/>
                <a:gdLst>
                  <a:gd name="T0" fmla="*/ 49 w 78"/>
                  <a:gd name="T1" fmla="*/ 60 h 69"/>
                  <a:gd name="T2" fmla="*/ 49 w 78"/>
                  <a:gd name="T3" fmla="*/ 60 h 69"/>
                  <a:gd name="T4" fmla="*/ 40 w 78"/>
                  <a:gd name="T5" fmla="*/ 64 h 69"/>
                  <a:gd name="T6" fmla="*/ 5 w 78"/>
                  <a:gd name="T7" fmla="*/ 40 h 69"/>
                  <a:gd name="T8" fmla="*/ 28 w 78"/>
                  <a:gd name="T9" fmla="*/ 4 h 69"/>
                  <a:gd name="T10" fmla="*/ 37 w 78"/>
                  <a:gd name="T11" fmla="*/ 0 h 69"/>
                  <a:gd name="T12" fmla="*/ 72 w 78"/>
                  <a:gd name="T13" fmla="*/ 24 h 69"/>
                  <a:gd name="T14" fmla="*/ 49 w 78"/>
                  <a:gd name="T15" fmla="*/ 6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8" h="69">
                    <a:moveTo>
                      <a:pt x="49" y="60"/>
                    </a:moveTo>
                    <a:lnTo>
                      <a:pt x="49" y="60"/>
                    </a:lnTo>
                    <a:cubicBezTo>
                      <a:pt x="40" y="64"/>
                      <a:pt x="40" y="64"/>
                      <a:pt x="40" y="64"/>
                    </a:cubicBezTo>
                    <a:cubicBezTo>
                      <a:pt x="25" y="68"/>
                      <a:pt x="9" y="56"/>
                      <a:pt x="5" y="40"/>
                    </a:cubicBezTo>
                    <a:cubicBezTo>
                      <a:pt x="0" y="24"/>
                      <a:pt x="13" y="8"/>
                      <a:pt x="28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52" y="0"/>
                      <a:pt x="68" y="8"/>
                      <a:pt x="72" y="24"/>
                    </a:cubicBezTo>
                    <a:cubicBezTo>
                      <a:pt x="77" y="44"/>
                      <a:pt x="64" y="60"/>
                      <a:pt x="49" y="60"/>
                    </a:cubicBezTo>
                  </a:path>
                </a:pathLst>
              </a:custGeom>
              <a:solidFill>
                <a:srgbClr val="38557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52" name="Freeform: Shape 106">
                <a:extLst>
                  <a:ext uri="{FF2B5EF4-FFF2-40B4-BE49-F238E27FC236}">
                    <a16:creationId xmlns:a16="http://schemas.microsoft.com/office/drawing/2014/main" id="{0AC266AB-6053-4D78-B072-D469450211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9281" y="8178711"/>
                <a:ext cx="33858" cy="29606"/>
              </a:xfrm>
              <a:custGeom>
                <a:avLst/>
                <a:gdLst>
                  <a:gd name="T0" fmla="*/ 48 w 77"/>
                  <a:gd name="T1" fmla="*/ 60 h 68"/>
                  <a:gd name="T2" fmla="*/ 48 w 77"/>
                  <a:gd name="T3" fmla="*/ 60 h 68"/>
                  <a:gd name="T4" fmla="*/ 40 w 77"/>
                  <a:gd name="T5" fmla="*/ 63 h 68"/>
                  <a:gd name="T6" fmla="*/ 5 w 77"/>
                  <a:gd name="T7" fmla="*/ 40 h 68"/>
                  <a:gd name="T8" fmla="*/ 5 w 77"/>
                  <a:gd name="T9" fmla="*/ 40 h 68"/>
                  <a:gd name="T10" fmla="*/ 28 w 77"/>
                  <a:gd name="T11" fmla="*/ 4 h 68"/>
                  <a:gd name="T12" fmla="*/ 36 w 77"/>
                  <a:gd name="T13" fmla="*/ 0 h 68"/>
                  <a:gd name="T14" fmla="*/ 72 w 77"/>
                  <a:gd name="T15" fmla="*/ 23 h 68"/>
                  <a:gd name="T16" fmla="*/ 48 w 77"/>
                  <a:gd name="T17" fmla="*/ 6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" h="68">
                    <a:moveTo>
                      <a:pt x="48" y="60"/>
                    </a:moveTo>
                    <a:lnTo>
                      <a:pt x="48" y="60"/>
                    </a:lnTo>
                    <a:cubicBezTo>
                      <a:pt x="40" y="63"/>
                      <a:pt x="40" y="63"/>
                      <a:pt x="40" y="63"/>
                    </a:cubicBezTo>
                    <a:cubicBezTo>
                      <a:pt x="24" y="67"/>
                      <a:pt x="8" y="56"/>
                      <a:pt x="5" y="40"/>
                    </a:cubicBezTo>
                    <a:lnTo>
                      <a:pt x="5" y="40"/>
                    </a:lnTo>
                    <a:cubicBezTo>
                      <a:pt x="0" y="23"/>
                      <a:pt x="12" y="8"/>
                      <a:pt x="28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52" y="0"/>
                      <a:pt x="68" y="8"/>
                      <a:pt x="72" y="23"/>
                    </a:cubicBezTo>
                    <a:cubicBezTo>
                      <a:pt x="76" y="44"/>
                      <a:pt x="64" y="60"/>
                      <a:pt x="48" y="60"/>
                    </a:cubicBezTo>
                  </a:path>
                </a:pathLst>
              </a:custGeom>
              <a:solidFill>
                <a:srgbClr val="38557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53" name="Freeform: Shape 107">
                <a:extLst>
                  <a:ext uri="{FF2B5EF4-FFF2-40B4-BE49-F238E27FC236}">
                    <a16:creationId xmlns:a16="http://schemas.microsoft.com/office/drawing/2014/main" id="{E5EF2C90-F7AC-4444-94E5-8F4652EE9C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8457" y="8053943"/>
                <a:ext cx="275095" cy="332009"/>
              </a:xfrm>
              <a:custGeom>
                <a:avLst/>
                <a:gdLst>
                  <a:gd name="T0" fmla="*/ 514 w 578"/>
                  <a:gd name="T1" fmla="*/ 661 h 697"/>
                  <a:gd name="T2" fmla="*/ 514 w 578"/>
                  <a:gd name="T3" fmla="*/ 661 h 697"/>
                  <a:gd name="T4" fmla="*/ 514 w 578"/>
                  <a:gd name="T5" fmla="*/ 661 h 697"/>
                  <a:gd name="T6" fmla="*/ 354 w 578"/>
                  <a:gd name="T7" fmla="*/ 637 h 697"/>
                  <a:gd name="T8" fmla="*/ 36 w 578"/>
                  <a:gd name="T9" fmla="*/ 195 h 697"/>
                  <a:gd name="T10" fmla="*/ 63 w 578"/>
                  <a:gd name="T11" fmla="*/ 36 h 697"/>
                  <a:gd name="T12" fmla="*/ 63 w 578"/>
                  <a:gd name="T13" fmla="*/ 36 h 697"/>
                  <a:gd name="T14" fmla="*/ 223 w 578"/>
                  <a:gd name="T15" fmla="*/ 60 h 697"/>
                  <a:gd name="T16" fmla="*/ 542 w 578"/>
                  <a:gd name="T17" fmla="*/ 502 h 697"/>
                  <a:gd name="T18" fmla="*/ 514 w 578"/>
                  <a:gd name="T19" fmla="*/ 661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78" h="697">
                    <a:moveTo>
                      <a:pt x="514" y="661"/>
                    </a:moveTo>
                    <a:lnTo>
                      <a:pt x="514" y="661"/>
                    </a:lnTo>
                    <a:lnTo>
                      <a:pt x="514" y="661"/>
                    </a:lnTo>
                    <a:cubicBezTo>
                      <a:pt x="462" y="696"/>
                      <a:pt x="390" y="685"/>
                      <a:pt x="354" y="637"/>
                    </a:cubicBezTo>
                    <a:cubicBezTo>
                      <a:pt x="36" y="195"/>
                      <a:pt x="36" y="195"/>
                      <a:pt x="36" y="195"/>
                    </a:cubicBezTo>
                    <a:cubicBezTo>
                      <a:pt x="0" y="144"/>
                      <a:pt x="12" y="72"/>
                      <a:pt x="63" y="36"/>
                    </a:cubicBezTo>
                    <a:lnTo>
                      <a:pt x="63" y="36"/>
                    </a:lnTo>
                    <a:cubicBezTo>
                      <a:pt x="112" y="0"/>
                      <a:pt x="183" y="12"/>
                      <a:pt x="223" y="60"/>
                    </a:cubicBezTo>
                    <a:cubicBezTo>
                      <a:pt x="542" y="502"/>
                      <a:pt x="542" y="502"/>
                      <a:pt x="542" y="502"/>
                    </a:cubicBezTo>
                    <a:cubicBezTo>
                      <a:pt x="577" y="553"/>
                      <a:pt x="565" y="625"/>
                      <a:pt x="514" y="661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54" name="Freeform: Shape 108">
                <a:extLst>
                  <a:ext uri="{FF2B5EF4-FFF2-40B4-BE49-F238E27FC236}">
                    <a16:creationId xmlns:a16="http://schemas.microsoft.com/office/drawing/2014/main" id="{961B3D82-584A-450A-8A9E-95E2FD5DEE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69656" y="7544299"/>
                <a:ext cx="533261" cy="623839"/>
              </a:xfrm>
              <a:custGeom>
                <a:avLst/>
                <a:gdLst>
                  <a:gd name="T0" fmla="*/ 0 w 1115"/>
                  <a:gd name="T1" fmla="*/ 490 h 1307"/>
                  <a:gd name="T2" fmla="*/ 0 w 1115"/>
                  <a:gd name="T3" fmla="*/ 490 h 1307"/>
                  <a:gd name="T4" fmla="*/ 71 w 1115"/>
                  <a:gd name="T5" fmla="*/ 836 h 1307"/>
                  <a:gd name="T6" fmla="*/ 139 w 1115"/>
                  <a:gd name="T7" fmla="*/ 1183 h 1307"/>
                  <a:gd name="T8" fmla="*/ 1114 w 1115"/>
                  <a:gd name="T9" fmla="*/ 1306 h 1307"/>
                  <a:gd name="T10" fmla="*/ 983 w 1115"/>
                  <a:gd name="T11" fmla="*/ 653 h 1307"/>
                  <a:gd name="T12" fmla="*/ 852 w 1115"/>
                  <a:gd name="T13" fmla="*/ 0 h 1307"/>
                  <a:gd name="T14" fmla="*/ 0 w 1115"/>
                  <a:gd name="T15" fmla="*/ 490 h 1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15" h="1307">
                    <a:moveTo>
                      <a:pt x="0" y="490"/>
                    </a:moveTo>
                    <a:lnTo>
                      <a:pt x="0" y="490"/>
                    </a:lnTo>
                    <a:cubicBezTo>
                      <a:pt x="71" y="836"/>
                      <a:pt x="71" y="836"/>
                      <a:pt x="71" y="836"/>
                    </a:cubicBezTo>
                    <a:cubicBezTo>
                      <a:pt x="139" y="1183"/>
                      <a:pt x="139" y="1183"/>
                      <a:pt x="139" y="1183"/>
                    </a:cubicBezTo>
                    <a:cubicBezTo>
                      <a:pt x="139" y="1183"/>
                      <a:pt x="880" y="995"/>
                      <a:pt x="1114" y="1306"/>
                    </a:cubicBezTo>
                    <a:cubicBezTo>
                      <a:pt x="983" y="653"/>
                      <a:pt x="983" y="653"/>
                      <a:pt x="983" y="653"/>
                    </a:cubicBezTo>
                    <a:cubicBezTo>
                      <a:pt x="852" y="0"/>
                      <a:pt x="852" y="0"/>
                      <a:pt x="852" y="0"/>
                    </a:cubicBezTo>
                    <a:cubicBezTo>
                      <a:pt x="756" y="379"/>
                      <a:pt x="0" y="490"/>
                      <a:pt x="0" y="490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bevel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55" name="Freeform: Shape 109">
                <a:extLst>
                  <a:ext uri="{FF2B5EF4-FFF2-40B4-BE49-F238E27FC236}">
                    <a16:creationId xmlns:a16="http://schemas.microsoft.com/office/drawing/2014/main" id="{2D4F1BE4-5620-4BEB-B4E5-D884590A7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8440" y="7518922"/>
                <a:ext cx="181986" cy="674592"/>
              </a:xfrm>
              <a:custGeom>
                <a:avLst/>
                <a:gdLst>
                  <a:gd name="T0" fmla="*/ 330 w 383"/>
                  <a:gd name="T1" fmla="*/ 1405 h 1410"/>
                  <a:gd name="T2" fmla="*/ 330 w 383"/>
                  <a:gd name="T3" fmla="*/ 1405 h 1410"/>
                  <a:gd name="T4" fmla="*/ 330 w 383"/>
                  <a:gd name="T5" fmla="*/ 1405 h 1410"/>
                  <a:gd name="T6" fmla="*/ 263 w 383"/>
                  <a:gd name="T7" fmla="*/ 1361 h 1410"/>
                  <a:gd name="T8" fmla="*/ 4 w 383"/>
                  <a:gd name="T9" fmla="*/ 71 h 1410"/>
                  <a:gd name="T10" fmla="*/ 48 w 383"/>
                  <a:gd name="T11" fmla="*/ 4 h 1410"/>
                  <a:gd name="T12" fmla="*/ 116 w 383"/>
                  <a:gd name="T13" fmla="*/ 47 h 1410"/>
                  <a:gd name="T14" fmla="*/ 374 w 383"/>
                  <a:gd name="T15" fmla="*/ 1337 h 1410"/>
                  <a:gd name="T16" fmla="*/ 330 w 383"/>
                  <a:gd name="T17" fmla="*/ 1405 h 1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3" h="1410">
                    <a:moveTo>
                      <a:pt x="330" y="1405"/>
                    </a:moveTo>
                    <a:lnTo>
                      <a:pt x="330" y="1405"/>
                    </a:lnTo>
                    <a:lnTo>
                      <a:pt x="330" y="1405"/>
                    </a:lnTo>
                    <a:cubicBezTo>
                      <a:pt x="298" y="1409"/>
                      <a:pt x="270" y="1389"/>
                      <a:pt x="263" y="1361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39"/>
                      <a:pt x="20" y="11"/>
                      <a:pt x="48" y="4"/>
                    </a:cubicBezTo>
                    <a:cubicBezTo>
                      <a:pt x="80" y="0"/>
                      <a:pt x="107" y="19"/>
                      <a:pt x="116" y="47"/>
                    </a:cubicBezTo>
                    <a:cubicBezTo>
                      <a:pt x="374" y="1337"/>
                      <a:pt x="374" y="1337"/>
                      <a:pt x="374" y="1337"/>
                    </a:cubicBezTo>
                    <a:cubicBezTo>
                      <a:pt x="382" y="1369"/>
                      <a:pt x="362" y="1396"/>
                      <a:pt x="330" y="140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56" name="Freeform: Shape 110">
                <a:extLst>
                  <a:ext uri="{FF2B5EF4-FFF2-40B4-BE49-F238E27FC236}">
                    <a16:creationId xmlns:a16="http://schemas.microsoft.com/office/drawing/2014/main" id="{36475D8B-1179-4D42-9DD4-6833190C64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9373" y="7779031"/>
                <a:ext cx="325882" cy="370074"/>
              </a:xfrm>
              <a:custGeom>
                <a:avLst/>
                <a:gdLst>
                  <a:gd name="T0" fmla="*/ 542 w 682"/>
                  <a:gd name="T1" fmla="*/ 0 h 777"/>
                  <a:gd name="T2" fmla="*/ 542 w 682"/>
                  <a:gd name="T3" fmla="*/ 0 h 777"/>
                  <a:gd name="T4" fmla="*/ 124 w 682"/>
                  <a:gd name="T5" fmla="*/ 99 h 777"/>
                  <a:gd name="T6" fmla="*/ 24 w 682"/>
                  <a:gd name="T7" fmla="*/ 310 h 777"/>
                  <a:gd name="T8" fmla="*/ 84 w 682"/>
                  <a:gd name="T9" fmla="*/ 609 h 777"/>
                  <a:gd name="T10" fmla="*/ 259 w 682"/>
                  <a:gd name="T11" fmla="*/ 760 h 777"/>
                  <a:gd name="T12" fmla="*/ 681 w 682"/>
                  <a:gd name="T13" fmla="*/ 693 h 777"/>
                  <a:gd name="T14" fmla="*/ 542 w 682"/>
                  <a:gd name="T15" fmla="*/ 0 h 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2" h="777">
                    <a:moveTo>
                      <a:pt x="542" y="0"/>
                    </a:moveTo>
                    <a:lnTo>
                      <a:pt x="542" y="0"/>
                    </a:lnTo>
                    <a:cubicBezTo>
                      <a:pt x="124" y="99"/>
                      <a:pt x="124" y="99"/>
                      <a:pt x="124" y="99"/>
                    </a:cubicBezTo>
                    <a:cubicBezTo>
                      <a:pt x="48" y="116"/>
                      <a:pt x="0" y="211"/>
                      <a:pt x="24" y="310"/>
                    </a:cubicBezTo>
                    <a:cubicBezTo>
                      <a:pt x="84" y="609"/>
                      <a:pt x="84" y="609"/>
                      <a:pt x="84" y="609"/>
                    </a:cubicBezTo>
                    <a:cubicBezTo>
                      <a:pt x="104" y="708"/>
                      <a:pt x="184" y="776"/>
                      <a:pt x="259" y="760"/>
                    </a:cubicBezTo>
                    <a:cubicBezTo>
                      <a:pt x="681" y="693"/>
                      <a:pt x="681" y="693"/>
                      <a:pt x="681" y="693"/>
                    </a:cubicBezTo>
                    <a:lnTo>
                      <a:pt x="542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57" name="Freeform: Shape 111">
                <a:extLst>
                  <a:ext uri="{FF2B5EF4-FFF2-40B4-BE49-F238E27FC236}">
                    <a16:creationId xmlns:a16="http://schemas.microsoft.com/office/drawing/2014/main" id="{FED39B7F-268C-4310-BCDC-CD32AFABE6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15722" y="7897455"/>
                <a:ext cx="99457" cy="38065"/>
              </a:xfrm>
              <a:custGeom>
                <a:avLst/>
                <a:gdLst>
                  <a:gd name="T0" fmla="*/ 183 w 212"/>
                  <a:gd name="T1" fmla="*/ 4 h 85"/>
                  <a:gd name="T2" fmla="*/ 183 w 212"/>
                  <a:gd name="T3" fmla="*/ 4 h 85"/>
                  <a:gd name="T4" fmla="*/ 0 w 212"/>
                  <a:gd name="T5" fmla="*/ 40 h 85"/>
                  <a:gd name="T6" fmla="*/ 12 w 212"/>
                  <a:gd name="T7" fmla="*/ 84 h 85"/>
                  <a:gd name="T8" fmla="*/ 192 w 212"/>
                  <a:gd name="T9" fmla="*/ 47 h 85"/>
                  <a:gd name="T10" fmla="*/ 208 w 212"/>
                  <a:gd name="T11" fmla="*/ 19 h 85"/>
                  <a:gd name="T12" fmla="*/ 183 w 212"/>
                  <a:gd name="T13" fmla="*/ 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5">
                    <a:moveTo>
                      <a:pt x="183" y="4"/>
                    </a:moveTo>
                    <a:lnTo>
                      <a:pt x="183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12" y="84"/>
                      <a:pt x="12" y="84"/>
                      <a:pt x="12" y="84"/>
                    </a:cubicBezTo>
                    <a:cubicBezTo>
                      <a:pt x="192" y="47"/>
                      <a:pt x="192" y="47"/>
                      <a:pt x="192" y="47"/>
                    </a:cubicBezTo>
                    <a:cubicBezTo>
                      <a:pt x="203" y="47"/>
                      <a:pt x="211" y="32"/>
                      <a:pt x="208" y="19"/>
                    </a:cubicBezTo>
                    <a:cubicBezTo>
                      <a:pt x="208" y="7"/>
                      <a:pt x="195" y="0"/>
                      <a:pt x="183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58" name="Freeform: Shape 112">
                <a:extLst>
                  <a:ext uri="{FF2B5EF4-FFF2-40B4-BE49-F238E27FC236}">
                    <a16:creationId xmlns:a16="http://schemas.microsoft.com/office/drawing/2014/main" id="{A17BECB9-D5A0-4486-931A-2F50E2B5D6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4186" y="7933405"/>
                <a:ext cx="99457" cy="38065"/>
              </a:xfrm>
              <a:custGeom>
                <a:avLst/>
                <a:gdLst>
                  <a:gd name="T0" fmla="*/ 179 w 212"/>
                  <a:gd name="T1" fmla="*/ 4 h 85"/>
                  <a:gd name="T2" fmla="*/ 179 w 212"/>
                  <a:gd name="T3" fmla="*/ 4 h 85"/>
                  <a:gd name="T4" fmla="*/ 0 w 212"/>
                  <a:gd name="T5" fmla="*/ 40 h 85"/>
                  <a:gd name="T6" fmla="*/ 8 w 212"/>
                  <a:gd name="T7" fmla="*/ 84 h 85"/>
                  <a:gd name="T8" fmla="*/ 192 w 212"/>
                  <a:gd name="T9" fmla="*/ 48 h 85"/>
                  <a:gd name="T10" fmla="*/ 207 w 212"/>
                  <a:gd name="T11" fmla="*/ 20 h 85"/>
                  <a:gd name="T12" fmla="*/ 179 w 212"/>
                  <a:gd name="T13" fmla="*/ 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5">
                    <a:moveTo>
                      <a:pt x="179" y="4"/>
                    </a:moveTo>
                    <a:lnTo>
                      <a:pt x="179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192" y="48"/>
                      <a:pt x="192" y="48"/>
                      <a:pt x="192" y="48"/>
                    </a:cubicBezTo>
                    <a:cubicBezTo>
                      <a:pt x="204" y="44"/>
                      <a:pt x="211" y="32"/>
                      <a:pt x="207" y="20"/>
                    </a:cubicBezTo>
                    <a:cubicBezTo>
                      <a:pt x="207" y="9"/>
                      <a:pt x="195" y="0"/>
                      <a:pt x="179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59" name="Freeform: Shape 113">
                <a:extLst>
                  <a:ext uri="{FF2B5EF4-FFF2-40B4-BE49-F238E27FC236}">
                    <a16:creationId xmlns:a16="http://schemas.microsoft.com/office/drawing/2014/main" id="{304A77C3-4D4F-49D1-B623-D565354C52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2651" y="7969355"/>
                <a:ext cx="99457" cy="38065"/>
              </a:xfrm>
              <a:custGeom>
                <a:avLst/>
                <a:gdLst>
                  <a:gd name="T0" fmla="*/ 179 w 212"/>
                  <a:gd name="T1" fmla="*/ 4 h 84"/>
                  <a:gd name="T2" fmla="*/ 179 w 212"/>
                  <a:gd name="T3" fmla="*/ 4 h 84"/>
                  <a:gd name="T4" fmla="*/ 0 w 212"/>
                  <a:gd name="T5" fmla="*/ 40 h 84"/>
                  <a:gd name="T6" fmla="*/ 8 w 212"/>
                  <a:gd name="T7" fmla="*/ 83 h 84"/>
                  <a:gd name="T8" fmla="*/ 191 w 212"/>
                  <a:gd name="T9" fmla="*/ 48 h 84"/>
                  <a:gd name="T10" fmla="*/ 207 w 212"/>
                  <a:gd name="T11" fmla="*/ 20 h 84"/>
                  <a:gd name="T12" fmla="*/ 179 w 212"/>
                  <a:gd name="T13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4">
                    <a:moveTo>
                      <a:pt x="179" y="4"/>
                    </a:moveTo>
                    <a:lnTo>
                      <a:pt x="179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8" y="83"/>
                      <a:pt x="8" y="83"/>
                      <a:pt x="8" y="83"/>
                    </a:cubicBezTo>
                    <a:cubicBezTo>
                      <a:pt x="191" y="48"/>
                      <a:pt x="191" y="48"/>
                      <a:pt x="191" y="48"/>
                    </a:cubicBezTo>
                    <a:cubicBezTo>
                      <a:pt x="203" y="43"/>
                      <a:pt x="211" y="32"/>
                      <a:pt x="207" y="20"/>
                    </a:cubicBezTo>
                    <a:cubicBezTo>
                      <a:pt x="203" y="8"/>
                      <a:pt x="191" y="0"/>
                      <a:pt x="179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60" name="Freeform: Shape 114">
                <a:extLst>
                  <a:ext uri="{FF2B5EF4-FFF2-40B4-BE49-F238E27FC236}">
                    <a16:creationId xmlns:a16="http://schemas.microsoft.com/office/drawing/2014/main" id="{B6AF5BC2-D346-490A-8EBF-5F78C1D031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8999" y="8005305"/>
                <a:ext cx="99457" cy="38065"/>
              </a:xfrm>
              <a:custGeom>
                <a:avLst/>
                <a:gdLst>
                  <a:gd name="T0" fmla="*/ 179 w 212"/>
                  <a:gd name="T1" fmla="*/ 0 h 84"/>
                  <a:gd name="T2" fmla="*/ 179 w 212"/>
                  <a:gd name="T3" fmla="*/ 0 h 84"/>
                  <a:gd name="T4" fmla="*/ 0 w 212"/>
                  <a:gd name="T5" fmla="*/ 39 h 84"/>
                  <a:gd name="T6" fmla="*/ 8 w 212"/>
                  <a:gd name="T7" fmla="*/ 83 h 84"/>
                  <a:gd name="T8" fmla="*/ 187 w 212"/>
                  <a:gd name="T9" fmla="*/ 47 h 84"/>
                  <a:gd name="T10" fmla="*/ 207 w 212"/>
                  <a:gd name="T11" fmla="*/ 19 h 84"/>
                  <a:gd name="T12" fmla="*/ 179 w 212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4">
                    <a:moveTo>
                      <a:pt x="179" y="0"/>
                    </a:moveTo>
                    <a:lnTo>
                      <a:pt x="179" y="0"/>
                    </a:lnTo>
                    <a:cubicBezTo>
                      <a:pt x="0" y="39"/>
                      <a:pt x="0" y="39"/>
                      <a:pt x="0" y="39"/>
                    </a:cubicBezTo>
                    <a:cubicBezTo>
                      <a:pt x="8" y="83"/>
                      <a:pt x="8" y="83"/>
                      <a:pt x="8" y="83"/>
                    </a:cubicBezTo>
                    <a:cubicBezTo>
                      <a:pt x="187" y="47"/>
                      <a:pt x="187" y="47"/>
                      <a:pt x="187" y="47"/>
                    </a:cubicBezTo>
                    <a:cubicBezTo>
                      <a:pt x="199" y="44"/>
                      <a:pt x="211" y="31"/>
                      <a:pt x="207" y="19"/>
                    </a:cubicBezTo>
                    <a:cubicBezTo>
                      <a:pt x="203" y="7"/>
                      <a:pt x="191" y="0"/>
                      <a:pt x="179" y="0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61" name="Freeform: Shape 115">
                <a:extLst>
                  <a:ext uri="{FF2B5EF4-FFF2-40B4-BE49-F238E27FC236}">
                    <a16:creationId xmlns:a16="http://schemas.microsoft.com/office/drawing/2014/main" id="{B151E2BB-58A0-4349-96FF-8A9C549429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7464" y="8041255"/>
                <a:ext cx="97341" cy="38065"/>
              </a:xfrm>
              <a:custGeom>
                <a:avLst/>
                <a:gdLst>
                  <a:gd name="T0" fmla="*/ 179 w 208"/>
                  <a:gd name="T1" fmla="*/ 0 h 85"/>
                  <a:gd name="T2" fmla="*/ 179 w 208"/>
                  <a:gd name="T3" fmla="*/ 0 h 85"/>
                  <a:gd name="T4" fmla="*/ 0 w 208"/>
                  <a:gd name="T5" fmla="*/ 36 h 85"/>
                  <a:gd name="T6" fmla="*/ 8 w 208"/>
                  <a:gd name="T7" fmla="*/ 84 h 85"/>
                  <a:gd name="T8" fmla="*/ 187 w 208"/>
                  <a:gd name="T9" fmla="*/ 48 h 85"/>
                  <a:gd name="T10" fmla="*/ 207 w 208"/>
                  <a:gd name="T11" fmla="*/ 20 h 85"/>
                  <a:gd name="T12" fmla="*/ 179 w 208"/>
                  <a:gd name="T13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85">
                    <a:moveTo>
                      <a:pt x="179" y="0"/>
                    </a:moveTo>
                    <a:lnTo>
                      <a:pt x="179" y="0"/>
                    </a:lnTo>
                    <a:cubicBezTo>
                      <a:pt x="0" y="36"/>
                      <a:pt x="0" y="36"/>
                      <a:pt x="0" y="3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187" y="48"/>
                      <a:pt x="187" y="48"/>
                      <a:pt x="187" y="48"/>
                    </a:cubicBezTo>
                    <a:cubicBezTo>
                      <a:pt x="199" y="44"/>
                      <a:pt x="207" y="32"/>
                      <a:pt x="207" y="20"/>
                    </a:cubicBezTo>
                    <a:cubicBezTo>
                      <a:pt x="203" y="8"/>
                      <a:pt x="191" y="0"/>
                      <a:pt x="179" y="0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87" name="Group 116">
              <a:extLst>
                <a:ext uri="{FF2B5EF4-FFF2-40B4-BE49-F238E27FC236}">
                  <a16:creationId xmlns:a16="http://schemas.microsoft.com/office/drawing/2014/main" id="{4AF7D594-7DE9-453A-B7AC-37BC56450B2A}"/>
                </a:ext>
              </a:extLst>
            </p:cNvPr>
            <p:cNvGrpSpPr/>
            <p:nvPr/>
          </p:nvGrpSpPr>
          <p:grpSpPr>
            <a:xfrm>
              <a:off x="5143045" y="2176997"/>
              <a:ext cx="274602" cy="215406"/>
              <a:chOff x="13463904" y="7694443"/>
              <a:chExt cx="802008" cy="687280"/>
            </a:xfrm>
          </p:grpSpPr>
          <p:sp>
            <p:nvSpPr>
              <p:cNvPr id="443" name="Freeform: Shape 117">
                <a:extLst>
                  <a:ext uri="{FF2B5EF4-FFF2-40B4-BE49-F238E27FC236}">
                    <a16:creationId xmlns:a16="http://schemas.microsoft.com/office/drawing/2014/main" id="{A3EDEE2E-0D02-4D20-AEE7-65F957E33A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7800178"/>
                <a:ext cx="782963" cy="581545"/>
              </a:xfrm>
              <a:custGeom>
                <a:avLst/>
                <a:gdLst>
                  <a:gd name="T0" fmla="*/ 1637 w 1638"/>
                  <a:gd name="T1" fmla="*/ 728 h 1215"/>
                  <a:gd name="T2" fmla="*/ 255 w 1638"/>
                  <a:gd name="T3" fmla="*/ 1214 h 1215"/>
                  <a:gd name="T4" fmla="*/ 0 w 1638"/>
                  <a:gd name="T5" fmla="*/ 481 h 1215"/>
                  <a:gd name="T6" fmla="*/ 1382 w 1638"/>
                  <a:gd name="T7" fmla="*/ 0 h 1215"/>
                  <a:gd name="T8" fmla="*/ 1637 w 1638"/>
                  <a:gd name="T9" fmla="*/ 728 h 1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8" h="1215">
                    <a:moveTo>
                      <a:pt x="1637" y="728"/>
                    </a:moveTo>
                    <a:lnTo>
                      <a:pt x="255" y="1214"/>
                    </a:lnTo>
                    <a:lnTo>
                      <a:pt x="0" y="481"/>
                    </a:lnTo>
                    <a:lnTo>
                      <a:pt x="1382" y="0"/>
                    </a:lnTo>
                    <a:lnTo>
                      <a:pt x="1637" y="72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44" name="Freeform: Shape 118">
                <a:extLst>
                  <a:ext uri="{FF2B5EF4-FFF2-40B4-BE49-F238E27FC236}">
                    <a16:creationId xmlns:a16="http://schemas.microsoft.com/office/drawing/2014/main" id="{0D52A6F9-3D98-46AA-970B-F09B8C34F9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8030682"/>
                <a:ext cx="389365" cy="348927"/>
              </a:xfrm>
              <a:custGeom>
                <a:avLst/>
                <a:gdLst>
                  <a:gd name="T0" fmla="*/ 0 w 817"/>
                  <a:gd name="T1" fmla="*/ 0 h 734"/>
                  <a:gd name="T2" fmla="*/ 816 w 817"/>
                  <a:gd name="T3" fmla="*/ 124 h 734"/>
                  <a:gd name="T4" fmla="*/ 255 w 817"/>
                  <a:gd name="T5" fmla="*/ 733 h 734"/>
                  <a:gd name="T6" fmla="*/ 0 w 817"/>
                  <a:gd name="T7" fmla="*/ 0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7" h="734">
                    <a:moveTo>
                      <a:pt x="0" y="0"/>
                    </a:moveTo>
                    <a:lnTo>
                      <a:pt x="816" y="124"/>
                    </a:lnTo>
                    <a:lnTo>
                      <a:pt x="255" y="733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45" name="Freeform: Shape 119">
                <a:extLst>
                  <a:ext uri="{FF2B5EF4-FFF2-40B4-BE49-F238E27FC236}">
                    <a16:creationId xmlns:a16="http://schemas.microsoft.com/office/drawing/2014/main" id="{AE2B35E3-80FC-4B5C-BA9D-D848727FAB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74431" y="7800178"/>
                <a:ext cx="391481" cy="346812"/>
              </a:xfrm>
              <a:custGeom>
                <a:avLst/>
                <a:gdLst>
                  <a:gd name="T0" fmla="*/ 566 w 822"/>
                  <a:gd name="T1" fmla="*/ 0 h 729"/>
                  <a:gd name="T2" fmla="*/ 0 w 822"/>
                  <a:gd name="T3" fmla="*/ 605 h 729"/>
                  <a:gd name="T4" fmla="*/ 821 w 822"/>
                  <a:gd name="T5" fmla="*/ 728 h 729"/>
                  <a:gd name="T6" fmla="*/ 566 w 822"/>
                  <a:gd name="T7" fmla="*/ 0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22" h="729">
                    <a:moveTo>
                      <a:pt x="566" y="0"/>
                    </a:moveTo>
                    <a:lnTo>
                      <a:pt x="0" y="605"/>
                    </a:lnTo>
                    <a:lnTo>
                      <a:pt x="821" y="728"/>
                    </a:lnTo>
                    <a:lnTo>
                      <a:pt x="566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46" name="Freeform: Shape 120">
                <a:extLst>
                  <a:ext uri="{FF2B5EF4-FFF2-40B4-BE49-F238E27FC236}">
                    <a16:creationId xmlns:a16="http://schemas.microsoft.com/office/drawing/2014/main" id="{B0D121C4-D062-46CF-8C67-72B8C71DE1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7694443"/>
                <a:ext cx="662344" cy="334124"/>
              </a:xfrm>
              <a:custGeom>
                <a:avLst/>
                <a:gdLst>
                  <a:gd name="T0" fmla="*/ 0 w 1383"/>
                  <a:gd name="T1" fmla="*/ 700 h 701"/>
                  <a:gd name="T2" fmla="*/ 530 w 1383"/>
                  <a:gd name="T3" fmla="*/ 0 h 701"/>
                  <a:gd name="T4" fmla="*/ 1382 w 1383"/>
                  <a:gd name="T5" fmla="*/ 219 h 701"/>
                  <a:gd name="T6" fmla="*/ 0 w 1383"/>
                  <a:gd name="T7" fmla="*/ 700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83" h="701">
                    <a:moveTo>
                      <a:pt x="0" y="700"/>
                    </a:moveTo>
                    <a:lnTo>
                      <a:pt x="530" y="0"/>
                    </a:lnTo>
                    <a:lnTo>
                      <a:pt x="1382" y="219"/>
                    </a:lnTo>
                    <a:lnTo>
                      <a:pt x="0" y="70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47" name="Freeform: Shape 121">
                <a:extLst>
                  <a:ext uri="{FF2B5EF4-FFF2-40B4-BE49-F238E27FC236}">
                    <a16:creationId xmlns:a16="http://schemas.microsoft.com/office/drawing/2014/main" id="{7823ECF4-2B40-4FB7-A012-59A6720343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3904" y="7745196"/>
                <a:ext cx="681389" cy="342583"/>
              </a:xfrm>
              <a:custGeom>
                <a:avLst/>
                <a:gdLst>
                  <a:gd name="T0" fmla="*/ 40 w 1423"/>
                  <a:gd name="T1" fmla="*/ 593 h 718"/>
                  <a:gd name="T2" fmla="*/ 0 w 1423"/>
                  <a:gd name="T3" fmla="*/ 482 h 718"/>
                  <a:gd name="T4" fmla="*/ 1382 w 1423"/>
                  <a:gd name="T5" fmla="*/ 0 h 718"/>
                  <a:gd name="T6" fmla="*/ 1422 w 1423"/>
                  <a:gd name="T7" fmla="*/ 112 h 718"/>
                  <a:gd name="T8" fmla="*/ 856 w 1423"/>
                  <a:gd name="T9" fmla="*/ 717 h 718"/>
                  <a:gd name="T10" fmla="*/ 40 w 1423"/>
                  <a:gd name="T11" fmla="*/ 593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23" h="718">
                    <a:moveTo>
                      <a:pt x="40" y="593"/>
                    </a:moveTo>
                    <a:lnTo>
                      <a:pt x="0" y="482"/>
                    </a:lnTo>
                    <a:lnTo>
                      <a:pt x="1382" y="0"/>
                    </a:lnTo>
                    <a:lnTo>
                      <a:pt x="1422" y="112"/>
                    </a:lnTo>
                    <a:lnTo>
                      <a:pt x="856" y="717"/>
                    </a:lnTo>
                    <a:lnTo>
                      <a:pt x="40" y="593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48" name="Freeform: Shape 122">
                <a:extLst>
                  <a:ext uri="{FF2B5EF4-FFF2-40B4-BE49-F238E27FC236}">
                    <a16:creationId xmlns:a16="http://schemas.microsoft.com/office/drawing/2014/main" id="{EF72CC99-28E7-4E57-9403-E8BD8113BB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4148" y="7840358"/>
                <a:ext cx="397830" cy="156488"/>
              </a:xfrm>
              <a:custGeom>
                <a:avLst/>
                <a:gdLst>
                  <a:gd name="T0" fmla="*/ 812 w 833"/>
                  <a:gd name="T1" fmla="*/ 52 h 332"/>
                  <a:gd name="T2" fmla="*/ 812 w 833"/>
                  <a:gd name="T3" fmla="*/ 52 h 332"/>
                  <a:gd name="T4" fmla="*/ 40 w 833"/>
                  <a:gd name="T5" fmla="*/ 323 h 332"/>
                  <a:gd name="T6" fmla="*/ 4 w 833"/>
                  <a:gd name="T7" fmla="*/ 307 h 332"/>
                  <a:gd name="T8" fmla="*/ 20 w 833"/>
                  <a:gd name="T9" fmla="*/ 275 h 332"/>
                  <a:gd name="T10" fmla="*/ 796 w 833"/>
                  <a:gd name="T11" fmla="*/ 4 h 332"/>
                  <a:gd name="T12" fmla="*/ 828 w 833"/>
                  <a:gd name="T13" fmla="*/ 20 h 332"/>
                  <a:gd name="T14" fmla="*/ 812 w 833"/>
                  <a:gd name="T15" fmla="*/ 52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3" h="332">
                    <a:moveTo>
                      <a:pt x="812" y="52"/>
                    </a:moveTo>
                    <a:lnTo>
                      <a:pt x="812" y="52"/>
                    </a:lnTo>
                    <a:cubicBezTo>
                      <a:pt x="40" y="323"/>
                      <a:pt x="40" y="323"/>
                      <a:pt x="40" y="323"/>
                    </a:cubicBezTo>
                    <a:cubicBezTo>
                      <a:pt x="24" y="331"/>
                      <a:pt x="8" y="323"/>
                      <a:pt x="4" y="307"/>
                    </a:cubicBezTo>
                    <a:cubicBezTo>
                      <a:pt x="0" y="295"/>
                      <a:pt x="8" y="279"/>
                      <a:pt x="20" y="275"/>
                    </a:cubicBezTo>
                    <a:cubicBezTo>
                      <a:pt x="796" y="4"/>
                      <a:pt x="796" y="4"/>
                      <a:pt x="796" y="4"/>
                    </a:cubicBezTo>
                    <a:cubicBezTo>
                      <a:pt x="808" y="0"/>
                      <a:pt x="824" y="8"/>
                      <a:pt x="828" y="20"/>
                    </a:cubicBezTo>
                    <a:cubicBezTo>
                      <a:pt x="832" y="36"/>
                      <a:pt x="828" y="48"/>
                      <a:pt x="812" y="52"/>
                    </a:cubicBezTo>
                  </a:path>
                </a:pathLst>
              </a:custGeom>
              <a:solidFill>
                <a:srgbClr val="E0E1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49" name="Freeform: Shape 123">
                <a:extLst>
                  <a:ext uri="{FF2B5EF4-FFF2-40B4-BE49-F238E27FC236}">
                    <a16:creationId xmlns:a16="http://schemas.microsoft.com/office/drawing/2014/main" id="{4AFBE23B-024D-4A8A-9627-80CA2E5DDB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31077" y="7888996"/>
                <a:ext cx="397830" cy="154374"/>
              </a:xfrm>
              <a:custGeom>
                <a:avLst/>
                <a:gdLst>
                  <a:gd name="T0" fmla="*/ 812 w 833"/>
                  <a:gd name="T1" fmla="*/ 51 h 327"/>
                  <a:gd name="T2" fmla="*/ 812 w 833"/>
                  <a:gd name="T3" fmla="*/ 51 h 327"/>
                  <a:gd name="T4" fmla="*/ 40 w 833"/>
                  <a:gd name="T5" fmla="*/ 322 h 327"/>
                  <a:gd name="T6" fmla="*/ 4 w 833"/>
                  <a:gd name="T7" fmla="*/ 306 h 327"/>
                  <a:gd name="T8" fmla="*/ 4 w 833"/>
                  <a:gd name="T9" fmla="*/ 306 h 327"/>
                  <a:gd name="T10" fmla="*/ 20 w 833"/>
                  <a:gd name="T11" fmla="*/ 274 h 327"/>
                  <a:gd name="T12" fmla="*/ 796 w 833"/>
                  <a:gd name="T13" fmla="*/ 4 h 327"/>
                  <a:gd name="T14" fmla="*/ 828 w 833"/>
                  <a:gd name="T15" fmla="*/ 20 h 327"/>
                  <a:gd name="T16" fmla="*/ 812 w 833"/>
                  <a:gd name="T17" fmla="*/ 51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33" h="327">
                    <a:moveTo>
                      <a:pt x="812" y="51"/>
                    </a:moveTo>
                    <a:lnTo>
                      <a:pt x="812" y="51"/>
                    </a:lnTo>
                    <a:cubicBezTo>
                      <a:pt x="40" y="322"/>
                      <a:pt x="40" y="322"/>
                      <a:pt x="40" y="322"/>
                    </a:cubicBezTo>
                    <a:cubicBezTo>
                      <a:pt x="24" y="326"/>
                      <a:pt x="8" y="322"/>
                      <a:pt x="4" y="306"/>
                    </a:cubicBezTo>
                    <a:lnTo>
                      <a:pt x="4" y="306"/>
                    </a:lnTo>
                    <a:cubicBezTo>
                      <a:pt x="0" y="294"/>
                      <a:pt x="8" y="278"/>
                      <a:pt x="20" y="274"/>
                    </a:cubicBezTo>
                    <a:cubicBezTo>
                      <a:pt x="796" y="4"/>
                      <a:pt x="796" y="4"/>
                      <a:pt x="796" y="4"/>
                    </a:cubicBezTo>
                    <a:cubicBezTo>
                      <a:pt x="808" y="0"/>
                      <a:pt x="824" y="4"/>
                      <a:pt x="828" y="20"/>
                    </a:cubicBezTo>
                    <a:cubicBezTo>
                      <a:pt x="832" y="32"/>
                      <a:pt x="828" y="48"/>
                      <a:pt x="812" y="51"/>
                    </a:cubicBezTo>
                  </a:path>
                </a:pathLst>
              </a:custGeom>
              <a:solidFill>
                <a:srgbClr val="E0E1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88" name="Group 124">
              <a:extLst>
                <a:ext uri="{FF2B5EF4-FFF2-40B4-BE49-F238E27FC236}">
                  <a16:creationId xmlns:a16="http://schemas.microsoft.com/office/drawing/2014/main" id="{0C761C1B-1F7D-42B1-AF76-F37311860A98}"/>
                </a:ext>
              </a:extLst>
            </p:cNvPr>
            <p:cNvGrpSpPr/>
            <p:nvPr/>
          </p:nvGrpSpPr>
          <p:grpSpPr>
            <a:xfrm>
              <a:off x="3113262" y="1302941"/>
              <a:ext cx="2995682" cy="1076070"/>
              <a:chOff x="8629877" y="7102069"/>
              <a:chExt cx="7227331" cy="2836115"/>
            </a:xfrm>
            <a:solidFill>
              <a:schemeClr val="accent1"/>
            </a:solidFill>
          </p:grpSpPr>
          <p:sp>
            <p:nvSpPr>
              <p:cNvPr id="439" name="Freeform: Shape 125">
                <a:extLst>
                  <a:ext uri="{FF2B5EF4-FFF2-40B4-BE49-F238E27FC236}">
                    <a16:creationId xmlns:a16="http://schemas.microsoft.com/office/drawing/2014/main" id="{29C1462E-3131-48FC-9E67-A6B6993BEF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29877" y="8725520"/>
                <a:ext cx="526494" cy="1176087"/>
              </a:xfrm>
              <a:custGeom>
                <a:avLst/>
                <a:gdLst>
                  <a:gd name="T0" fmla="*/ 40 w 829"/>
                  <a:gd name="T1" fmla="*/ 1845 h 1846"/>
                  <a:gd name="T2" fmla="*/ 6 w 829"/>
                  <a:gd name="T3" fmla="*/ 1805 h 1846"/>
                  <a:gd name="T4" fmla="*/ 57 w 829"/>
                  <a:gd name="T5" fmla="*/ 1742 h 1846"/>
                  <a:gd name="T6" fmla="*/ 74 w 829"/>
                  <a:gd name="T7" fmla="*/ 1823 h 1846"/>
                  <a:gd name="T8" fmla="*/ 86 w 829"/>
                  <a:gd name="T9" fmla="*/ 1680 h 1846"/>
                  <a:gd name="T10" fmla="*/ 74 w 829"/>
                  <a:gd name="T11" fmla="*/ 1680 h 1846"/>
                  <a:gd name="T12" fmla="*/ 57 w 829"/>
                  <a:gd name="T13" fmla="*/ 1600 h 1846"/>
                  <a:gd name="T14" fmla="*/ 126 w 829"/>
                  <a:gd name="T15" fmla="*/ 1623 h 1846"/>
                  <a:gd name="T16" fmla="*/ 86 w 829"/>
                  <a:gd name="T17" fmla="*/ 1680 h 1846"/>
                  <a:gd name="T18" fmla="*/ 131 w 829"/>
                  <a:gd name="T19" fmla="*/ 1514 h 1846"/>
                  <a:gd name="T20" fmla="*/ 97 w 829"/>
                  <a:gd name="T21" fmla="*/ 1468 h 1846"/>
                  <a:gd name="T22" fmla="*/ 148 w 829"/>
                  <a:gd name="T23" fmla="*/ 1411 h 1846"/>
                  <a:gd name="T24" fmla="*/ 166 w 829"/>
                  <a:gd name="T25" fmla="*/ 1491 h 1846"/>
                  <a:gd name="T26" fmla="*/ 183 w 829"/>
                  <a:gd name="T27" fmla="*/ 1348 h 1846"/>
                  <a:gd name="T28" fmla="*/ 171 w 829"/>
                  <a:gd name="T29" fmla="*/ 1348 h 1846"/>
                  <a:gd name="T30" fmla="*/ 160 w 829"/>
                  <a:gd name="T31" fmla="*/ 1268 h 1846"/>
                  <a:gd name="T32" fmla="*/ 229 w 829"/>
                  <a:gd name="T33" fmla="*/ 1291 h 1846"/>
                  <a:gd name="T34" fmla="*/ 183 w 829"/>
                  <a:gd name="T35" fmla="*/ 1348 h 1846"/>
                  <a:gd name="T36" fmla="*/ 240 w 829"/>
                  <a:gd name="T37" fmla="*/ 1188 h 1846"/>
                  <a:gd name="T38" fmla="*/ 206 w 829"/>
                  <a:gd name="T39" fmla="*/ 1137 h 1846"/>
                  <a:gd name="T40" fmla="*/ 263 w 829"/>
                  <a:gd name="T41" fmla="*/ 1085 h 1846"/>
                  <a:gd name="T42" fmla="*/ 274 w 829"/>
                  <a:gd name="T43" fmla="*/ 1165 h 1846"/>
                  <a:gd name="T44" fmla="*/ 297 w 829"/>
                  <a:gd name="T45" fmla="*/ 1023 h 1846"/>
                  <a:gd name="T46" fmla="*/ 286 w 829"/>
                  <a:gd name="T47" fmla="*/ 1023 h 1846"/>
                  <a:gd name="T48" fmla="*/ 280 w 829"/>
                  <a:gd name="T49" fmla="*/ 943 h 1846"/>
                  <a:gd name="T50" fmla="*/ 343 w 829"/>
                  <a:gd name="T51" fmla="*/ 971 h 1846"/>
                  <a:gd name="T52" fmla="*/ 297 w 829"/>
                  <a:gd name="T53" fmla="*/ 1023 h 1846"/>
                  <a:gd name="T54" fmla="*/ 366 w 829"/>
                  <a:gd name="T55" fmla="*/ 868 h 1846"/>
                  <a:gd name="T56" fmla="*/ 331 w 829"/>
                  <a:gd name="T57" fmla="*/ 817 h 1846"/>
                  <a:gd name="T58" fmla="*/ 394 w 829"/>
                  <a:gd name="T59" fmla="*/ 766 h 1846"/>
                  <a:gd name="T60" fmla="*/ 400 w 829"/>
                  <a:gd name="T61" fmla="*/ 846 h 1846"/>
                  <a:gd name="T62" fmla="*/ 440 w 829"/>
                  <a:gd name="T63" fmla="*/ 708 h 1846"/>
                  <a:gd name="T64" fmla="*/ 423 w 829"/>
                  <a:gd name="T65" fmla="*/ 708 h 1846"/>
                  <a:gd name="T66" fmla="*/ 423 w 829"/>
                  <a:gd name="T67" fmla="*/ 628 h 1846"/>
                  <a:gd name="T68" fmla="*/ 486 w 829"/>
                  <a:gd name="T69" fmla="*/ 657 h 1846"/>
                  <a:gd name="T70" fmla="*/ 440 w 829"/>
                  <a:gd name="T71" fmla="*/ 708 h 1846"/>
                  <a:gd name="T72" fmla="*/ 514 w 829"/>
                  <a:gd name="T73" fmla="*/ 554 h 1846"/>
                  <a:gd name="T74" fmla="*/ 480 w 829"/>
                  <a:gd name="T75" fmla="*/ 503 h 1846"/>
                  <a:gd name="T76" fmla="*/ 543 w 829"/>
                  <a:gd name="T77" fmla="*/ 457 h 1846"/>
                  <a:gd name="T78" fmla="*/ 543 w 829"/>
                  <a:gd name="T79" fmla="*/ 537 h 1846"/>
                  <a:gd name="T80" fmla="*/ 594 w 829"/>
                  <a:gd name="T81" fmla="*/ 400 h 1846"/>
                  <a:gd name="T82" fmla="*/ 577 w 829"/>
                  <a:gd name="T83" fmla="*/ 400 h 1846"/>
                  <a:gd name="T84" fmla="*/ 577 w 829"/>
                  <a:gd name="T85" fmla="*/ 320 h 1846"/>
                  <a:gd name="T86" fmla="*/ 640 w 829"/>
                  <a:gd name="T87" fmla="*/ 354 h 1846"/>
                  <a:gd name="T88" fmla="*/ 594 w 829"/>
                  <a:gd name="T89" fmla="*/ 400 h 1846"/>
                  <a:gd name="T90" fmla="*/ 680 w 829"/>
                  <a:gd name="T91" fmla="*/ 251 h 1846"/>
                  <a:gd name="T92" fmla="*/ 646 w 829"/>
                  <a:gd name="T93" fmla="*/ 200 h 1846"/>
                  <a:gd name="T94" fmla="*/ 714 w 829"/>
                  <a:gd name="T95" fmla="*/ 154 h 1846"/>
                  <a:gd name="T96" fmla="*/ 708 w 829"/>
                  <a:gd name="T97" fmla="*/ 234 h 1846"/>
                  <a:gd name="T98" fmla="*/ 765 w 829"/>
                  <a:gd name="T99" fmla="*/ 103 h 1846"/>
                  <a:gd name="T100" fmla="*/ 748 w 829"/>
                  <a:gd name="T101" fmla="*/ 97 h 1846"/>
                  <a:gd name="T102" fmla="*/ 754 w 829"/>
                  <a:gd name="T103" fmla="*/ 23 h 1846"/>
                  <a:gd name="T104" fmla="*/ 817 w 829"/>
                  <a:gd name="T105" fmla="*/ 57 h 1846"/>
                  <a:gd name="T106" fmla="*/ 765 w 829"/>
                  <a:gd name="T107" fmla="*/ 103 h 1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29" h="1846">
                    <a:moveTo>
                      <a:pt x="40" y="1845"/>
                    </a:moveTo>
                    <a:lnTo>
                      <a:pt x="40" y="1845"/>
                    </a:lnTo>
                    <a:lnTo>
                      <a:pt x="34" y="1845"/>
                    </a:lnTo>
                    <a:cubicBezTo>
                      <a:pt x="17" y="1840"/>
                      <a:pt x="0" y="1823"/>
                      <a:pt x="6" y="1805"/>
                    </a:cubicBezTo>
                    <a:cubicBezTo>
                      <a:pt x="17" y="1771"/>
                      <a:pt x="17" y="1771"/>
                      <a:pt x="17" y="1771"/>
                    </a:cubicBezTo>
                    <a:cubicBezTo>
                      <a:pt x="17" y="1748"/>
                      <a:pt x="40" y="1737"/>
                      <a:pt x="57" y="1742"/>
                    </a:cubicBezTo>
                    <a:cubicBezTo>
                      <a:pt x="74" y="1748"/>
                      <a:pt x="86" y="1765"/>
                      <a:pt x="86" y="1788"/>
                    </a:cubicBezTo>
                    <a:cubicBezTo>
                      <a:pt x="74" y="1823"/>
                      <a:pt x="74" y="1823"/>
                      <a:pt x="74" y="1823"/>
                    </a:cubicBezTo>
                    <a:cubicBezTo>
                      <a:pt x="74" y="1834"/>
                      <a:pt x="57" y="1845"/>
                      <a:pt x="40" y="1845"/>
                    </a:cubicBezTo>
                    <a:close/>
                    <a:moveTo>
                      <a:pt x="86" y="1680"/>
                    </a:moveTo>
                    <a:lnTo>
                      <a:pt x="86" y="1680"/>
                    </a:lnTo>
                    <a:cubicBezTo>
                      <a:pt x="80" y="1680"/>
                      <a:pt x="80" y="1680"/>
                      <a:pt x="74" y="1680"/>
                    </a:cubicBezTo>
                    <a:cubicBezTo>
                      <a:pt x="57" y="1674"/>
                      <a:pt x="46" y="1657"/>
                      <a:pt x="51" y="1634"/>
                    </a:cubicBezTo>
                    <a:cubicBezTo>
                      <a:pt x="57" y="1600"/>
                      <a:pt x="57" y="1600"/>
                      <a:pt x="57" y="1600"/>
                    </a:cubicBezTo>
                    <a:cubicBezTo>
                      <a:pt x="63" y="1582"/>
                      <a:pt x="80" y="1571"/>
                      <a:pt x="103" y="1577"/>
                    </a:cubicBezTo>
                    <a:cubicBezTo>
                      <a:pt x="120" y="1582"/>
                      <a:pt x="131" y="1600"/>
                      <a:pt x="126" y="1623"/>
                    </a:cubicBezTo>
                    <a:cubicBezTo>
                      <a:pt x="120" y="1651"/>
                      <a:pt x="120" y="1651"/>
                      <a:pt x="120" y="1651"/>
                    </a:cubicBezTo>
                    <a:cubicBezTo>
                      <a:pt x="114" y="1668"/>
                      <a:pt x="97" y="1680"/>
                      <a:pt x="86" y="1680"/>
                    </a:cubicBezTo>
                    <a:close/>
                    <a:moveTo>
                      <a:pt x="131" y="1514"/>
                    </a:moveTo>
                    <a:lnTo>
                      <a:pt x="131" y="1514"/>
                    </a:lnTo>
                    <a:cubicBezTo>
                      <a:pt x="126" y="1514"/>
                      <a:pt x="126" y="1514"/>
                      <a:pt x="120" y="1514"/>
                    </a:cubicBezTo>
                    <a:cubicBezTo>
                      <a:pt x="103" y="1508"/>
                      <a:pt x="91" y="1485"/>
                      <a:pt x="97" y="1468"/>
                    </a:cubicBezTo>
                    <a:cubicBezTo>
                      <a:pt x="108" y="1434"/>
                      <a:pt x="108" y="1434"/>
                      <a:pt x="108" y="1434"/>
                    </a:cubicBezTo>
                    <a:cubicBezTo>
                      <a:pt x="114" y="1417"/>
                      <a:pt x="131" y="1405"/>
                      <a:pt x="148" y="1411"/>
                    </a:cubicBezTo>
                    <a:cubicBezTo>
                      <a:pt x="171" y="1417"/>
                      <a:pt x="177" y="1440"/>
                      <a:pt x="171" y="1457"/>
                    </a:cubicBezTo>
                    <a:cubicBezTo>
                      <a:pt x="166" y="1491"/>
                      <a:pt x="166" y="1491"/>
                      <a:pt x="166" y="1491"/>
                    </a:cubicBezTo>
                    <a:cubicBezTo>
                      <a:pt x="160" y="1503"/>
                      <a:pt x="143" y="1514"/>
                      <a:pt x="131" y="1514"/>
                    </a:cubicBezTo>
                    <a:close/>
                    <a:moveTo>
                      <a:pt x="183" y="1348"/>
                    </a:moveTo>
                    <a:lnTo>
                      <a:pt x="183" y="1348"/>
                    </a:lnTo>
                    <a:cubicBezTo>
                      <a:pt x="177" y="1348"/>
                      <a:pt x="171" y="1348"/>
                      <a:pt x="171" y="1348"/>
                    </a:cubicBezTo>
                    <a:cubicBezTo>
                      <a:pt x="154" y="1343"/>
                      <a:pt x="143" y="1320"/>
                      <a:pt x="148" y="1303"/>
                    </a:cubicBezTo>
                    <a:cubicBezTo>
                      <a:pt x="160" y="1268"/>
                      <a:pt x="160" y="1268"/>
                      <a:pt x="160" y="1268"/>
                    </a:cubicBezTo>
                    <a:cubicBezTo>
                      <a:pt x="166" y="1251"/>
                      <a:pt x="183" y="1240"/>
                      <a:pt x="206" y="1245"/>
                    </a:cubicBezTo>
                    <a:cubicBezTo>
                      <a:pt x="223" y="1251"/>
                      <a:pt x="234" y="1274"/>
                      <a:pt x="229" y="1291"/>
                    </a:cubicBezTo>
                    <a:cubicBezTo>
                      <a:pt x="217" y="1325"/>
                      <a:pt x="217" y="1325"/>
                      <a:pt x="217" y="1325"/>
                    </a:cubicBezTo>
                    <a:cubicBezTo>
                      <a:pt x="211" y="1343"/>
                      <a:pt x="194" y="1348"/>
                      <a:pt x="183" y="1348"/>
                    </a:cubicBezTo>
                    <a:close/>
                    <a:moveTo>
                      <a:pt x="240" y="1188"/>
                    </a:moveTo>
                    <a:lnTo>
                      <a:pt x="240" y="1188"/>
                    </a:lnTo>
                    <a:cubicBezTo>
                      <a:pt x="234" y="1188"/>
                      <a:pt x="229" y="1188"/>
                      <a:pt x="229" y="1183"/>
                    </a:cubicBezTo>
                    <a:cubicBezTo>
                      <a:pt x="206" y="1177"/>
                      <a:pt x="200" y="1160"/>
                      <a:pt x="206" y="1137"/>
                    </a:cubicBezTo>
                    <a:cubicBezTo>
                      <a:pt x="217" y="1108"/>
                      <a:pt x="217" y="1108"/>
                      <a:pt x="217" y="1108"/>
                    </a:cubicBezTo>
                    <a:cubicBezTo>
                      <a:pt x="223" y="1085"/>
                      <a:pt x="246" y="1080"/>
                      <a:pt x="263" y="1085"/>
                    </a:cubicBezTo>
                    <a:cubicBezTo>
                      <a:pt x="280" y="1091"/>
                      <a:pt x="291" y="1114"/>
                      <a:pt x="286" y="1131"/>
                    </a:cubicBezTo>
                    <a:cubicBezTo>
                      <a:pt x="274" y="1165"/>
                      <a:pt x="274" y="1165"/>
                      <a:pt x="274" y="1165"/>
                    </a:cubicBezTo>
                    <a:cubicBezTo>
                      <a:pt x="268" y="1177"/>
                      <a:pt x="251" y="1188"/>
                      <a:pt x="240" y="1188"/>
                    </a:cubicBezTo>
                    <a:close/>
                    <a:moveTo>
                      <a:pt x="297" y="1023"/>
                    </a:moveTo>
                    <a:lnTo>
                      <a:pt x="297" y="1023"/>
                    </a:lnTo>
                    <a:cubicBezTo>
                      <a:pt x="297" y="1023"/>
                      <a:pt x="291" y="1023"/>
                      <a:pt x="286" y="1023"/>
                    </a:cubicBezTo>
                    <a:cubicBezTo>
                      <a:pt x="268" y="1017"/>
                      <a:pt x="257" y="994"/>
                      <a:pt x="268" y="977"/>
                    </a:cubicBezTo>
                    <a:cubicBezTo>
                      <a:pt x="280" y="943"/>
                      <a:pt x="280" y="943"/>
                      <a:pt x="280" y="943"/>
                    </a:cubicBezTo>
                    <a:cubicBezTo>
                      <a:pt x="286" y="925"/>
                      <a:pt x="308" y="920"/>
                      <a:pt x="326" y="925"/>
                    </a:cubicBezTo>
                    <a:cubicBezTo>
                      <a:pt x="343" y="931"/>
                      <a:pt x="354" y="954"/>
                      <a:pt x="343" y="971"/>
                    </a:cubicBezTo>
                    <a:cubicBezTo>
                      <a:pt x="331" y="1006"/>
                      <a:pt x="331" y="1006"/>
                      <a:pt x="331" y="1006"/>
                    </a:cubicBezTo>
                    <a:cubicBezTo>
                      <a:pt x="326" y="1017"/>
                      <a:pt x="314" y="1023"/>
                      <a:pt x="297" y="1023"/>
                    </a:cubicBezTo>
                    <a:close/>
                    <a:moveTo>
                      <a:pt x="366" y="868"/>
                    </a:moveTo>
                    <a:lnTo>
                      <a:pt x="366" y="868"/>
                    </a:lnTo>
                    <a:cubicBezTo>
                      <a:pt x="360" y="868"/>
                      <a:pt x="354" y="863"/>
                      <a:pt x="354" y="863"/>
                    </a:cubicBezTo>
                    <a:cubicBezTo>
                      <a:pt x="331" y="857"/>
                      <a:pt x="326" y="834"/>
                      <a:pt x="331" y="817"/>
                    </a:cubicBezTo>
                    <a:cubicBezTo>
                      <a:pt x="348" y="783"/>
                      <a:pt x="348" y="783"/>
                      <a:pt x="348" y="783"/>
                    </a:cubicBezTo>
                    <a:cubicBezTo>
                      <a:pt x="354" y="766"/>
                      <a:pt x="377" y="760"/>
                      <a:pt x="394" y="766"/>
                    </a:cubicBezTo>
                    <a:cubicBezTo>
                      <a:pt x="411" y="777"/>
                      <a:pt x="423" y="794"/>
                      <a:pt x="411" y="811"/>
                    </a:cubicBezTo>
                    <a:cubicBezTo>
                      <a:pt x="400" y="846"/>
                      <a:pt x="400" y="846"/>
                      <a:pt x="400" y="846"/>
                    </a:cubicBezTo>
                    <a:cubicBezTo>
                      <a:pt x="394" y="857"/>
                      <a:pt x="377" y="868"/>
                      <a:pt x="366" y="868"/>
                    </a:cubicBezTo>
                    <a:close/>
                    <a:moveTo>
                      <a:pt x="440" y="708"/>
                    </a:moveTo>
                    <a:lnTo>
                      <a:pt x="440" y="708"/>
                    </a:lnTo>
                    <a:cubicBezTo>
                      <a:pt x="434" y="708"/>
                      <a:pt x="428" y="708"/>
                      <a:pt x="423" y="708"/>
                    </a:cubicBezTo>
                    <a:cubicBezTo>
                      <a:pt x="406" y="697"/>
                      <a:pt x="394" y="674"/>
                      <a:pt x="406" y="657"/>
                    </a:cubicBezTo>
                    <a:cubicBezTo>
                      <a:pt x="423" y="628"/>
                      <a:pt x="423" y="628"/>
                      <a:pt x="423" y="628"/>
                    </a:cubicBezTo>
                    <a:cubicBezTo>
                      <a:pt x="428" y="611"/>
                      <a:pt x="451" y="600"/>
                      <a:pt x="468" y="611"/>
                    </a:cubicBezTo>
                    <a:cubicBezTo>
                      <a:pt x="486" y="617"/>
                      <a:pt x="491" y="640"/>
                      <a:pt x="486" y="657"/>
                    </a:cubicBezTo>
                    <a:cubicBezTo>
                      <a:pt x="468" y="691"/>
                      <a:pt x="468" y="691"/>
                      <a:pt x="468" y="691"/>
                    </a:cubicBezTo>
                    <a:cubicBezTo>
                      <a:pt x="463" y="703"/>
                      <a:pt x="451" y="708"/>
                      <a:pt x="440" y="708"/>
                    </a:cubicBezTo>
                    <a:close/>
                    <a:moveTo>
                      <a:pt x="514" y="554"/>
                    </a:moveTo>
                    <a:lnTo>
                      <a:pt x="514" y="554"/>
                    </a:lnTo>
                    <a:cubicBezTo>
                      <a:pt x="508" y="554"/>
                      <a:pt x="503" y="554"/>
                      <a:pt x="497" y="549"/>
                    </a:cubicBezTo>
                    <a:cubicBezTo>
                      <a:pt x="480" y="543"/>
                      <a:pt x="474" y="520"/>
                      <a:pt x="480" y="503"/>
                    </a:cubicBezTo>
                    <a:cubicBezTo>
                      <a:pt x="497" y="474"/>
                      <a:pt x="497" y="474"/>
                      <a:pt x="497" y="474"/>
                    </a:cubicBezTo>
                    <a:cubicBezTo>
                      <a:pt x="508" y="457"/>
                      <a:pt x="526" y="446"/>
                      <a:pt x="543" y="457"/>
                    </a:cubicBezTo>
                    <a:cubicBezTo>
                      <a:pt x="560" y="463"/>
                      <a:pt x="571" y="486"/>
                      <a:pt x="560" y="503"/>
                    </a:cubicBezTo>
                    <a:cubicBezTo>
                      <a:pt x="543" y="537"/>
                      <a:pt x="543" y="537"/>
                      <a:pt x="543" y="537"/>
                    </a:cubicBezTo>
                    <a:cubicBezTo>
                      <a:pt x="537" y="549"/>
                      <a:pt x="526" y="554"/>
                      <a:pt x="514" y="554"/>
                    </a:cubicBezTo>
                    <a:close/>
                    <a:moveTo>
                      <a:pt x="594" y="400"/>
                    </a:moveTo>
                    <a:lnTo>
                      <a:pt x="594" y="400"/>
                    </a:lnTo>
                    <a:cubicBezTo>
                      <a:pt x="588" y="400"/>
                      <a:pt x="583" y="400"/>
                      <a:pt x="577" y="400"/>
                    </a:cubicBezTo>
                    <a:cubicBezTo>
                      <a:pt x="560" y="389"/>
                      <a:pt x="554" y="366"/>
                      <a:pt x="560" y="349"/>
                    </a:cubicBezTo>
                    <a:cubicBezTo>
                      <a:pt x="577" y="320"/>
                      <a:pt x="577" y="320"/>
                      <a:pt x="577" y="320"/>
                    </a:cubicBezTo>
                    <a:cubicBezTo>
                      <a:pt x="588" y="303"/>
                      <a:pt x="611" y="297"/>
                      <a:pt x="628" y="303"/>
                    </a:cubicBezTo>
                    <a:cubicBezTo>
                      <a:pt x="646" y="314"/>
                      <a:pt x="651" y="337"/>
                      <a:pt x="640" y="354"/>
                    </a:cubicBezTo>
                    <a:cubicBezTo>
                      <a:pt x="623" y="383"/>
                      <a:pt x="623" y="383"/>
                      <a:pt x="623" y="383"/>
                    </a:cubicBezTo>
                    <a:cubicBezTo>
                      <a:pt x="617" y="394"/>
                      <a:pt x="606" y="400"/>
                      <a:pt x="594" y="400"/>
                    </a:cubicBezTo>
                    <a:close/>
                    <a:moveTo>
                      <a:pt x="680" y="251"/>
                    </a:moveTo>
                    <a:lnTo>
                      <a:pt x="680" y="251"/>
                    </a:lnTo>
                    <a:cubicBezTo>
                      <a:pt x="674" y="251"/>
                      <a:pt x="668" y="251"/>
                      <a:pt x="663" y="246"/>
                    </a:cubicBezTo>
                    <a:cubicBezTo>
                      <a:pt x="646" y="234"/>
                      <a:pt x="640" y="217"/>
                      <a:pt x="646" y="200"/>
                    </a:cubicBezTo>
                    <a:cubicBezTo>
                      <a:pt x="663" y="166"/>
                      <a:pt x="663" y="166"/>
                      <a:pt x="663" y="166"/>
                    </a:cubicBezTo>
                    <a:cubicBezTo>
                      <a:pt x="674" y="154"/>
                      <a:pt x="697" y="149"/>
                      <a:pt x="714" y="154"/>
                    </a:cubicBezTo>
                    <a:cubicBezTo>
                      <a:pt x="731" y="166"/>
                      <a:pt x="737" y="189"/>
                      <a:pt x="725" y="206"/>
                    </a:cubicBezTo>
                    <a:cubicBezTo>
                      <a:pt x="708" y="234"/>
                      <a:pt x="708" y="234"/>
                      <a:pt x="708" y="234"/>
                    </a:cubicBezTo>
                    <a:cubicBezTo>
                      <a:pt x="703" y="246"/>
                      <a:pt x="691" y="251"/>
                      <a:pt x="680" y="251"/>
                    </a:cubicBezTo>
                    <a:close/>
                    <a:moveTo>
                      <a:pt x="765" y="103"/>
                    </a:moveTo>
                    <a:lnTo>
                      <a:pt x="765" y="103"/>
                    </a:lnTo>
                    <a:cubicBezTo>
                      <a:pt x="760" y="103"/>
                      <a:pt x="754" y="103"/>
                      <a:pt x="748" y="97"/>
                    </a:cubicBezTo>
                    <a:cubicBezTo>
                      <a:pt x="731" y="86"/>
                      <a:pt x="725" y="69"/>
                      <a:pt x="737" y="51"/>
                    </a:cubicBezTo>
                    <a:cubicBezTo>
                      <a:pt x="754" y="23"/>
                      <a:pt x="754" y="23"/>
                      <a:pt x="754" y="23"/>
                    </a:cubicBezTo>
                    <a:cubicBezTo>
                      <a:pt x="765" y="6"/>
                      <a:pt x="788" y="0"/>
                      <a:pt x="805" y="11"/>
                    </a:cubicBezTo>
                    <a:cubicBezTo>
                      <a:pt x="823" y="23"/>
                      <a:pt x="828" y="40"/>
                      <a:pt x="817" y="57"/>
                    </a:cubicBezTo>
                    <a:cubicBezTo>
                      <a:pt x="800" y="86"/>
                      <a:pt x="800" y="86"/>
                      <a:pt x="800" y="86"/>
                    </a:cubicBezTo>
                    <a:cubicBezTo>
                      <a:pt x="788" y="97"/>
                      <a:pt x="777" y="103"/>
                      <a:pt x="765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40" name="Freeform: Shape 126">
                <a:extLst>
                  <a:ext uri="{FF2B5EF4-FFF2-40B4-BE49-F238E27FC236}">
                    <a16:creationId xmlns:a16="http://schemas.microsoft.com/office/drawing/2014/main" id="{AD2721E4-2A5D-4A70-AEEF-5800260E7E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961" y="7107697"/>
                <a:ext cx="1207840" cy="526145"/>
              </a:xfrm>
              <a:custGeom>
                <a:avLst/>
                <a:gdLst>
                  <a:gd name="T0" fmla="*/ 40 w 1897"/>
                  <a:gd name="T1" fmla="*/ 828 h 829"/>
                  <a:gd name="T2" fmla="*/ 23 w 1897"/>
                  <a:gd name="T3" fmla="*/ 759 h 829"/>
                  <a:gd name="T4" fmla="*/ 97 w 1897"/>
                  <a:gd name="T5" fmla="*/ 754 h 829"/>
                  <a:gd name="T6" fmla="*/ 57 w 1897"/>
                  <a:gd name="T7" fmla="*/ 822 h 829"/>
                  <a:gd name="T8" fmla="*/ 188 w 1897"/>
                  <a:gd name="T9" fmla="*/ 736 h 829"/>
                  <a:gd name="T10" fmla="*/ 160 w 1897"/>
                  <a:gd name="T11" fmla="*/ 719 h 829"/>
                  <a:gd name="T12" fmla="*/ 200 w 1897"/>
                  <a:gd name="T13" fmla="*/ 651 h 829"/>
                  <a:gd name="T14" fmla="*/ 240 w 1897"/>
                  <a:gd name="T15" fmla="*/ 714 h 829"/>
                  <a:gd name="T16" fmla="*/ 188 w 1897"/>
                  <a:gd name="T17" fmla="*/ 736 h 829"/>
                  <a:gd name="T18" fmla="*/ 342 w 1897"/>
                  <a:gd name="T19" fmla="*/ 645 h 829"/>
                  <a:gd name="T20" fmla="*/ 325 w 1897"/>
                  <a:gd name="T21" fmla="*/ 582 h 829"/>
                  <a:gd name="T22" fmla="*/ 405 w 1897"/>
                  <a:gd name="T23" fmla="*/ 576 h 829"/>
                  <a:gd name="T24" fmla="*/ 360 w 1897"/>
                  <a:gd name="T25" fmla="*/ 645 h 829"/>
                  <a:gd name="T26" fmla="*/ 497 w 1897"/>
                  <a:gd name="T27" fmla="*/ 565 h 829"/>
                  <a:gd name="T28" fmla="*/ 468 w 1897"/>
                  <a:gd name="T29" fmla="*/ 548 h 829"/>
                  <a:gd name="T30" fmla="*/ 514 w 1897"/>
                  <a:gd name="T31" fmla="*/ 479 h 829"/>
                  <a:gd name="T32" fmla="*/ 548 w 1897"/>
                  <a:gd name="T33" fmla="*/ 542 h 829"/>
                  <a:gd name="T34" fmla="*/ 497 w 1897"/>
                  <a:gd name="T35" fmla="*/ 565 h 829"/>
                  <a:gd name="T36" fmla="*/ 657 w 1897"/>
                  <a:gd name="T37" fmla="*/ 485 h 829"/>
                  <a:gd name="T38" fmla="*/ 640 w 1897"/>
                  <a:gd name="T39" fmla="*/ 417 h 829"/>
                  <a:gd name="T40" fmla="*/ 720 w 1897"/>
                  <a:gd name="T41" fmla="*/ 422 h 829"/>
                  <a:gd name="T42" fmla="*/ 674 w 1897"/>
                  <a:gd name="T43" fmla="*/ 485 h 829"/>
                  <a:gd name="T44" fmla="*/ 817 w 1897"/>
                  <a:gd name="T45" fmla="*/ 411 h 829"/>
                  <a:gd name="T46" fmla="*/ 783 w 1897"/>
                  <a:gd name="T47" fmla="*/ 394 h 829"/>
                  <a:gd name="T48" fmla="*/ 834 w 1897"/>
                  <a:gd name="T49" fmla="*/ 331 h 829"/>
                  <a:gd name="T50" fmla="*/ 862 w 1897"/>
                  <a:gd name="T51" fmla="*/ 394 h 829"/>
                  <a:gd name="T52" fmla="*/ 817 w 1897"/>
                  <a:gd name="T53" fmla="*/ 411 h 829"/>
                  <a:gd name="T54" fmla="*/ 982 w 1897"/>
                  <a:gd name="T55" fmla="*/ 348 h 829"/>
                  <a:gd name="T56" fmla="*/ 965 w 1897"/>
                  <a:gd name="T57" fmla="*/ 279 h 829"/>
                  <a:gd name="T58" fmla="*/ 1045 w 1897"/>
                  <a:gd name="T59" fmla="*/ 285 h 829"/>
                  <a:gd name="T60" fmla="*/ 994 w 1897"/>
                  <a:gd name="T61" fmla="*/ 342 h 829"/>
                  <a:gd name="T62" fmla="*/ 1142 w 1897"/>
                  <a:gd name="T63" fmla="*/ 279 h 829"/>
                  <a:gd name="T64" fmla="*/ 1114 w 1897"/>
                  <a:gd name="T65" fmla="*/ 257 h 829"/>
                  <a:gd name="T66" fmla="*/ 1165 w 1897"/>
                  <a:gd name="T67" fmla="*/ 200 h 829"/>
                  <a:gd name="T68" fmla="*/ 1188 w 1897"/>
                  <a:gd name="T69" fmla="*/ 268 h 829"/>
                  <a:gd name="T70" fmla="*/ 1142 w 1897"/>
                  <a:gd name="T71" fmla="*/ 279 h 829"/>
                  <a:gd name="T72" fmla="*/ 1314 w 1897"/>
                  <a:gd name="T73" fmla="*/ 222 h 829"/>
                  <a:gd name="T74" fmla="*/ 1302 w 1897"/>
                  <a:gd name="T75" fmla="*/ 154 h 829"/>
                  <a:gd name="T76" fmla="*/ 1377 w 1897"/>
                  <a:gd name="T77" fmla="*/ 165 h 829"/>
                  <a:gd name="T78" fmla="*/ 1319 w 1897"/>
                  <a:gd name="T79" fmla="*/ 222 h 829"/>
                  <a:gd name="T80" fmla="*/ 1479 w 1897"/>
                  <a:gd name="T81" fmla="*/ 171 h 829"/>
                  <a:gd name="T82" fmla="*/ 1445 w 1897"/>
                  <a:gd name="T83" fmla="*/ 148 h 829"/>
                  <a:gd name="T84" fmla="*/ 1502 w 1897"/>
                  <a:gd name="T85" fmla="*/ 91 h 829"/>
                  <a:gd name="T86" fmla="*/ 1525 w 1897"/>
                  <a:gd name="T87" fmla="*/ 159 h 829"/>
                  <a:gd name="T88" fmla="*/ 1479 w 1897"/>
                  <a:gd name="T89" fmla="*/ 171 h 829"/>
                  <a:gd name="T90" fmla="*/ 1651 w 1897"/>
                  <a:gd name="T91" fmla="*/ 125 h 829"/>
                  <a:gd name="T92" fmla="*/ 1639 w 1897"/>
                  <a:gd name="T93" fmla="*/ 51 h 829"/>
                  <a:gd name="T94" fmla="*/ 1719 w 1897"/>
                  <a:gd name="T95" fmla="*/ 68 h 829"/>
                  <a:gd name="T96" fmla="*/ 1657 w 1897"/>
                  <a:gd name="T97" fmla="*/ 125 h 829"/>
                  <a:gd name="T98" fmla="*/ 1822 w 1897"/>
                  <a:gd name="T99" fmla="*/ 79 h 829"/>
                  <a:gd name="T100" fmla="*/ 1788 w 1897"/>
                  <a:gd name="T101" fmla="*/ 51 h 829"/>
                  <a:gd name="T102" fmla="*/ 1845 w 1897"/>
                  <a:gd name="T103" fmla="*/ 5 h 829"/>
                  <a:gd name="T104" fmla="*/ 1862 w 1897"/>
                  <a:gd name="T105" fmla="*/ 74 h 829"/>
                  <a:gd name="T106" fmla="*/ 1822 w 1897"/>
                  <a:gd name="T107" fmla="*/ 79 h 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97" h="829">
                    <a:moveTo>
                      <a:pt x="40" y="828"/>
                    </a:moveTo>
                    <a:lnTo>
                      <a:pt x="40" y="828"/>
                    </a:lnTo>
                    <a:cubicBezTo>
                      <a:pt x="28" y="828"/>
                      <a:pt x="17" y="822"/>
                      <a:pt x="11" y="811"/>
                    </a:cubicBezTo>
                    <a:cubicBezTo>
                      <a:pt x="0" y="794"/>
                      <a:pt x="6" y="771"/>
                      <a:pt x="23" y="759"/>
                    </a:cubicBezTo>
                    <a:cubicBezTo>
                      <a:pt x="51" y="742"/>
                      <a:pt x="51" y="742"/>
                      <a:pt x="51" y="742"/>
                    </a:cubicBezTo>
                    <a:cubicBezTo>
                      <a:pt x="68" y="731"/>
                      <a:pt x="91" y="736"/>
                      <a:pt x="97" y="754"/>
                    </a:cubicBezTo>
                    <a:cubicBezTo>
                      <a:pt x="108" y="771"/>
                      <a:pt x="103" y="794"/>
                      <a:pt x="85" y="805"/>
                    </a:cubicBezTo>
                    <a:cubicBezTo>
                      <a:pt x="57" y="822"/>
                      <a:pt x="57" y="822"/>
                      <a:pt x="57" y="822"/>
                    </a:cubicBezTo>
                    <a:cubicBezTo>
                      <a:pt x="51" y="828"/>
                      <a:pt x="45" y="828"/>
                      <a:pt x="40" y="828"/>
                    </a:cubicBezTo>
                    <a:close/>
                    <a:moveTo>
                      <a:pt x="188" y="736"/>
                    </a:moveTo>
                    <a:lnTo>
                      <a:pt x="188" y="736"/>
                    </a:lnTo>
                    <a:cubicBezTo>
                      <a:pt x="177" y="736"/>
                      <a:pt x="166" y="731"/>
                      <a:pt x="160" y="719"/>
                    </a:cubicBezTo>
                    <a:cubicBezTo>
                      <a:pt x="148" y="702"/>
                      <a:pt x="154" y="679"/>
                      <a:pt x="171" y="668"/>
                    </a:cubicBezTo>
                    <a:cubicBezTo>
                      <a:pt x="200" y="651"/>
                      <a:pt x="200" y="651"/>
                      <a:pt x="200" y="651"/>
                    </a:cubicBezTo>
                    <a:cubicBezTo>
                      <a:pt x="217" y="639"/>
                      <a:pt x="240" y="645"/>
                      <a:pt x="251" y="662"/>
                    </a:cubicBezTo>
                    <a:cubicBezTo>
                      <a:pt x="263" y="679"/>
                      <a:pt x="257" y="702"/>
                      <a:pt x="240" y="714"/>
                    </a:cubicBezTo>
                    <a:cubicBezTo>
                      <a:pt x="205" y="731"/>
                      <a:pt x="205" y="731"/>
                      <a:pt x="205" y="731"/>
                    </a:cubicBezTo>
                    <a:cubicBezTo>
                      <a:pt x="200" y="736"/>
                      <a:pt x="194" y="736"/>
                      <a:pt x="188" y="736"/>
                    </a:cubicBezTo>
                    <a:close/>
                    <a:moveTo>
                      <a:pt x="342" y="645"/>
                    </a:moveTo>
                    <a:lnTo>
                      <a:pt x="342" y="645"/>
                    </a:lnTo>
                    <a:cubicBezTo>
                      <a:pt x="331" y="645"/>
                      <a:pt x="320" y="639"/>
                      <a:pt x="314" y="628"/>
                    </a:cubicBezTo>
                    <a:cubicBezTo>
                      <a:pt x="303" y="611"/>
                      <a:pt x="308" y="588"/>
                      <a:pt x="325" y="582"/>
                    </a:cubicBezTo>
                    <a:cubicBezTo>
                      <a:pt x="354" y="565"/>
                      <a:pt x="354" y="565"/>
                      <a:pt x="354" y="565"/>
                    </a:cubicBezTo>
                    <a:cubicBezTo>
                      <a:pt x="371" y="554"/>
                      <a:pt x="394" y="559"/>
                      <a:pt x="405" y="576"/>
                    </a:cubicBezTo>
                    <a:cubicBezTo>
                      <a:pt x="417" y="594"/>
                      <a:pt x="405" y="617"/>
                      <a:pt x="388" y="628"/>
                    </a:cubicBezTo>
                    <a:cubicBezTo>
                      <a:pt x="360" y="645"/>
                      <a:pt x="360" y="645"/>
                      <a:pt x="360" y="645"/>
                    </a:cubicBezTo>
                    <a:cubicBezTo>
                      <a:pt x="354" y="645"/>
                      <a:pt x="348" y="645"/>
                      <a:pt x="342" y="645"/>
                    </a:cubicBezTo>
                    <a:close/>
                    <a:moveTo>
                      <a:pt x="497" y="565"/>
                    </a:moveTo>
                    <a:lnTo>
                      <a:pt x="497" y="565"/>
                    </a:lnTo>
                    <a:cubicBezTo>
                      <a:pt x="485" y="565"/>
                      <a:pt x="474" y="559"/>
                      <a:pt x="468" y="548"/>
                    </a:cubicBezTo>
                    <a:cubicBezTo>
                      <a:pt x="457" y="531"/>
                      <a:pt x="463" y="508"/>
                      <a:pt x="480" y="497"/>
                    </a:cubicBezTo>
                    <a:cubicBezTo>
                      <a:pt x="514" y="479"/>
                      <a:pt x="514" y="479"/>
                      <a:pt x="514" y="479"/>
                    </a:cubicBezTo>
                    <a:cubicBezTo>
                      <a:pt x="531" y="474"/>
                      <a:pt x="554" y="479"/>
                      <a:pt x="560" y="497"/>
                    </a:cubicBezTo>
                    <a:cubicBezTo>
                      <a:pt x="571" y="514"/>
                      <a:pt x="565" y="536"/>
                      <a:pt x="548" y="542"/>
                    </a:cubicBezTo>
                    <a:cubicBezTo>
                      <a:pt x="514" y="559"/>
                      <a:pt x="514" y="559"/>
                      <a:pt x="514" y="559"/>
                    </a:cubicBezTo>
                    <a:cubicBezTo>
                      <a:pt x="508" y="565"/>
                      <a:pt x="502" y="565"/>
                      <a:pt x="497" y="565"/>
                    </a:cubicBezTo>
                    <a:close/>
                    <a:moveTo>
                      <a:pt x="657" y="485"/>
                    </a:moveTo>
                    <a:lnTo>
                      <a:pt x="657" y="485"/>
                    </a:lnTo>
                    <a:cubicBezTo>
                      <a:pt x="645" y="485"/>
                      <a:pt x="628" y="479"/>
                      <a:pt x="623" y="468"/>
                    </a:cubicBezTo>
                    <a:cubicBezTo>
                      <a:pt x="617" y="451"/>
                      <a:pt x="623" y="428"/>
                      <a:pt x="640" y="417"/>
                    </a:cubicBezTo>
                    <a:cubicBezTo>
                      <a:pt x="674" y="405"/>
                      <a:pt x="674" y="405"/>
                      <a:pt x="674" y="405"/>
                    </a:cubicBezTo>
                    <a:cubicBezTo>
                      <a:pt x="691" y="394"/>
                      <a:pt x="714" y="405"/>
                      <a:pt x="720" y="422"/>
                    </a:cubicBezTo>
                    <a:cubicBezTo>
                      <a:pt x="731" y="439"/>
                      <a:pt x="720" y="462"/>
                      <a:pt x="702" y="468"/>
                    </a:cubicBezTo>
                    <a:cubicBezTo>
                      <a:pt x="674" y="485"/>
                      <a:pt x="674" y="485"/>
                      <a:pt x="674" y="485"/>
                    </a:cubicBezTo>
                    <a:cubicBezTo>
                      <a:pt x="668" y="485"/>
                      <a:pt x="662" y="485"/>
                      <a:pt x="657" y="485"/>
                    </a:cubicBezTo>
                    <a:close/>
                    <a:moveTo>
                      <a:pt x="817" y="411"/>
                    </a:moveTo>
                    <a:lnTo>
                      <a:pt x="817" y="411"/>
                    </a:lnTo>
                    <a:cubicBezTo>
                      <a:pt x="805" y="411"/>
                      <a:pt x="788" y="405"/>
                      <a:pt x="783" y="394"/>
                    </a:cubicBezTo>
                    <a:cubicBezTo>
                      <a:pt x="777" y="376"/>
                      <a:pt x="783" y="354"/>
                      <a:pt x="805" y="348"/>
                    </a:cubicBezTo>
                    <a:cubicBezTo>
                      <a:pt x="834" y="331"/>
                      <a:pt x="834" y="331"/>
                      <a:pt x="834" y="331"/>
                    </a:cubicBezTo>
                    <a:cubicBezTo>
                      <a:pt x="851" y="325"/>
                      <a:pt x="874" y="331"/>
                      <a:pt x="880" y="348"/>
                    </a:cubicBezTo>
                    <a:cubicBezTo>
                      <a:pt x="891" y="365"/>
                      <a:pt x="880" y="388"/>
                      <a:pt x="862" y="394"/>
                    </a:cubicBezTo>
                    <a:cubicBezTo>
                      <a:pt x="834" y="411"/>
                      <a:pt x="834" y="411"/>
                      <a:pt x="834" y="411"/>
                    </a:cubicBezTo>
                    <a:cubicBezTo>
                      <a:pt x="828" y="411"/>
                      <a:pt x="822" y="411"/>
                      <a:pt x="817" y="411"/>
                    </a:cubicBezTo>
                    <a:close/>
                    <a:moveTo>
                      <a:pt x="982" y="348"/>
                    </a:moveTo>
                    <a:lnTo>
                      <a:pt x="982" y="348"/>
                    </a:lnTo>
                    <a:cubicBezTo>
                      <a:pt x="965" y="348"/>
                      <a:pt x="954" y="337"/>
                      <a:pt x="948" y="325"/>
                    </a:cubicBezTo>
                    <a:cubicBezTo>
                      <a:pt x="937" y="302"/>
                      <a:pt x="948" y="285"/>
                      <a:pt x="965" y="279"/>
                    </a:cubicBezTo>
                    <a:cubicBezTo>
                      <a:pt x="1000" y="262"/>
                      <a:pt x="1000" y="262"/>
                      <a:pt x="1000" y="262"/>
                    </a:cubicBezTo>
                    <a:cubicBezTo>
                      <a:pt x="1017" y="257"/>
                      <a:pt x="1040" y="268"/>
                      <a:pt x="1045" y="285"/>
                    </a:cubicBezTo>
                    <a:cubicBezTo>
                      <a:pt x="1051" y="302"/>
                      <a:pt x="1045" y="325"/>
                      <a:pt x="1028" y="331"/>
                    </a:cubicBezTo>
                    <a:cubicBezTo>
                      <a:pt x="994" y="342"/>
                      <a:pt x="994" y="342"/>
                      <a:pt x="994" y="342"/>
                    </a:cubicBezTo>
                    <a:cubicBezTo>
                      <a:pt x="988" y="342"/>
                      <a:pt x="982" y="348"/>
                      <a:pt x="982" y="348"/>
                    </a:cubicBezTo>
                    <a:close/>
                    <a:moveTo>
                      <a:pt x="1142" y="279"/>
                    </a:moveTo>
                    <a:lnTo>
                      <a:pt x="1142" y="279"/>
                    </a:lnTo>
                    <a:cubicBezTo>
                      <a:pt x="1131" y="279"/>
                      <a:pt x="1114" y="274"/>
                      <a:pt x="1114" y="257"/>
                    </a:cubicBezTo>
                    <a:cubicBezTo>
                      <a:pt x="1102" y="239"/>
                      <a:pt x="1114" y="222"/>
                      <a:pt x="1131" y="211"/>
                    </a:cubicBezTo>
                    <a:cubicBezTo>
                      <a:pt x="1165" y="200"/>
                      <a:pt x="1165" y="200"/>
                      <a:pt x="1165" y="200"/>
                    </a:cubicBezTo>
                    <a:cubicBezTo>
                      <a:pt x="1182" y="194"/>
                      <a:pt x="1205" y="205"/>
                      <a:pt x="1211" y="222"/>
                    </a:cubicBezTo>
                    <a:cubicBezTo>
                      <a:pt x="1217" y="239"/>
                      <a:pt x="1211" y="262"/>
                      <a:pt x="1188" y="268"/>
                    </a:cubicBezTo>
                    <a:cubicBezTo>
                      <a:pt x="1159" y="279"/>
                      <a:pt x="1159" y="279"/>
                      <a:pt x="1159" y="279"/>
                    </a:cubicBezTo>
                    <a:cubicBezTo>
                      <a:pt x="1154" y="279"/>
                      <a:pt x="1148" y="279"/>
                      <a:pt x="1142" y="279"/>
                    </a:cubicBezTo>
                    <a:close/>
                    <a:moveTo>
                      <a:pt x="1314" y="222"/>
                    </a:moveTo>
                    <a:lnTo>
                      <a:pt x="1314" y="222"/>
                    </a:lnTo>
                    <a:cubicBezTo>
                      <a:pt x="1297" y="222"/>
                      <a:pt x="1285" y="217"/>
                      <a:pt x="1279" y="200"/>
                    </a:cubicBezTo>
                    <a:cubicBezTo>
                      <a:pt x="1274" y="182"/>
                      <a:pt x="1279" y="159"/>
                      <a:pt x="1302" y="154"/>
                    </a:cubicBezTo>
                    <a:cubicBezTo>
                      <a:pt x="1337" y="142"/>
                      <a:pt x="1337" y="142"/>
                      <a:pt x="1337" y="142"/>
                    </a:cubicBezTo>
                    <a:cubicBezTo>
                      <a:pt x="1354" y="137"/>
                      <a:pt x="1371" y="148"/>
                      <a:pt x="1377" y="165"/>
                    </a:cubicBezTo>
                    <a:cubicBezTo>
                      <a:pt x="1382" y="188"/>
                      <a:pt x="1377" y="205"/>
                      <a:pt x="1354" y="211"/>
                    </a:cubicBezTo>
                    <a:cubicBezTo>
                      <a:pt x="1319" y="222"/>
                      <a:pt x="1319" y="222"/>
                      <a:pt x="1319" y="222"/>
                    </a:cubicBezTo>
                    <a:lnTo>
                      <a:pt x="1314" y="222"/>
                    </a:lnTo>
                    <a:close/>
                    <a:moveTo>
                      <a:pt x="1479" y="171"/>
                    </a:moveTo>
                    <a:lnTo>
                      <a:pt x="1479" y="171"/>
                    </a:lnTo>
                    <a:cubicBezTo>
                      <a:pt x="1462" y="171"/>
                      <a:pt x="1451" y="159"/>
                      <a:pt x="1445" y="148"/>
                    </a:cubicBezTo>
                    <a:cubicBezTo>
                      <a:pt x="1439" y="125"/>
                      <a:pt x="1451" y="108"/>
                      <a:pt x="1468" y="102"/>
                    </a:cubicBezTo>
                    <a:cubicBezTo>
                      <a:pt x="1502" y="91"/>
                      <a:pt x="1502" y="91"/>
                      <a:pt x="1502" y="91"/>
                    </a:cubicBezTo>
                    <a:cubicBezTo>
                      <a:pt x="1525" y="85"/>
                      <a:pt x="1542" y="97"/>
                      <a:pt x="1548" y="114"/>
                    </a:cubicBezTo>
                    <a:cubicBezTo>
                      <a:pt x="1554" y="137"/>
                      <a:pt x="1542" y="154"/>
                      <a:pt x="1525" y="159"/>
                    </a:cubicBezTo>
                    <a:cubicBezTo>
                      <a:pt x="1491" y="171"/>
                      <a:pt x="1491" y="171"/>
                      <a:pt x="1491" y="171"/>
                    </a:cubicBezTo>
                    <a:cubicBezTo>
                      <a:pt x="1485" y="171"/>
                      <a:pt x="1485" y="171"/>
                      <a:pt x="1479" y="171"/>
                    </a:cubicBezTo>
                    <a:close/>
                    <a:moveTo>
                      <a:pt x="1651" y="125"/>
                    </a:moveTo>
                    <a:lnTo>
                      <a:pt x="1651" y="125"/>
                    </a:lnTo>
                    <a:cubicBezTo>
                      <a:pt x="1634" y="125"/>
                      <a:pt x="1617" y="114"/>
                      <a:pt x="1617" y="97"/>
                    </a:cubicBezTo>
                    <a:cubicBezTo>
                      <a:pt x="1611" y="79"/>
                      <a:pt x="1622" y="57"/>
                      <a:pt x="1639" y="51"/>
                    </a:cubicBezTo>
                    <a:cubicBezTo>
                      <a:pt x="1674" y="45"/>
                      <a:pt x="1674" y="45"/>
                      <a:pt x="1674" y="45"/>
                    </a:cubicBezTo>
                    <a:cubicBezTo>
                      <a:pt x="1691" y="40"/>
                      <a:pt x="1714" y="51"/>
                      <a:pt x="1719" y="68"/>
                    </a:cubicBezTo>
                    <a:cubicBezTo>
                      <a:pt x="1725" y="91"/>
                      <a:pt x="1714" y="108"/>
                      <a:pt x="1691" y="114"/>
                    </a:cubicBezTo>
                    <a:cubicBezTo>
                      <a:pt x="1657" y="125"/>
                      <a:pt x="1657" y="125"/>
                      <a:pt x="1657" y="125"/>
                    </a:cubicBezTo>
                    <a:lnTo>
                      <a:pt x="1651" y="125"/>
                    </a:lnTo>
                    <a:close/>
                    <a:moveTo>
                      <a:pt x="1822" y="79"/>
                    </a:moveTo>
                    <a:lnTo>
                      <a:pt x="1822" y="79"/>
                    </a:lnTo>
                    <a:cubicBezTo>
                      <a:pt x="1805" y="79"/>
                      <a:pt x="1788" y="68"/>
                      <a:pt x="1788" y="51"/>
                    </a:cubicBezTo>
                    <a:cubicBezTo>
                      <a:pt x="1782" y="34"/>
                      <a:pt x="1794" y="17"/>
                      <a:pt x="1811" y="11"/>
                    </a:cubicBezTo>
                    <a:cubicBezTo>
                      <a:pt x="1845" y="5"/>
                      <a:pt x="1845" y="5"/>
                      <a:pt x="1845" y="5"/>
                    </a:cubicBezTo>
                    <a:cubicBezTo>
                      <a:pt x="1868" y="0"/>
                      <a:pt x="1885" y="11"/>
                      <a:pt x="1891" y="28"/>
                    </a:cubicBezTo>
                    <a:cubicBezTo>
                      <a:pt x="1896" y="51"/>
                      <a:pt x="1879" y="68"/>
                      <a:pt x="1862" y="74"/>
                    </a:cubicBezTo>
                    <a:cubicBezTo>
                      <a:pt x="1828" y="79"/>
                      <a:pt x="1828" y="79"/>
                      <a:pt x="1828" y="79"/>
                    </a:cubicBezTo>
                    <a:lnTo>
                      <a:pt x="1822" y="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41" name="Freeform: Shape 127">
                <a:extLst>
                  <a:ext uri="{FF2B5EF4-FFF2-40B4-BE49-F238E27FC236}">
                    <a16:creationId xmlns:a16="http://schemas.microsoft.com/office/drawing/2014/main" id="{9F074198-5AB5-4B5C-BC19-92C5212B9D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9499" y="7102069"/>
                <a:ext cx="1227548" cy="528958"/>
              </a:xfrm>
              <a:custGeom>
                <a:avLst/>
                <a:gdLst>
                  <a:gd name="T0" fmla="*/ 1885 w 1926"/>
                  <a:gd name="T1" fmla="*/ 834 h 835"/>
                  <a:gd name="T2" fmla="*/ 1840 w 1926"/>
                  <a:gd name="T3" fmla="*/ 811 h 835"/>
                  <a:gd name="T4" fmla="*/ 1874 w 1926"/>
                  <a:gd name="T5" fmla="*/ 748 h 835"/>
                  <a:gd name="T6" fmla="*/ 1920 w 1926"/>
                  <a:gd name="T7" fmla="*/ 817 h 835"/>
                  <a:gd name="T8" fmla="*/ 1737 w 1926"/>
                  <a:gd name="T9" fmla="*/ 737 h 835"/>
                  <a:gd name="T10" fmla="*/ 1714 w 1926"/>
                  <a:gd name="T11" fmla="*/ 737 h 835"/>
                  <a:gd name="T12" fmla="*/ 1674 w 1926"/>
                  <a:gd name="T13" fmla="*/ 669 h 835"/>
                  <a:gd name="T14" fmla="*/ 1754 w 1926"/>
                  <a:gd name="T15" fmla="*/ 674 h 835"/>
                  <a:gd name="T16" fmla="*/ 1737 w 1926"/>
                  <a:gd name="T17" fmla="*/ 737 h 835"/>
                  <a:gd name="T18" fmla="*/ 1577 w 1926"/>
                  <a:gd name="T19" fmla="*/ 651 h 835"/>
                  <a:gd name="T20" fmla="*/ 1531 w 1926"/>
                  <a:gd name="T21" fmla="*/ 629 h 835"/>
                  <a:gd name="T22" fmla="*/ 1565 w 1926"/>
                  <a:gd name="T23" fmla="*/ 566 h 835"/>
                  <a:gd name="T24" fmla="*/ 1611 w 1926"/>
                  <a:gd name="T25" fmla="*/ 634 h 835"/>
                  <a:gd name="T26" fmla="*/ 1423 w 1926"/>
                  <a:gd name="T27" fmla="*/ 566 h 835"/>
                  <a:gd name="T28" fmla="*/ 1406 w 1926"/>
                  <a:gd name="T29" fmla="*/ 566 h 835"/>
                  <a:gd name="T30" fmla="*/ 1354 w 1926"/>
                  <a:gd name="T31" fmla="*/ 503 h 835"/>
                  <a:gd name="T32" fmla="*/ 1434 w 1926"/>
                  <a:gd name="T33" fmla="*/ 503 h 835"/>
                  <a:gd name="T34" fmla="*/ 1423 w 1926"/>
                  <a:gd name="T35" fmla="*/ 566 h 835"/>
                  <a:gd name="T36" fmla="*/ 1257 w 1926"/>
                  <a:gd name="T37" fmla="*/ 491 h 835"/>
                  <a:gd name="T38" fmla="*/ 1211 w 1926"/>
                  <a:gd name="T39" fmla="*/ 469 h 835"/>
                  <a:gd name="T40" fmla="*/ 1240 w 1926"/>
                  <a:gd name="T41" fmla="*/ 406 h 835"/>
                  <a:gd name="T42" fmla="*/ 1291 w 1926"/>
                  <a:gd name="T43" fmla="*/ 469 h 835"/>
                  <a:gd name="T44" fmla="*/ 1097 w 1926"/>
                  <a:gd name="T45" fmla="*/ 417 h 835"/>
                  <a:gd name="T46" fmla="*/ 1080 w 1926"/>
                  <a:gd name="T47" fmla="*/ 411 h 835"/>
                  <a:gd name="T48" fmla="*/ 1028 w 1926"/>
                  <a:gd name="T49" fmla="*/ 354 h 835"/>
                  <a:gd name="T50" fmla="*/ 1108 w 1926"/>
                  <a:gd name="T51" fmla="*/ 349 h 835"/>
                  <a:gd name="T52" fmla="*/ 1097 w 1926"/>
                  <a:gd name="T53" fmla="*/ 417 h 835"/>
                  <a:gd name="T54" fmla="*/ 931 w 1926"/>
                  <a:gd name="T55" fmla="*/ 349 h 835"/>
                  <a:gd name="T56" fmla="*/ 886 w 1926"/>
                  <a:gd name="T57" fmla="*/ 331 h 835"/>
                  <a:gd name="T58" fmla="*/ 908 w 1926"/>
                  <a:gd name="T59" fmla="*/ 263 h 835"/>
                  <a:gd name="T60" fmla="*/ 965 w 1926"/>
                  <a:gd name="T61" fmla="*/ 326 h 835"/>
                  <a:gd name="T62" fmla="*/ 766 w 1926"/>
                  <a:gd name="T63" fmla="*/ 286 h 835"/>
                  <a:gd name="T64" fmla="*/ 748 w 1926"/>
                  <a:gd name="T65" fmla="*/ 280 h 835"/>
                  <a:gd name="T66" fmla="*/ 697 w 1926"/>
                  <a:gd name="T67" fmla="*/ 223 h 835"/>
                  <a:gd name="T68" fmla="*/ 777 w 1926"/>
                  <a:gd name="T69" fmla="*/ 217 h 835"/>
                  <a:gd name="T70" fmla="*/ 766 w 1926"/>
                  <a:gd name="T71" fmla="*/ 286 h 835"/>
                  <a:gd name="T72" fmla="*/ 594 w 1926"/>
                  <a:gd name="T73" fmla="*/ 229 h 835"/>
                  <a:gd name="T74" fmla="*/ 548 w 1926"/>
                  <a:gd name="T75" fmla="*/ 212 h 835"/>
                  <a:gd name="T76" fmla="*/ 571 w 1926"/>
                  <a:gd name="T77" fmla="*/ 143 h 835"/>
                  <a:gd name="T78" fmla="*/ 629 w 1926"/>
                  <a:gd name="T79" fmla="*/ 200 h 835"/>
                  <a:gd name="T80" fmla="*/ 423 w 1926"/>
                  <a:gd name="T81" fmla="*/ 171 h 835"/>
                  <a:gd name="T82" fmla="*/ 411 w 1926"/>
                  <a:gd name="T83" fmla="*/ 171 h 835"/>
                  <a:gd name="T84" fmla="*/ 354 w 1926"/>
                  <a:gd name="T85" fmla="*/ 120 h 835"/>
                  <a:gd name="T86" fmla="*/ 434 w 1926"/>
                  <a:gd name="T87" fmla="*/ 103 h 835"/>
                  <a:gd name="T88" fmla="*/ 423 w 1926"/>
                  <a:gd name="T89" fmla="*/ 171 h 835"/>
                  <a:gd name="T90" fmla="*/ 251 w 1926"/>
                  <a:gd name="T91" fmla="*/ 126 h 835"/>
                  <a:gd name="T92" fmla="*/ 206 w 1926"/>
                  <a:gd name="T93" fmla="*/ 114 h 835"/>
                  <a:gd name="T94" fmla="*/ 223 w 1926"/>
                  <a:gd name="T95" fmla="*/ 46 h 835"/>
                  <a:gd name="T96" fmla="*/ 286 w 1926"/>
                  <a:gd name="T97" fmla="*/ 97 h 835"/>
                  <a:gd name="T98" fmla="*/ 74 w 1926"/>
                  <a:gd name="T99" fmla="*/ 86 h 835"/>
                  <a:gd name="T100" fmla="*/ 69 w 1926"/>
                  <a:gd name="T101" fmla="*/ 86 h 835"/>
                  <a:gd name="T102" fmla="*/ 6 w 1926"/>
                  <a:gd name="T103" fmla="*/ 34 h 835"/>
                  <a:gd name="T104" fmla="*/ 86 w 1926"/>
                  <a:gd name="T105" fmla="*/ 12 h 835"/>
                  <a:gd name="T106" fmla="*/ 74 w 1926"/>
                  <a:gd name="T107" fmla="*/ 86 h 8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26" h="835">
                    <a:moveTo>
                      <a:pt x="1885" y="834"/>
                    </a:moveTo>
                    <a:lnTo>
                      <a:pt x="1885" y="834"/>
                    </a:lnTo>
                    <a:cubicBezTo>
                      <a:pt x="1880" y="834"/>
                      <a:pt x="1874" y="834"/>
                      <a:pt x="1868" y="829"/>
                    </a:cubicBezTo>
                    <a:cubicBezTo>
                      <a:pt x="1840" y="811"/>
                      <a:pt x="1840" y="811"/>
                      <a:pt x="1840" y="811"/>
                    </a:cubicBezTo>
                    <a:cubicBezTo>
                      <a:pt x="1823" y="800"/>
                      <a:pt x="1817" y="777"/>
                      <a:pt x="1828" y="760"/>
                    </a:cubicBezTo>
                    <a:cubicBezTo>
                      <a:pt x="1840" y="743"/>
                      <a:pt x="1857" y="737"/>
                      <a:pt x="1874" y="748"/>
                    </a:cubicBezTo>
                    <a:cubicBezTo>
                      <a:pt x="1908" y="766"/>
                      <a:pt x="1908" y="766"/>
                      <a:pt x="1908" y="766"/>
                    </a:cubicBezTo>
                    <a:cubicBezTo>
                      <a:pt x="1925" y="777"/>
                      <a:pt x="1925" y="800"/>
                      <a:pt x="1920" y="817"/>
                    </a:cubicBezTo>
                    <a:cubicBezTo>
                      <a:pt x="1908" y="829"/>
                      <a:pt x="1897" y="834"/>
                      <a:pt x="1885" y="834"/>
                    </a:cubicBezTo>
                    <a:close/>
                    <a:moveTo>
                      <a:pt x="1737" y="737"/>
                    </a:moveTo>
                    <a:lnTo>
                      <a:pt x="1737" y="737"/>
                    </a:lnTo>
                    <a:cubicBezTo>
                      <a:pt x="1731" y="737"/>
                      <a:pt x="1720" y="737"/>
                      <a:pt x="1714" y="737"/>
                    </a:cubicBezTo>
                    <a:cubicBezTo>
                      <a:pt x="1685" y="714"/>
                      <a:pt x="1685" y="714"/>
                      <a:pt x="1685" y="714"/>
                    </a:cubicBezTo>
                    <a:cubicBezTo>
                      <a:pt x="1668" y="708"/>
                      <a:pt x="1663" y="686"/>
                      <a:pt x="1674" y="669"/>
                    </a:cubicBezTo>
                    <a:cubicBezTo>
                      <a:pt x="1685" y="651"/>
                      <a:pt x="1703" y="646"/>
                      <a:pt x="1720" y="657"/>
                    </a:cubicBezTo>
                    <a:cubicBezTo>
                      <a:pt x="1754" y="674"/>
                      <a:pt x="1754" y="674"/>
                      <a:pt x="1754" y="674"/>
                    </a:cubicBezTo>
                    <a:cubicBezTo>
                      <a:pt x="1771" y="686"/>
                      <a:pt x="1777" y="703"/>
                      <a:pt x="1765" y="720"/>
                    </a:cubicBezTo>
                    <a:cubicBezTo>
                      <a:pt x="1760" y="731"/>
                      <a:pt x="1748" y="737"/>
                      <a:pt x="1737" y="737"/>
                    </a:cubicBezTo>
                    <a:close/>
                    <a:moveTo>
                      <a:pt x="1577" y="651"/>
                    </a:moveTo>
                    <a:lnTo>
                      <a:pt x="1577" y="651"/>
                    </a:lnTo>
                    <a:cubicBezTo>
                      <a:pt x="1571" y="651"/>
                      <a:pt x="1565" y="651"/>
                      <a:pt x="1560" y="646"/>
                    </a:cubicBezTo>
                    <a:cubicBezTo>
                      <a:pt x="1531" y="629"/>
                      <a:pt x="1531" y="629"/>
                      <a:pt x="1531" y="629"/>
                    </a:cubicBezTo>
                    <a:cubicBezTo>
                      <a:pt x="1514" y="623"/>
                      <a:pt x="1508" y="600"/>
                      <a:pt x="1514" y="583"/>
                    </a:cubicBezTo>
                    <a:cubicBezTo>
                      <a:pt x="1525" y="566"/>
                      <a:pt x="1548" y="560"/>
                      <a:pt x="1565" y="566"/>
                    </a:cubicBezTo>
                    <a:cubicBezTo>
                      <a:pt x="1594" y="583"/>
                      <a:pt x="1594" y="583"/>
                      <a:pt x="1594" y="583"/>
                    </a:cubicBezTo>
                    <a:cubicBezTo>
                      <a:pt x="1611" y="594"/>
                      <a:pt x="1617" y="617"/>
                      <a:pt x="1611" y="634"/>
                    </a:cubicBezTo>
                    <a:cubicBezTo>
                      <a:pt x="1605" y="646"/>
                      <a:pt x="1594" y="651"/>
                      <a:pt x="1577" y="651"/>
                    </a:cubicBezTo>
                    <a:close/>
                    <a:moveTo>
                      <a:pt x="1423" y="566"/>
                    </a:moveTo>
                    <a:lnTo>
                      <a:pt x="1423" y="566"/>
                    </a:lnTo>
                    <a:cubicBezTo>
                      <a:pt x="1417" y="566"/>
                      <a:pt x="1411" y="566"/>
                      <a:pt x="1406" y="566"/>
                    </a:cubicBezTo>
                    <a:cubicBezTo>
                      <a:pt x="1371" y="548"/>
                      <a:pt x="1371" y="548"/>
                      <a:pt x="1371" y="548"/>
                    </a:cubicBezTo>
                    <a:cubicBezTo>
                      <a:pt x="1354" y="537"/>
                      <a:pt x="1348" y="520"/>
                      <a:pt x="1354" y="503"/>
                    </a:cubicBezTo>
                    <a:cubicBezTo>
                      <a:pt x="1365" y="480"/>
                      <a:pt x="1388" y="474"/>
                      <a:pt x="1406" y="486"/>
                    </a:cubicBezTo>
                    <a:cubicBezTo>
                      <a:pt x="1434" y="503"/>
                      <a:pt x="1434" y="503"/>
                      <a:pt x="1434" y="503"/>
                    </a:cubicBezTo>
                    <a:cubicBezTo>
                      <a:pt x="1451" y="509"/>
                      <a:pt x="1463" y="531"/>
                      <a:pt x="1451" y="548"/>
                    </a:cubicBezTo>
                    <a:cubicBezTo>
                      <a:pt x="1445" y="560"/>
                      <a:pt x="1434" y="566"/>
                      <a:pt x="1423" y="566"/>
                    </a:cubicBezTo>
                    <a:close/>
                    <a:moveTo>
                      <a:pt x="1257" y="491"/>
                    </a:moveTo>
                    <a:lnTo>
                      <a:pt x="1257" y="491"/>
                    </a:lnTo>
                    <a:cubicBezTo>
                      <a:pt x="1257" y="491"/>
                      <a:pt x="1251" y="486"/>
                      <a:pt x="1246" y="486"/>
                    </a:cubicBezTo>
                    <a:cubicBezTo>
                      <a:pt x="1211" y="469"/>
                      <a:pt x="1211" y="469"/>
                      <a:pt x="1211" y="469"/>
                    </a:cubicBezTo>
                    <a:cubicBezTo>
                      <a:pt x="1194" y="463"/>
                      <a:pt x="1188" y="440"/>
                      <a:pt x="1194" y="423"/>
                    </a:cubicBezTo>
                    <a:cubicBezTo>
                      <a:pt x="1206" y="406"/>
                      <a:pt x="1223" y="400"/>
                      <a:pt x="1240" y="406"/>
                    </a:cubicBezTo>
                    <a:cubicBezTo>
                      <a:pt x="1274" y="423"/>
                      <a:pt x="1274" y="423"/>
                      <a:pt x="1274" y="423"/>
                    </a:cubicBezTo>
                    <a:cubicBezTo>
                      <a:pt x="1291" y="429"/>
                      <a:pt x="1303" y="451"/>
                      <a:pt x="1291" y="469"/>
                    </a:cubicBezTo>
                    <a:cubicBezTo>
                      <a:pt x="1285" y="480"/>
                      <a:pt x="1274" y="491"/>
                      <a:pt x="1257" y="491"/>
                    </a:cubicBezTo>
                    <a:close/>
                    <a:moveTo>
                      <a:pt x="1097" y="417"/>
                    </a:moveTo>
                    <a:lnTo>
                      <a:pt x="1097" y="417"/>
                    </a:lnTo>
                    <a:cubicBezTo>
                      <a:pt x="1091" y="417"/>
                      <a:pt x="1086" y="417"/>
                      <a:pt x="1080" y="411"/>
                    </a:cubicBezTo>
                    <a:cubicBezTo>
                      <a:pt x="1051" y="400"/>
                      <a:pt x="1051" y="400"/>
                      <a:pt x="1051" y="400"/>
                    </a:cubicBezTo>
                    <a:cubicBezTo>
                      <a:pt x="1034" y="388"/>
                      <a:pt x="1023" y="371"/>
                      <a:pt x="1028" y="354"/>
                    </a:cubicBezTo>
                    <a:cubicBezTo>
                      <a:pt x="1040" y="331"/>
                      <a:pt x="1057" y="326"/>
                      <a:pt x="1080" y="331"/>
                    </a:cubicBezTo>
                    <a:cubicBezTo>
                      <a:pt x="1108" y="349"/>
                      <a:pt x="1108" y="349"/>
                      <a:pt x="1108" y="349"/>
                    </a:cubicBezTo>
                    <a:cubicBezTo>
                      <a:pt x="1125" y="354"/>
                      <a:pt x="1137" y="377"/>
                      <a:pt x="1131" y="394"/>
                    </a:cubicBezTo>
                    <a:cubicBezTo>
                      <a:pt x="1125" y="406"/>
                      <a:pt x="1108" y="417"/>
                      <a:pt x="1097" y="417"/>
                    </a:cubicBezTo>
                    <a:close/>
                    <a:moveTo>
                      <a:pt x="931" y="349"/>
                    </a:moveTo>
                    <a:lnTo>
                      <a:pt x="931" y="349"/>
                    </a:lnTo>
                    <a:cubicBezTo>
                      <a:pt x="926" y="349"/>
                      <a:pt x="920" y="349"/>
                      <a:pt x="920" y="343"/>
                    </a:cubicBezTo>
                    <a:cubicBezTo>
                      <a:pt x="886" y="331"/>
                      <a:pt x="886" y="331"/>
                      <a:pt x="886" y="331"/>
                    </a:cubicBezTo>
                    <a:cubicBezTo>
                      <a:pt x="868" y="326"/>
                      <a:pt x="857" y="303"/>
                      <a:pt x="863" y="286"/>
                    </a:cubicBezTo>
                    <a:cubicBezTo>
                      <a:pt x="874" y="269"/>
                      <a:pt x="891" y="257"/>
                      <a:pt x="908" y="263"/>
                    </a:cubicBezTo>
                    <a:cubicBezTo>
                      <a:pt x="943" y="280"/>
                      <a:pt x="943" y="280"/>
                      <a:pt x="943" y="280"/>
                    </a:cubicBezTo>
                    <a:cubicBezTo>
                      <a:pt x="960" y="286"/>
                      <a:pt x="971" y="309"/>
                      <a:pt x="965" y="326"/>
                    </a:cubicBezTo>
                    <a:cubicBezTo>
                      <a:pt x="960" y="337"/>
                      <a:pt x="943" y="349"/>
                      <a:pt x="931" y="349"/>
                    </a:cubicBezTo>
                    <a:close/>
                    <a:moveTo>
                      <a:pt x="766" y="286"/>
                    </a:moveTo>
                    <a:lnTo>
                      <a:pt x="766" y="286"/>
                    </a:lnTo>
                    <a:cubicBezTo>
                      <a:pt x="760" y="286"/>
                      <a:pt x="754" y="286"/>
                      <a:pt x="748" y="280"/>
                    </a:cubicBezTo>
                    <a:cubicBezTo>
                      <a:pt x="720" y="269"/>
                      <a:pt x="720" y="269"/>
                      <a:pt x="720" y="269"/>
                    </a:cubicBezTo>
                    <a:cubicBezTo>
                      <a:pt x="697" y="263"/>
                      <a:pt x="691" y="246"/>
                      <a:pt x="697" y="223"/>
                    </a:cubicBezTo>
                    <a:cubicBezTo>
                      <a:pt x="703" y="206"/>
                      <a:pt x="720" y="194"/>
                      <a:pt x="743" y="200"/>
                    </a:cubicBezTo>
                    <a:cubicBezTo>
                      <a:pt x="777" y="217"/>
                      <a:pt x="777" y="217"/>
                      <a:pt x="777" y="217"/>
                    </a:cubicBezTo>
                    <a:cubicBezTo>
                      <a:pt x="794" y="223"/>
                      <a:pt x="806" y="240"/>
                      <a:pt x="794" y="263"/>
                    </a:cubicBezTo>
                    <a:cubicBezTo>
                      <a:pt x="794" y="274"/>
                      <a:pt x="777" y="286"/>
                      <a:pt x="766" y="286"/>
                    </a:cubicBezTo>
                    <a:close/>
                    <a:moveTo>
                      <a:pt x="594" y="229"/>
                    </a:moveTo>
                    <a:lnTo>
                      <a:pt x="594" y="229"/>
                    </a:lnTo>
                    <a:cubicBezTo>
                      <a:pt x="589" y="229"/>
                      <a:pt x="589" y="223"/>
                      <a:pt x="583" y="223"/>
                    </a:cubicBezTo>
                    <a:cubicBezTo>
                      <a:pt x="548" y="212"/>
                      <a:pt x="548" y="212"/>
                      <a:pt x="548" y="212"/>
                    </a:cubicBezTo>
                    <a:cubicBezTo>
                      <a:pt x="531" y="206"/>
                      <a:pt x="520" y="189"/>
                      <a:pt x="526" y="166"/>
                    </a:cubicBezTo>
                    <a:cubicBezTo>
                      <a:pt x="531" y="149"/>
                      <a:pt x="554" y="137"/>
                      <a:pt x="571" y="143"/>
                    </a:cubicBezTo>
                    <a:cubicBezTo>
                      <a:pt x="606" y="154"/>
                      <a:pt x="606" y="154"/>
                      <a:pt x="606" y="154"/>
                    </a:cubicBezTo>
                    <a:cubicBezTo>
                      <a:pt x="623" y="160"/>
                      <a:pt x="634" y="183"/>
                      <a:pt x="629" y="200"/>
                    </a:cubicBezTo>
                    <a:cubicBezTo>
                      <a:pt x="623" y="217"/>
                      <a:pt x="611" y="229"/>
                      <a:pt x="594" y="229"/>
                    </a:cubicBezTo>
                    <a:close/>
                    <a:moveTo>
                      <a:pt x="423" y="171"/>
                    </a:moveTo>
                    <a:lnTo>
                      <a:pt x="423" y="171"/>
                    </a:lnTo>
                    <a:cubicBezTo>
                      <a:pt x="417" y="171"/>
                      <a:pt x="417" y="171"/>
                      <a:pt x="411" y="171"/>
                    </a:cubicBezTo>
                    <a:cubicBezTo>
                      <a:pt x="377" y="160"/>
                      <a:pt x="377" y="160"/>
                      <a:pt x="377" y="160"/>
                    </a:cubicBezTo>
                    <a:cubicBezTo>
                      <a:pt x="360" y="154"/>
                      <a:pt x="348" y="137"/>
                      <a:pt x="354" y="120"/>
                    </a:cubicBezTo>
                    <a:cubicBezTo>
                      <a:pt x="360" y="97"/>
                      <a:pt x="377" y="86"/>
                      <a:pt x="400" y="91"/>
                    </a:cubicBezTo>
                    <a:cubicBezTo>
                      <a:pt x="434" y="103"/>
                      <a:pt x="434" y="103"/>
                      <a:pt x="434" y="103"/>
                    </a:cubicBezTo>
                    <a:cubicBezTo>
                      <a:pt x="451" y="109"/>
                      <a:pt x="463" y="131"/>
                      <a:pt x="457" y="149"/>
                    </a:cubicBezTo>
                    <a:cubicBezTo>
                      <a:pt x="451" y="166"/>
                      <a:pt x="440" y="171"/>
                      <a:pt x="423" y="171"/>
                    </a:cubicBezTo>
                    <a:close/>
                    <a:moveTo>
                      <a:pt x="251" y="126"/>
                    </a:moveTo>
                    <a:lnTo>
                      <a:pt x="251" y="126"/>
                    </a:lnTo>
                    <a:cubicBezTo>
                      <a:pt x="246" y="126"/>
                      <a:pt x="246" y="126"/>
                      <a:pt x="240" y="126"/>
                    </a:cubicBezTo>
                    <a:cubicBezTo>
                      <a:pt x="206" y="114"/>
                      <a:pt x="206" y="114"/>
                      <a:pt x="206" y="114"/>
                    </a:cubicBezTo>
                    <a:cubicBezTo>
                      <a:pt x="189" y="109"/>
                      <a:pt x="177" y="91"/>
                      <a:pt x="183" y="74"/>
                    </a:cubicBezTo>
                    <a:cubicBezTo>
                      <a:pt x="183" y="52"/>
                      <a:pt x="206" y="40"/>
                      <a:pt x="223" y="46"/>
                    </a:cubicBezTo>
                    <a:cubicBezTo>
                      <a:pt x="257" y="57"/>
                      <a:pt x="257" y="57"/>
                      <a:pt x="257" y="57"/>
                    </a:cubicBezTo>
                    <a:cubicBezTo>
                      <a:pt x="280" y="63"/>
                      <a:pt x="291" y="80"/>
                      <a:pt x="286" y="97"/>
                    </a:cubicBezTo>
                    <a:cubicBezTo>
                      <a:pt x="280" y="114"/>
                      <a:pt x="263" y="126"/>
                      <a:pt x="251" y="126"/>
                    </a:cubicBezTo>
                    <a:close/>
                    <a:moveTo>
                      <a:pt x="74" y="86"/>
                    </a:moveTo>
                    <a:lnTo>
                      <a:pt x="74" y="86"/>
                    </a:lnTo>
                    <a:lnTo>
                      <a:pt x="69" y="86"/>
                    </a:lnTo>
                    <a:cubicBezTo>
                      <a:pt x="34" y="74"/>
                      <a:pt x="34" y="74"/>
                      <a:pt x="34" y="74"/>
                    </a:cubicBezTo>
                    <a:cubicBezTo>
                      <a:pt x="12" y="69"/>
                      <a:pt x="0" y="52"/>
                      <a:pt x="6" y="34"/>
                    </a:cubicBezTo>
                    <a:cubicBezTo>
                      <a:pt x="12" y="12"/>
                      <a:pt x="29" y="0"/>
                      <a:pt x="46" y="6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103" y="17"/>
                      <a:pt x="114" y="34"/>
                      <a:pt x="109" y="57"/>
                    </a:cubicBezTo>
                    <a:cubicBezTo>
                      <a:pt x="109" y="74"/>
                      <a:pt x="91" y="86"/>
                      <a:pt x="74" y="8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42" name="Freeform: Shape 128">
                <a:extLst>
                  <a:ext uri="{FF2B5EF4-FFF2-40B4-BE49-F238E27FC236}">
                    <a16:creationId xmlns:a16="http://schemas.microsoft.com/office/drawing/2014/main" id="{648F3A2A-62D6-4F12-B690-3249BF51B7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05375" y="8697384"/>
                <a:ext cx="551833" cy="1240800"/>
              </a:xfrm>
              <a:custGeom>
                <a:avLst/>
                <a:gdLst>
                  <a:gd name="T0" fmla="*/ 828 w 869"/>
                  <a:gd name="T1" fmla="*/ 1948 h 1949"/>
                  <a:gd name="T2" fmla="*/ 782 w 869"/>
                  <a:gd name="T3" fmla="*/ 1886 h 1949"/>
                  <a:gd name="T4" fmla="*/ 857 w 869"/>
                  <a:gd name="T5" fmla="*/ 1869 h 1949"/>
                  <a:gd name="T6" fmla="*/ 834 w 869"/>
                  <a:gd name="T7" fmla="*/ 1948 h 1949"/>
                  <a:gd name="T8" fmla="*/ 782 w 869"/>
                  <a:gd name="T9" fmla="*/ 1771 h 1949"/>
                  <a:gd name="T10" fmla="*/ 748 w 869"/>
                  <a:gd name="T11" fmla="*/ 1743 h 1949"/>
                  <a:gd name="T12" fmla="*/ 765 w 869"/>
                  <a:gd name="T13" fmla="*/ 1669 h 1949"/>
                  <a:gd name="T14" fmla="*/ 817 w 869"/>
                  <a:gd name="T15" fmla="*/ 1726 h 1949"/>
                  <a:gd name="T16" fmla="*/ 782 w 869"/>
                  <a:gd name="T17" fmla="*/ 1771 h 1949"/>
                  <a:gd name="T18" fmla="*/ 737 w 869"/>
                  <a:gd name="T19" fmla="*/ 1594 h 1949"/>
                  <a:gd name="T20" fmla="*/ 691 w 869"/>
                  <a:gd name="T21" fmla="*/ 1537 h 1949"/>
                  <a:gd name="T22" fmla="*/ 759 w 869"/>
                  <a:gd name="T23" fmla="*/ 1514 h 1949"/>
                  <a:gd name="T24" fmla="*/ 748 w 869"/>
                  <a:gd name="T25" fmla="*/ 1594 h 1949"/>
                  <a:gd name="T26" fmla="*/ 685 w 869"/>
                  <a:gd name="T27" fmla="*/ 1423 h 1949"/>
                  <a:gd name="T28" fmla="*/ 651 w 869"/>
                  <a:gd name="T29" fmla="*/ 1394 h 1949"/>
                  <a:gd name="T30" fmla="*/ 662 w 869"/>
                  <a:gd name="T31" fmla="*/ 1320 h 1949"/>
                  <a:gd name="T32" fmla="*/ 720 w 869"/>
                  <a:gd name="T33" fmla="*/ 1377 h 1949"/>
                  <a:gd name="T34" fmla="*/ 685 w 869"/>
                  <a:gd name="T35" fmla="*/ 1423 h 1949"/>
                  <a:gd name="T36" fmla="*/ 622 w 869"/>
                  <a:gd name="T37" fmla="*/ 1252 h 1949"/>
                  <a:gd name="T38" fmla="*/ 577 w 869"/>
                  <a:gd name="T39" fmla="*/ 1194 h 1949"/>
                  <a:gd name="T40" fmla="*/ 645 w 869"/>
                  <a:gd name="T41" fmla="*/ 1166 h 1949"/>
                  <a:gd name="T42" fmla="*/ 634 w 869"/>
                  <a:gd name="T43" fmla="*/ 1246 h 1949"/>
                  <a:gd name="T44" fmla="*/ 560 w 869"/>
                  <a:gd name="T45" fmla="*/ 1080 h 1949"/>
                  <a:gd name="T46" fmla="*/ 525 w 869"/>
                  <a:gd name="T47" fmla="*/ 1057 h 1949"/>
                  <a:gd name="T48" fmla="*/ 531 w 869"/>
                  <a:gd name="T49" fmla="*/ 977 h 1949"/>
                  <a:gd name="T50" fmla="*/ 594 w 869"/>
                  <a:gd name="T51" fmla="*/ 1029 h 1949"/>
                  <a:gd name="T52" fmla="*/ 560 w 869"/>
                  <a:gd name="T53" fmla="*/ 1080 h 1949"/>
                  <a:gd name="T54" fmla="*/ 491 w 869"/>
                  <a:gd name="T55" fmla="*/ 909 h 1949"/>
                  <a:gd name="T56" fmla="*/ 445 w 869"/>
                  <a:gd name="T57" fmla="*/ 857 h 1949"/>
                  <a:gd name="T58" fmla="*/ 508 w 869"/>
                  <a:gd name="T59" fmla="*/ 829 h 1949"/>
                  <a:gd name="T60" fmla="*/ 502 w 869"/>
                  <a:gd name="T61" fmla="*/ 909 h 1949"/>
                  <a:gd name="T62" fmla="*/ 417 w 869"/>
                  <a:gd name="T63" fmla="*/ 743 h 1949"/>
                  <a:gd name="T64" fmla="*/ 382 w 869"/>
                  <a:gd name="T65" fmla="*/ 726 h 1949"/>
                  <a:gd name="T66" fmla="*/ 382 w 869"/>
                  <a:gd name="T67" fmla="*/ 646 h 1949"/>
                  <a:gd name="T68" fmla="*/ 445 w 869"/>
                  <a:gd name="T69" fmla="*/ 692 h 1949"/>
                  <a:gd name="T70" fmla="*/ 417 w 869"/>
                  <a:gd name="T71" fmla="*/ 743 h 1949"/>
                  <a:gd name="T72" fmla="*/ 337 w 869"/>
                  <a:gd name="T73" fmla="*/ 583 h 1949"/>
                  <a:gd name="T74" fmla="*/ 285 w 869"/>
                  <a:gd name="T75" fmla="*/ 532 h 1949"/>
                  <a:gd name="T76" fmla="*/ 348 w 869"/>
                  <a:gd name="T77" fmla="*/ 497 h 1949"/>
                  <a:gd name="T78" fmla="*/ 348 w 869"/>
                  <a:gd name="T79" fmla="*/ 577 h 1949"/>
                  <a:gd name="T80" fmla="*/ 251 w 869"/>
                  <a:gd name="T81" fmla="*/ 423 h 1949"/>
                  <a:gd name="T82" fmla="*/ 217 w 869"/>
                  <a:gd name="T83" fmla="*/ 400 h 1949"/>
                  <a:gd name="T84" fmla="*/ 211 w 869"/>
                  <a:gd name="T85" fmla="*/ 320 h 1949"/>
                  <a:gd name="T86" fmla="*/ 280 w 869"/>
                  <a:gd name="T87" fmla="*/ 366 h 1949"/>
                  <a:gd name="T88" fmla="*/ 251 w 869"/>
                  <a:gd name="T89" fmla="*/ 423 h 1949"/>
                  <a:gd name="T90" fmla="*/ 160 w 869"/>
                  <a:gd name="T91" fmla="*/ 263 h 1949"/>
                  <a:gd name="T92" fmla="*/ 108 w 869"/>
                  <a:gd name="T93" fmla="*/ 217 h 1949"/>
                  <a:gd name="T94" fmla="*/ 171 w 869"/>
                  <a:gd name="T95" fmla="*/ 178 h 1949"/>
                  <a:gd name="T96" fmla="*/ 177 w 869"/>
                  <a:gd name="T97" fmla="*/ 257 h 1949"/>
                  <a:gd name="T98" fmla="*/ 63 w 869"/>
                  <a:gd name="T99" fmla="*/ 109 h 1949"/>
                  <a:gd name="T100" fmla="*/ 34 w 869"/>
                  <a:gd name="T101" fmla="*/ 92 h 1949"/>
                  <a:gd name="T102" fmla="*/ 22 w 869"/>
                  <a:gd name="T103" fmla="*/ 12 h 1949"/>
                  <a:gd name="T104" fmla="*/ 91 w 869"/>
                  <a:gd name="T105" fmla="*/ 52 h 1949"/>
                  <a:gd name="T106" fmla="*/ 63 w 869"/>
                  <a:gd name="T107" fmla="*/ 109 h 1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9" h="1949">
                    <a:moveTo>
                      <a:pt x="828" y="1948"/>
                    </a:moveTo>
                    <a:lnTo>
                      <a:pt x="828" y="1948"/>
                    </a:lnTo>
                    <a:cubicBezTo>
                      <a:pt x="811" y="1948"/>
                      <a:pt x="794" y="1937"/>
                      <a:pt x="794" y="1920"/>
                    </a:cubicBezTo>
                    <a:cubicBezTo>
                      <a:pt x="782" y="1886"/>
                      <a:pt x="782" y="1886"/>
                      <a:pt x="782" y="1886"/>
                    </a:cubicBezTo>
                    <a:cubicBezTo>
                      <a:pt x="782" y="1869"/>
                      <a:pt x="794" y="1846"/>
                      <a:pt x="811" y="1840"/>
                    </a:cubicBezTo>
                    <a:cubicBezTo>
                      <a:pt x="828" y="1840"/>
                      <a:pt x="851" y="1851"/>
                      <a:pt x="857" y="1869"/>
                    </a:cubicBezTo>
                    <a:cubicBezTo>
                      <a:pt x="862" y="1903"/>
                      <a:pt x="862" y="1903"/>
                      <a:pt x="862" y="1903"/>
                    </a:cubicBezTo>
                    <a:cubicBezTo>
                      <a:pt x="868" y="1926"/>
                      <a:pt x="857" y="1943"/>
                      <a:pt x="834" y="1948"/>
                    </a:cubicBezTo>
                    <a:lnTo>
                      <a:pt x="828" y="1948"/>
                    </a:lnTo>
                    <a:close/>
                    <a:moveTo>
                      <a:pt x="782" y="1771"/>
                    </a:moveTo>
                    <a:lnTo>
                      <a:pt x="782" y="1771"/>
                    </a:lnTo>
                    <a:cubicBezTo>
                      <a:pt x="771" y="1771"/>
                      <a:pt x="754" y="1760"/>
                      <a:pt x="748" y="1743"/>
                    </a:cubicBezTo>
                    <a:cubicBezTo>
                      <a:pt x="742" y="1709"/>
                      <a:pt x="742" y="1709"/>
                      <a:pt x="742" y="1709"/>
                    </a:cubicBezTo>
                    <a:cubicBezTo>
                      <a:pt x="737" y="1691"/>
                      <a:pt x="748" y="1669"/>
                      <a:pt x="765" y="1669"/>
                    </a:cubicBezTo>
                    <a:cubicBezTo>
                      <a:pt x="788" y="1663"/>
                      <a:pt x="805" y="1674"/>
                      <a:pt x="811" y="1691"/>
                    </a:cubicBezTo>
                    <a:cubicBezTo>
                      <a:pt x="817" y="1726"/>
                      <a:pt x="817" y="1726"/>
                      <a:pt x="817" y="1726"/>
                    </a:cubicBezTo>
                    <a:cubicBezTo>
                      <a:pt x="822" y="1743"/>
                      <a:pt x="811" y="1766"/>
                      <a:pt x="794" y="1771"/>
                    </a:cubicBezTo>
                    <a:cubicBezTo>
                      <a:pt x="788" y="1771"/>
                      <a:pt x="788" y="1771"/>
                      <a:pt x="782" y="1771"/>
                    </a:cubicBezTo>
                    <a:close/>
                    <a:moveTo>
                      <a:pt x="737" y="1594"/>
                    </a:moveTo>
                    <a:lnTo>
                      <a:pt x="737" y="1594"/>
                    </a:lnTo>
                    <a:cubicBezTo>
                      <a:pt x="720" y="1594"/>
                      <a:pt x="708" y="1583"/>
                      <a:pt x="702" y="1571"/>
                    </a:cubicBezTo>
                    <a:cubicBezTo>
                      <a:pt x="691" y="1537"/>
                      <a:pt x="691" y="1537"/>
                      <a:pt x="691" y="1537"/>
                    </a:cubicBezTo>
                    <a:cubicBezTo>
                      <a:pt x="685" y="1514"/>
                      <a:pt x="697" y="1497"/>
                      <a:pt x="714" y="1491"/>
                    </a:cubicBezTo>
                    <a:cubicBezTo>
                      <a:pt x="737" y="1486"/>
                      <a:pt x="754" y="1497"/>
                      <a:pt x="759" y="1514"/>
                    </a:cubicBezTo>
                    <a:cubicBezTo>
                      <a:pt x="771" y="1549"/>
                      <a:pt x="771" y="1549"/>
                      <a:pt x="771" y="1549"/>
                    </a:cubicBezTo>
                    <a:cubicBezTo>
                      <a:pt x="777" y="1571"/>
                      <a:pt x="765" y="1588"/>
                      <a:pt x="748" y="1594"/>
                    </a:cubicBezTo>
                    <a:cubicBezTo>
                      <a:pt x="742" y="1594"/>
                      <a:pt x="742" y="1594"/>
                      <a:pt x="737" y="1594"/>
                    </a:cubicBezTo>
                    <a:close/>
                    <a:moveTo>
                      <a:pt x="685" y="1423"/>
                    </a:moveTo>
                    <a:lnTo>
                      <a:pt x="685" y="1423"/>
                    </a:lnTo>
                    <a:cubicBezTo>
                      <a:pt x="668" y="1423"/>
                      <a:pt x="657" y="1411"/>
                      <a:pt x="651" y="1394"/>
                    </a:cubicBezTo>
                    <a:cubicBezTo>
                      <a:pt x="639" y="1360"/>
                      <a:pt x="639" y="1360"/>
                      <a:pt x="639" y="1360"/>
                    </a:cubicBezTo>
                    <a:cubicBezTo>
                      <a:pt x="634" y="1343"/>
                      <a:pt x="639" y="1326"/>
                      <a:pt x="662" y="1320"/>
                    </a:cubicBezTo>
                    <a:cubicBezTo>
                      <a:pt x="679" y="1309"/>
                      <a:pt x="697" y="1320"/>
                      <a:pt x="708" y="1337"/>
                    </a:cubicBezTo>
                    <a:cubicBezTo>
                      <a:pt x="720" y="1377"/>
                      <a:pt x="720" y="1377"/>
                      <a:pt x="720" y="1377"/>
                    </a:cubicBezTo>
                    <a:cubicBezTo>
                      <a:pt x="725" y="1394"/>
                      <a:pt x="714" y="1411"/>
                      <a:pt x="697" y="1417"/>
                    </a:cubicBezTo>
                    <a:cubicBezTo>
                      <a:pt x="691" y="1423"/>
                      <a:pt x="685" y="1423"/>
                      <a:pt x="685" y="1423"/>
                    </a:cubicBezTo>
                    <a:close/>
                    <a:moveTo>
                      <a:pt x="622" y="1252"/>
                    </a:moveTo>
                    <a:lnTo>
                      <a:pt x="622" y="1252"/>
                    </a:lnTo>
                    <a:cubicBezTo>
                      <a:pt x="611" y="1252"/>
                      <a:pt x="594" y="1240"/>
                      <a:pt x="588" y="1223"/>
                    </a:cubicBezTo>
                    <a:cubicBezTo>
                      <a:pt x="577" y="1194"/>
                      <a:pt x="577" y="1194"/>
                      <a:pt x="577" y="1194"/>
                    </a:cubicBezTo>
                    <a:cubicBezTo>
                      <a:pt x="571" y="1171"/>
                      <a:pt x="582" y="1154"/>
                      <a:pt x="599" y="1149"/>
                    </a:cubicBezTo>
                    <a:cubicBezTo>
                      <a:pt x="617" y="1137"/>
                      <a:pt x="639" y="1149"/>
                      <a:pt x="645" y="1166"/>
                    </a:cubicBezTo>
                    <a:cubicBezTo>
                      <a:pt x="657" y="1200"/>
                      <a:pt x="657" y="1200"/>
                      <a:pt x="657" y="1200"/>
                    </a:cubicBezTo>
                    <a:cubicBezTo>
                      <a:pt x="662" y="1217"/>
                      <a:pt x="657" y="1240"/>
                      <a:pt x="634" y="1246"/>
                    </a:cubicBezTo>
                    <a:cubicBezTo>
                      <a:pt x="634" y="1246"/>
                      <a:pt x="628" y="1252"/>
                      <a:pt x="622" y="1252"/>
                    </a:cubicBezTo>
                    <a:close/>
                    <a:moveTo>
                      <a:pt x="560" y="1080"/>
                    </a:moveTo>
                    <a:lnTo>
                      <a:pt x="560" y="1080"/>
                    </a:lnTo>
                    <a:cubicBezTo>
                      <a:pt x="548" y="1080"/>
                      <a:pt x="531" y="1069"/>
                      <a:pt x="525" y="1057"/>
                    </a:cubicBezTo>
                    <a:cubicBezTo>
                      <a:pt x="514" y="1023"/>
                      <a:pt x="514" y="1023"/>
                      <a:pt x="514" y="1023"/>
                    </a:cubicBezTo>
                    <a:cubicBezTo>
                      <a:pt x="508" y="1006"/>
                      <a:pt x="514" y="983"/>
                      <a:pt x="531" y="977"/>
                    </a:cubicBezTo>
                    <a:cubicBezTo>
                      <a:pt x="554" y="971"/>
                      <a:pt x="571" y="977"/>
                      <a:pt x="577" y="994"/>
                    </a:cubicBezTo>
                    <a:cubicBezTo>
                      <a:pt x="594" y="1029"/>
                      <a:pt x="594" y="1029"/>
                      <a:pt x="594" y="1029"/>
                    </a:cubicBezTo>
                    <a:cubicBezTo>
                      <a:pt x="599" y="1046"/>
                      <a:pt x="594" y="1069"/>
                      <a:pt x="571" y="1074"/>
                    </a:cubicBezTo>
                    <a:cubicBezTo>
                      <a:pt x="571" y="1080"/>
                      <a:pt x="565" y="1080"/>
                      <a:pt x="560" y="1080"/>
                    </a:cubicBezTo>
                    <a:close/>
                    <a:moveTo>
                      <a:pt x="491" y="909"/>
                    </a:moveTo>
                    <a:lnTo>
                      <a:pt x="491" y="909"/>
                    </a:lnTo>
                    <a:cubicBezTo>
                      <a:pt x="474" y="909"/>
                      <a:pt x="462" y="903"/>
                      <a:pt x="457" y="892"/>
                    </a:cubicBezTo>
                    <a:cubicBezTo>
                      <a:pt x="445" y="857"/>
                      <a:pt x="445" y="857"/>
                      <a:pt x="445" y="857"/>
                    </a:cubicBezTo>
                    <a:cubicBezTo>
                      <a:pt x="434" y="840"/>
                      <a:pt x="445" y="817"/>
                      <a:pt x="462" y="812"/>
                    </a:cubicBezTo>
                    <a:cubicBezTo>
                      <a:pt x="480" y="800"/>
                      <a:pt x="502" y="812"/>
                      <a:pt x="508" y="829"/>
                    </a:cubicBezTo>
                    <a:cubicBezTo>
                      <a:pt x="520" y="863"/>
                      <a:pt x="520" y="863"/>
                      <a:pt x="520" y="863"/>
                    </a:cubicBezTo>
                    <a:cubicBezTo>
                      <a:pt x="531" y="880"/>
                      <a:pt x="520" y="897"/>
                      <a:pt x="502" y="909"/>
                    </a:cubicBezTo>
                    <a:cubicBezTo>
                      <a:pt x="497" y="909"/>
                      <a:pt x="497" y="909"/>
                      <a:pt x="491" y="909"/>
                    </a:cubicBezTo>
                    <a:close/>
                    <a:moveTo>
                      <a:pt x="417" y="743"/>
                    </a:moveTo>
                    <a:lnTo>
                      <a:pt x="417" y="743"/>
                    </a:lnTo>
                    <a:cubicBezTo>
                      <a:pt x="400" y="743"/>
                      <a:pt x="388" y="737"/>
                      <a:pt x="382" y="726"/>
                    </a:cubicBezTo>
                    <a:cubicBezTo>
                      <a:pt x="365" y="692"/>
                      <a:pt x="365" y="692"/>
                      <a:pt x="365" y="692"/>
                    </a:cubicBezTo>
                    <a:cubicBezTo>
                      <a:pt x="360" y="674"/>
                      <a:pt x="365" y="652"/>
                      <a:pt x="382" y="646"/>
                    </a:cubicBezTo>
                    <a:cubicBezTo>
                      <a:pt x="400" y="635"/>
                      <a:pt x="422" y="646"/>
                      <a:pt x="428" y="663"/>
                    </a:cubicBezTo>
                    <a:cubicBezTo>
                      <a:pt x="445" y="692"/>
                      <a:pt x="445" y="692"/>
                      <a:pt x="445" y="692"/>
                    </a:cubicBezTo>
                    <a:cubicBezTo>
                      <a:pt x="457" y="714"/>
                      <a:pt x="445" y="732"/>
                      <a:pt x="428" y="743"/>
                    </a:cubicBezTo>
                    <a:cubicBezTo>
                      <a:pt x="422" y="743"/>
                      <a:pt x="422" y="743"/>
                      <a:pt x="417" y="743"/>
                    </a:cubicBezTo>
                    <a:close/>
                    <a:moveTo>
                      <a:pt x="337" y="583"/>
                    </a:moveTo>
                    <a:lnTo>
                      <a:pt x="337" y="583"/>
                    </a:lnTo>
                    <a:cubicBezTo>
                      <a:pt x="320" y="583"/>
                      <a:pt x="308" y="577"/>
                      <a:pt x="302" y="560"/>
                    </a:cubicBezTo>
                    <a:cubicBezTo>
                      <a:pt x="285" y="532"/>
                      <a:pt x="285" y="532"/>
                      <a:pt x="285" y="532"/>
                    </a:cubicBezTo>
                    <a:cubicBezTo>
                      <a:pt x="280" y="514"/>
                      <a:pt x="285" y="492"/>
                      <a:pt x="302" y="480"/>
                    </a:cubicBezTo>
                    <a:cubicBezTo>
                      <a:pt x="320" y="475"/>
                      <a:pt x="342" y="480"/>
                      <a:pt x="348" y="497"/>
                    </a:cubicBezTo>
                    <a:cubicBezTo>
                      <a:pt x="365" y="532"/>
                      <a:pt x="365" y="532"/>
                      <a:pt x="365" y="532"/>
                    </a:cubicBezTo>
                    <a:cubicBezTo>
                      <a:pt x="377" y="549"/>
                      <a:pt x="365" y="572"/>
                      <a:pt x="348" y="577"/>
                    </a:cubicBezTo>
                    <a:cubicBezTo>
                      <a:pt x="342" y="583"/>
                      <a:pt x="337" y="583"/>
                      <a:pt x="337" y="583"/>
                    </a:cubicBezTo>
                    <a:close/>
                    <a:moveTo>
                      <a:pt x="251" y="423"/>
                    </a:moveTo>
                    <a:lnTo>
                      <a:pt x="251" y="423"/>
                    </a:lnTo>
                    <a:cubicBezTo>
                      <a:pt x="234" y="423"/>
                      <a:pt x="222" y="412"/>
                      <a:pt x="217" y="400"/>
                    </a:cubicBezTo>
                    <a:cubicBezTo>
                      <a:pt x="200" y="372"/>
                      <a:pt x="200" y="372"/>
                      <a:pt x="200" y="372"/>
                    </a:cubicBezTo>
                    <a:cubicBezTo>
                      <a:pt x="188" y="354"/>
                      <a:pt x="194" y="332"/>
                      <a:pt x="211" y="320"/>
                    </a:cubicBezTo>
                    <a:cubicBezTo>
                      <a:pt x="228" y="315"/>
                      <a:pt x="251" y="320"/>
                      <a:pt x="263" y="337"/>
                    </a:cubicBezTo>
                    <a:cubicBezTo>
                      <a:pt x="280" y="366"/>
                      <a:pt x="280" y="366"/>
                      <a:pt x="280" y="366"/>
                    </a:cubicBezTo>
                    <a:cubicBezTo>
                      <a:pt x="291" y="383"/>
                      <a:pt x="285" y="406"/>
                      <a:pt x="268" y="417"/>
                    </a:cubicBezTo>
                    <a:cubicBezTo>
                      <a:pt x="263" y="417"/>
                      <a:pt x="257" y="423"/>
                      <a:pt x="251" y="423"/>
                    </a:cubicBezTo>
                    <a:close/>
                    <a:moveTo>
                      <a:pt x="160" y="263"/>
                    </a:moveTo>
                    <a:lnTo>
                      <a:pt x="160" y="263"/>
                    </a:lnTo>
                    <a:cubicBezTo>
                      <a:pt x="148" y="263"/>
                      <a:pt x="137" y="257"/>
                      <a:pt x="125" y="246"/>
                    </a:cubicBezTo>
                    <a:cubicBezTo>
                      <a:pt x="108" y="217"/>
                      <a:pt x="108" y="217"/>
                      <a:pt x="108" y="217"/>
                    </a:cubicBezTo>
                    <a:cubicBezTo>
                      <a:pt x="97" y="200"/>
                      <a:pt x="103" y="178"/>
                      <a:pt x="120" y="166"/>
                    </a:cubicBezTo>
                    <a:cubicBezTo>
                      <a:pt x="137" y="155"/>
                      <a:pt x="160" y="160"/>
                      <a:pt x="171" y="178"/>
                    </a:cubicBezTo>
                    <a:cubicBezTo>
                      <a:pt x="188" y="212"/>
                      <a:pt x="188" y="212"/>
                      <a:pt x="188" y="212"/>
                    </a:cubicBezTo>
                    <a:cubicBezTo>
                      <a:pt x="200" y="229"/>
                      <a:pt x="194" y="246"/>
                      <a:pt x="177" y="257"/>
                    </a:cubicBezTo>
                    <a:cubicBezTo>
                      <a:pt x="171" y="263"/>
                      <a:pt x="165" y="263"/>
                      <a:pt x="160" y="263"/>
                    </a:cubicBezTo>
                    <a:close/>
                    <a:moveTo>
                      <a:pt x="63" y="109"/>
                    </a:moveTo>
                    <a:lnTo>
                      <a:pt x="63" y="109"/>
                    </a:lnTo>
                    <a:cubicBezTo>
                      <a:pt x="51" y="109"/>
                      <a:pt x="40" y="103"/>
                      <a:pt x="34" y="92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0" y="46"/>
                      <a:pt x="5" y="23"/>
                      <a:pt x="22" y="12"/>
                    </a:cubicBezTo>
                    <a:cubicBezTo>
                      <a:pt x="40" y="0"/>
                      <a:pt x="63" y="6"/>
                      <a:pt x="74" y="23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103" y="69"/>
                      <a:pt x="97" y="92"/>
                      <a:pt x="80" y="103"/>
                    </a:cubicBezTo>
                    <a:cubicBezTo>
                      <a:pt x="74" y="109"/>
                      <a:pt x="68" y="109"/>
                      <a:pt x="6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89" name="Group 129">
              <a:extLst>
                <a:ext uri="{FF2B5EF4-FFF2-40B4-BE49-F238E27FC236}">
                  <a16:creationId xmlns:a16="http://schemas.microsoft.com/office/drawing/2014/main" id="{96F14AF8-A871-4277-9303-9F6361170BB3}"/>
                </a:ext>
              </a:extLst>
            </p:cNvPr>
            <p:cNvGrpSpPr/>
            <p:nvPr/>
          </p:nvGrpSpPr>
          <p:grpSpPr>
            <a:xfrm>
              <a:off x="3302898" y="1553729"/>
              <a:ext cx="481036" cy="405644"/>
              <a:chOff x="13296064" y="10607541"/>
              <a:chExt cx="1265763" cy="1166060"/>
            </a:xfrm>
            <a:solidFill>
              <a:schemeClr val="accent2"/>
            </a:solidFill>
          </p:grpSpPr>
          <p:sp>
            <p:nvSpPr>
              <p:cNvPr id="437" name="Freeform: Shape 130">
                <a:extLst>
                  <a:ext uri="{FF2B5EF4-FFF2-40B4-BE49-F238E27FC236}">
                    <a16:creationId xmlns:a16="http://schemas.microsoft.com/office/drawing/2014/main" id="{442F2005-C6A5-42B6-B786-7DD9D14A3A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9333" y="10670914"/>
                <a:ext cx="1141470" cy="1039314"/>
              </a:xfrm>
              <a:custGeom>
                <a:avLst/>
                <a:gdLst>
                  <a:gd name="T0" fmla="*/ 994 w 1989"/>
                  <a:gd name="T1" fmla="*/ 0 h 1812"/>
                  <a:gd name="T2" fmla="*/ 994 w 1989"/>
                  <a:gd name="T3" fmla="*/ 0 h 1812"/>
                  <a:gd name="T4" fmla="*/ 354 w 1989"/>
                  <a:gd name="T5" fmla="*/ 268 h 1812"/>
                  <a:gd name="T6" fmla="*/ 354 w 1989"/>
                  <a:gd name="T7" fmla="*/ 1548 h 1812"/>
                  <a:gd name="T8" fmla="*/ 994 w 1989"/>
                  <a:gd name="T9" fmla="*/ 1811 h 1812"/>
                  <a:gd name="T10" fmla="*/ 1634 w 1989"/>
                  <a:gd name="T11" fmla="*/ 1548 h 1812"/>
                  <a:gd name="T12" fmla="*/ 1634 w 1989"/>
                  <a:gd name="T13" fmla="*/ 268 h 1812"/>
                  <a:gd name="T14" fmla="*/ 994 w 1989"/>
                  <a:gd name="T15" fmla="*/ 0 h 1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9" h="1812">
                    <a:moveTo>
                      <a:pt x="994" y="0"/>
                    </a:moveTo>
                    <a:lnTo>
                      <a:pt x="994" y="0"/>
                    </a:lnTo>
                    <a:cubicBezTo>
                      <a:pt x="766" y="0"/>
                      <a:pt x="532" y="91"/>
                      <a:pt x="354" y="268"/>
                    </a:cubicBezTo>
                    <a:cubicBezTo>
                      <a:pt x="0" y="622"/>
                      <a:pt x="0" y="1194"/>
                      <a:pt x="354" y="1548"/>
                    </a:cubicBezTo>
                    <a:cubicBezTo>
                      <a:pt x="532" y="1725"/>
                      <a:pt x="766" y="1811"/>
                      <a:pt x="994" y="1811"/>
                    </a:cubicBezTo>
                    <a:cubicBezTo>
                      <a:pt x="1229" y="1811"/>
                      <a:pt x="1457" y="1725"/>
                      <a:pt x="1634" y="1548"/>
                    </a:cubicBezTo>
                    <a:cubicBezTo>
                      <a:pt x="1988" y="1194"/>
                      <a:pt x="1988" y="622"/>
                      <a:pt x="1634" y="268"/>
                    </a:cubicBezTo>
                    <a:cubicBezTo>
                      <a:pt x="1457" y="91"/>
                      <a:pt x="1229" y="0"/>
                      <a:pt x="99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38" name="Freeform: Shape 131">
                <a:extLst>
                  <a:ext uri="{FF2B5EF4-FFF2-40B4-BE49-F238E27FC236}">
                    <a16:creationId xmlns:a16="http://schemas.microsoft.com/office/drawing/2014/main" id="{46971C92-C380-472D-BD81-541BB5DC20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6064" y="10607541"/>
                <a:ext cx="1265763" cy="1166060"/>
              </a:xfrm>
              <a:custGeom>
                <a:avLst/>
                <a:gdLst>
                  <a:gd name="T0" fmla="*/ 1085 w 2206"/>
                  <a:gd name="T1" fmla="*/ 2005 h 2035"/>
                  <a:gd name="T2" fmla="*/ 1085 w 2206"/>
                  <a:gd name="T3" fmla="*/ 2005 h 2035"/>
                  <a:gd name="T4" fmla="*/ 383 w 2206"/>
                  <a:gd name="T5" fmla="*/ 1714 h 2035"/>
                  <a:gd name="T6" fmla="*/ 383 w 2206"/>
                  <a:gd name="T7" fmla="*/ 314 h 2035"/>
                  <a:gd name="T8" fmla="*/ 1085 w 2206"/>
                  <a:gd name="T9" fmla="*/ 23 h 2035"/>
                  <a:gd name="T10" fmla="*/ 1788 w 2206"/>
                  <a:gd name="T11" fmla="*/ 314 h 2035"/>
                  <a:gd name="T12" fmla="*/ 1788 w 2206"/>
                  <a:gd name="T13" fmla="*/ 1714 h 2035"/>
                  <a:gd name="T14" fmla="*/ 1085 w 2206"/>
                  <a:gd name="T15" fmla="*/ 2005 h 2035"/>
                  <a:gd name="T16" fmla="*/ 1085 w 2206"/>
                  <a:gd name="T17" fmla="*/ 0 h 2035"/>
                  <a:gd name="T18" fmla="*/ 1085 w 2206"/>
                  <a:gd name="T19" fmla="*/ 0 h 2035"/>
                  <a:gd name="T20" fmla="*/ 366 w 2206"/>
                  <a:gd name="T21" fmla="*/ 297 h 2035"/>
                  <a:gd name="T22" fmla="*/ 68 w 2206"/>
                  <a:gd name="T23" fmla="*/ 1017 h 2035"/>
                  <a:gd name="T24" fmla="*/ 366 w 2206"/>
                  <a:gd name="T25" fmla="*/ 1737 h 2035"/>
                  <a:gd name="T26" fmla="*/ 1085 w 2206"/>
                  <a:gd name="T27" fmla="*/ 2034 h 2035"/>
                  <a:gd name="T28" fmla="*/ 1085 w 2206"/>
                  <a:gd name="T29" fmla="*/ 2034 h 2035"/>
                  <a:gd name="T30" fmla="*/ 1805 w 2206"/>
                  <a:gd name="T31" fmla="*/ 1737 h 2035"/>
                  <a:gd name="T32" fmla="*/ 1805 w 2206"/>
                  <a:gd name="T33" fmla="*/ 297 h 2035"/>
                  <a:gd name="T34" fmla="*/ 1085 w 2206"/>
                  <a:gd name="T35" fmla="*/ 0 h 2035"/>
                  <a:gd name="T36" fmla="*/ 1085 w 2206"/>
                  <a:gd name="T37" fmla="*/ 2005 h 2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06" h="2035">
                    <a:moveTo>
                      <a:pt x="1085" y="2005"/>
                    </a:moveTo>
                    <a:lnTo>
                      <a:pt x="1085" y="2005"/>
                    </a:lnTo>
                    <a:cubicBezTo>
                      <a:pt x="823" y="2005"/>
                      <a:pt x="571" y="1902"/>
                      <a:pt x="383" y="1714"/>
                    </a:cubicBezTo>
                    <a:cubicBezTo>
                      <a:pt x="0" y="1331"/>
                      <a:pt x="0" y="703"/>
                      <a:pt x="383" y="314"/>
                    </a:cubicBezTo>
                    <a:cubicBezTo>
                      <a:pt x="571" y="126"/>
                      <a:pt x="823" y="23"/>
                      <a:pt x="1085" y="23"/>
                    </a:cubicBezTo>
                    <a:cubicBezTo>
                      <a:pt x="1354" y="23"/>
                      <a:pt x="1600" y="126"/>
                      <a:pt x="1788" y="314"/>
                    </a:cubicBezTo>
                    <a:cubicBezTo>
                      <a:pt x="2177" y="703"/>
                      <a:pt x="2177" y="1331"/>
                      <a:pt x="1788" y="1714"/>
                    </a:cubicBezTo>
                    <a:cubicBezTo>
                      <a:pt x="1600" y="1902"/>
                      <a:pt x="1354" y="2005"/>
                      <a:pt x="1085" y="2005"/>
                    </a:cubicBezTo>
                    <a:lnTo>
                      <a:pt x="1085" y="0"/>
                    </a:lnTo>
                    <a:lnTo>
                      <a:pt x="1085" y="0"/>
                    </a:lnTo>
                    <a:cubicBezTo>
                      <a:pt x="817" y="0"/>
                      <a:pt x="560" y="103"/>
                      <a:pt x="366" y="297"/>
                    </a:cubicBezTo>
                    <a:cubicBezTo>
                      <a:pt x="177" y="486"/>
                      <a:pt x="68" y="743"/>
                      <a:pt x="68" y="1017"/>
                    </a:cubicBezTo>
                    <a:cubicBezTo>
                      <a:pt x="68" y="1285"/>
                      <a:pt x="177" y="1542"/>
                      <a:pt x="366" y="1737"/>
                    </a:cubicBezTo>
                    <a:cubicBezTo>
                      <a:pt x="560" y="1925"/>
                      <a:pt x="817" y="2034"/>
                      <a:pt x="1085" y="2034"/>
                    </a:cubicBezTo>
                    <a:lnTo>
                      <a:pt x="1085" y="2034"/>
                    </a:lnTo>
                    <a:cubicBezTo>
                      <a:pt x="1360" y="2034"/>
                      <a:pt x="1611" y="1925"/>
                      <a:pt x="1805" y="1737"/>
                    </a:cubicBezTo>
                    <a:cubicBezTo>
                      <a:pt x="2205" y="1337"/>
                      <a:pt x="2205" y="691"/>
                      <a:pt x="1805" y="297"/>
                    </a:cubicBezTo>
                    <a:cubicBezTo>
                      <a:pt x="1611" y="103"/>
                      <a:pt x="1360" y="0"/>
                      <a:pt x="1085" y="0"/>
                    </a:cubicBezTo>
                    <a:lnTo>
                      <a:pt x="1085" y="200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90" name="Group 132">
              <a:extLst>
                <a:ext uri="{FF2B5EF4-FFF2-40B4-BE49-F238E27FC236}">
                  <a16:creationId xmlns:a16="http://schemas.microsoft.com/office/drawing/2014/main" id="{72D4AB19-3C30-4E4E-B950-1C3004024AE2}"/>
                </a:ext>
              </a:extLst>
            </p:cNvPr>
            <p:cNvGrpSpPr/>
            <p:nvPr/>
          </p:nvGrpSpPr>
          <p:grpSpPr>
            <a:xfrm>
              <a:off x="2843813" y="2469859"/>
              <a:ext cx="481036" cy="405644"/>
              <a:chOff x="13296064" y="10607541"/>
              <a:chExt cx="1265763" cy="1166060"/>
            </a:xfrm>
          </p:grpSpPr>
          <p:sp>
            <p:nvSpPr>
              <p:cNvPr id="435" name="Freeform: Shape 133">
                <a:extLst>
                  <a:ext uri="{FF2B5EF4-FFF2-40B4-BE49-F238E27FC236}">
                    <a16:creationId xmlns:a16="http://schemas.microsoft.com/office/drawing/2014/main" id="{3F800AA0-105C-4899-80D8-9A585F8FF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9333" y="10670914"/>
                <a:ext cx="1141470" cy="1039314"/>
              </a:xfrm>
              <a:custGeom>
                <a:avLst/>
                <a:gdLst>
                  <a:gd name="T0" fmla="*/ 994 w 1989"/>
                  <a:gd name="T1" fmla="*/ 0 h 1812"/>
                  <a:gd name="T2" fmla="*/ 994 w 1989"/>
                  <a:gd name="T3" fmla="*/ 0 h 1812"/>
                  <a:gd name="T4" fmla="*/ 354 w 1989"/>
                  <a:gd name="T5" fmla="*/ 268 h 1812"/>
                  <a:gd name="T6" fmla="*/ 354 w 1989"/>
                  <a:gd name="T7" fmla="*/ 1548 h 1812"/>
                  <a:gd name="T8" fmla="*/ 994 w 1989"/>
                  <a:gd name="T9" fmla="*/ 1811 h 1812"/>
                  <a:gd name="T10" fmla="*/ 1634 w 1989"/>
                  <a:gd name="T11" fmla="*/ 1548 h 1812"/>
                  <a:gd name="T12" fmla="*/ 1634 w 1989"/>
                  <a:gd name="T13" fmla="*/ 268 h 1812"/>
                  <a:gd name="T14" fmla="*/ 994 w 1989"/>
                  <a:gd name="T15" fmla="*/ 0 h 1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9" h="1812">
                    <a:moveTo>
                      <a:pt x="994" y="0"/>
                    </a:moveTo>
                    <a:lnTo>
                      <a:pt x="994" y="0"/>
                    </a:lnTo>
                    <a:cubicBezTo>
                      <a:pt x="766" y="0"/>
                      <a:pt x="532" y="91"/>
                      <a:pt x="354" y="268"/>
                    </a:cubicBezTo>
                    <a:cubicBezTo>
                      <a:pt x="0" y="622"/>
                      <a:pt x="0" y="1194"/>
                      <a:pt x="354" y="1548"/>
                    </a:cubicBezTo>
                    <a:cubicBezTo>
                      <a:pt x="532" y="1725"/>
                      <a:pt x="766" y="1811"/>
                      <a:pt x="994" y="1811"/>
                    </a:cubicBezTo>
                    <a:cubicBezTo>
                      <a:pt x="1229" y="1811"/>
                      <a:pt x="1457" y="1725"/>
                      <a:pt x="1634" y="1548"/>
                    </a:cubicBezTo>
                    <a:cubicBezTo>
                      <a:pt x="1988" y="1194"/>
                      <a:pt x="1988" y="622"/>
                      <a:pt x="1634" y="268"/>
                    </a:cubicBezTo>
                    <a:cubicBezTo>
                      <a:pt x="1457" y="91"/>
                      <a:pt x="1229" y="0"/>
                      <a:pt x="994" y="0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36" name="Freeform: Shape 134">
                <a:extLst>
                  <a:ext uri="{FF2B5EF4-FFF2-40B4-BE49-F238E27FC236}">
                    <a16:creationId xmlns:a16="http://schemas.microsoft.com/office/drawing/2014/main" id="{B60B5E45-1F6F-4461-89C2-FA11910BF6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6064" y="10607541"/>
                <a:ext cx="1265763" cy="1166060"/>
              </a:xfrm>
              <a:custGeom>
                <a:avLst/>
                <a:gdLst>
                  <a:gd name="T0" fmla="*/ 1085 w 2206"/>
                  <a:gd name="T1" fmla="*/ 2005 h 2035"/>
                  <a:gd name="T2" fmla="*/ 1085 w 2206"/>
                  <a:gd name="T3" fmla="*/ 2005 h 2035"/>
                  <a:gd name="T4" fmla="*/ 383 w 2206"/>
                  <a:gd name="T5" fmla="*/ 1714 h 2035"/>
                  <a:gd name="T6" fmla="*/ 383 w 2206"/>
                  <a:gd name="T7" fmla="*/ 314 h 2035"/>
                  <a:gd name="T8" fmla="*/ 1085 w 2206"/>
                  <a:gd name="T9" fmla="*/ 23 h 2035"/>
                  <a:gd name="T10" fmla="*/ 1788 w 2206"/>
                  <a:gd name="T11" fmla="*/ 314 h 2035"/>
                  <a:gd name="T12" fmla="*/ 1788 w 2206"/>
                  <a:gd name="T13" fmla="*/ 1714 h 2035"/>
                  <a:gd name="T14" fmla="*/ 1085 w 2206"/>
                  <a:gd name="T15" fmla="*/ 2005 h 2035"/>
                  <a:gd name="T16" fmla="*/ 1085 w 2206"/>
                  <a:gd name="T17" fmla="*/ 0 h 2035"/>
                  <a:gd name="T18" fmla="*/ 1085 w 2206"/>
                  <a:gd name="T19" fmla="*/ 0 h 2035"/>
                  <a:gd name="T20" fmla="*/ 366 w 2206"/>
                  <a:gd name="T21" fmla="*/ 297 h 2035"/>
                  <a:gd name="T22" fmla="*/ 68 w 2206"/>
                  <a:gd name="T23" fmla="*/ 1017 h 2035"/>
                  <a:gd name="T24" fmla="*/ 366 w 2206"/>
                  <a:gd name="T25" fmla="*/ 1737 h 2035"/>
                  <a:gd name="T26" fmla="*/ 1085 w 2206"/>
                  <a:gd name="T27" fmla="*/ 2034 h 2035"/>
                  <a:gd name="T28" fmla="*/ 1085 w 2206"/>
                  <a:gd name="T29" fmla="*/ 2034 h 2035"/>
                  <a:gd name="T30" fmla="*/ 1805 w 2206"/>
                  <a:gd name="T31" fmla="*/ 1737 h 2035"/>
                  <a:gd name="T32" fmla="*/ 1805 w 2206"/>
                  <a:gd name="T33" fmla="*/ 297 h 2035"/>
                  <a:gd name="T34" fmla="*/ 1085 w 2206"/>
                  <a:gd name="T35" fmla="*/ 0 h 2035"/>
                  <a:gd name="T36" fmla="*/ 1085 w 2206"/>
                  <a:gd name="T37" fmla="*/ 2005 h 2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06" h="2035">
                    <a:moveTo>
                      <a:pt x="1085" y="2005"/>
                    </a:moveTo>
                    <a:lnTo>
                      <a:pt x="1085" y="2005"/>
                    </a:lnTo>
                    <a:cubicBezTo>
                      <a:pt x="823" y="2005"/>
                      <a:pt x="571" y="1902"/>
                      <a:pt x="383" y="1714"/>
                    </a:cubicBezTo>
                    <a:cubicBezTo>
                      <a:pt x="0" y="1331"/>
                      <a:pt x="0" y="703"/>
                      <a:pt x="383" y="314"/>
                    </a:cubicBezTo>
                    <a:cubicBezTo>
                      <a:pt x="571" y="126"/>
                      <a:pt x="823" y="23"/>
                      <a:pt x="1085" y="23"/>
                    </a:cubicBezTo>
                    <a:cubicBezTo>
                      <a:pt x="1354" y="23"/>
                      <a:pt x="1600" y="126"/>
                      <a:pt x="1788" y="314"/>
                    </a:cubicBezTo>
                    <a:cubicBezTo>
                      <a:pt x="2177" y="703"/>
                      <a:pt x="2177" y="1331"/>
                      <a:pt x="1788" y="1714"/>
                    </a:cubicBezTo>
                    <a:cubicBezTo>
                      <a:pt x="1600" y="1902"/>
                      <a:pt x="1354" y="2005"/>
                      <a:pt x="1085" y="2005"/>
                    </a:cubicBezTo>
                    <a:lnTo>
                      <a:pt x="1085" y="0"/>
                    </a:lnTo>
                    <a:lnTo>
                      <a:pt x="1085" y="0"/>
                    </a:lnTo>
                    <a:cubicBezTo>
                      <a:pt x="817" y="0"/>
                      <a:pt x="560" y="103"/>
                      <a:pt x="366" y="297"/>
                    </a:cubicBezTo>
                    <a:cubicBezTo>
                      <a:pt x="177" y="486"/>
                      <a:pt x="68" y="743"/>
                      <a:pt x="68" y="1017"/>
                    </a:cubicBezTo>
                    <a:cubicBezTo>
                      <a:pt x="68" y="1285"/>
                      <a:pt x="177" y="1542"/>
                      <a:pt x="366" y="1737"/>
                    </a:cubicBezTo>
                    <a:cubicBezTo>
                      <a:pt x="560" y="1925"/>
                      <a:pt x="817" y="2034"/>
                      <a:pt x="1085" y="2034"/>
                    </a:cubicBezTo>
                    <a:lnTo>
                      <a:pt x="1085" y="2034"/>
                    </a:lnTo>
                    <a:cubicBezTo>
                      <a:pt x="1360" y="2034"/>
                      <a:pt x="1611" y="1925"/>
                      <a:pt x="1805" y="1737"/>
                    </a:cubicBezTo>
                    <a:cubicBezTo>
                      <a:pt x="2205" y="1337"/>
                      <a:pt x="2205" y="691"/>
                      <a:pt x="1805" y="297"/>
                    </a:cubicBezTo>
                    <a:cubicBezTo>
                      <a:pt x="1611" y="103"/>
                      <a:pt x="1360" y="0"/>
                      <a:pt x="1085" y="0"/>
                    </a:cubicBezTo>
                    <a:lnTo>
                      <a:pt x="1085" y="2005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sp>
          <p:nvSpPr>
            <p:cNvPr id="291" name="Freeform: Shape 135">
              <a:extLst>
                <a:ext uri="{FF2B5EF4-FFF2-40B4-BE49-F238E27FC236}">
                  <a16:creationId xmlns:a16="http://schemas.microsoft.com/office/drawing/2014/main" id="{8F7BDCE4-B875-4E2B-B789-E70419DEE8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5033" y="2576561"/>
              <a:ext cx="197621" cy="182541"/>
            </a:xfrm>
            <a:custGeom>
              <a:avLst/>
              <a:gdLst>
                <a:gd name="T0" fmla="*/ 23 w 909"/>
                <a:gd name="T1" fmla="*/ 292 h 916"/>
                <a:gd name="T2" fmla="*/ 23 w 909"/>
                <a:gd name="T3" fmla="*/ 292 h 916"/>
                <a:gd name="T4" fmla="*/ 0 w 909"/>
                <a:gd name="T5" fmla="*/ 332 h 916"/>
                <a:gd name="T6" fmla="*/ 0 w 909"/>
                <a:gd name="T7" fmla="*/ 863 h 916"/>
                <a:gd name="T8" fmla="*/ 51 w 909"/>
                <a:gd name="T9" fmla="*/ 915 h 916"/>
                <a:gd name="T10" fmla="*/ 862 w 909"/>
                <a:gd name="T11" fmla="*/ 915 h 916"/>
                <a:gd name="T12" fmla="*/ 908 w 909"/>
                <a:gd name="T13" fmla="*/ 863 h 916"/>
                <a:gd name="T14" fmla="*/ 908 w 909"/>
                <a:gd name="T15" fmla="*/ 332 h 916"/>
                <a:gd name="T16" fmla="*/ 885 w 909"/>
                <a:gd name="T17" fmla="*/ 292 h 916"/>
                <a:gd name="T18" fmla="*/ 480 w 909"/>
                <a:gd name="T19" fmla="*/ 12 h 916"/>
                <a:gd name="T20" fmla="*/ 434 w 909"/>
                <a:gd name="T21" fmla="*/ 12 h 916"/>
                <a:gd name="T22" fmla="*/ 23 w 909"/>
                <a:gd name="T23" fmla="*/ 292 h 916"/>
                <a:gd name="T24" fmla="*/ 74 w 909"/>
                <a:gd name="T25" fmla="*/ 429 h 916"/>
                <a:gd name="T26" fmla="*/ 74 w 909"/>
                <a:gd name="T27" fmla="*/ 429 h 916"/>
                <a:gd name="T28" fmla="*/ 314 w 909"/>
                <a:gd name="T29" fmla="*/ 595 h 916"/>
                <a:gd name="T30" fmla="*/ 74 w 909"/>
                <a:gd name="T31" fmla="*/ 755 h 916"/>
                <a:gd name="T32" fmla="*/ 74 w 909"/>
                <a:gd name="T33" fmla="*/ 429 h 916"/>
                <a:gd name="T34" fmla="*/ 377 w 909"/>
                <a:gd name="T35" fmla="*/ 549 h 916"/>
                <a:gd name="T36" fmla="*/ 377 w 909"/>
                <a:gd name="T37" fmla="*/ 549 h 916"/>
                <a:gd name="T38" fmla="*/ 74 w 909"/>
                <a:gd name="T39" fmla="*/ 343 h 916"/>
                <a:gd name="T40" fmla="*/ 457 w 909"/>
                <a:gd name="T41" fmla="*/ 81 h 916"/>
                <a:gd name="T42" fmla="*/ 840 w 909"/>
                <a:gd name="T43" fmla="*/ 338 h 916"/>
                <a:gd name="T44" fmla="*/ 537 w 909"/>
                <a:gd name="T45" fmla="*/ 549 h 916"/>
                <a:gd name="T46" fmla="*/ 480 w 909"/>
                <a:gd name="T47" fmla="*/ 509 h 916"/>
                <a:gd name="T48" fmla="*/ 434 w 909"/>
                <a:gd name="T49" fmla="*/ 509 h 916"/>
                <a:gd name="T50" fmla="*/ 377 w 909"/>
                <a:gd name="T51" fmla="*/ 549 h 916"/>
                <a:gd name="T52" fmla="*/ 600 w 909"/>
                <a:gd name="T53" fmla="*/ 595 h 916"/>
                <a:gd name="T54" fmla="*/ 600 w 909"/>
                <a:gd name="T55" fmla="*/ 595 h 916"/>
                <a:gd name="T56" fmla="*/ 840 w 909"/>
                <a:gd name="T57" fmla="*/ 423 h 916"/>
                <a:gd name="T58" fmla="*/ 840 w 909"/>
                <a:gd name="T59" fmla="*/ 760 h 916"/>
                <a:gd name="T60" fmla="*/ 600 w 909"/>
                <a:gd name="T61" fmla="*/ 595 h 916"/>
                <a:gd name="T62" fmla="*/ 840 w 909"/>
                <a:gd name="T63" fmla="*/ 840 h 916"/>
                <a:gd name="T64" fmla="*/ 840 w 909"/>
                <a:gd name="T65" fmla="*/ 840 h 916"/>
                <a:gd name="T66" fmla="*/ 457 w 909"/>
                <a:gd name="T67" fmla="*/ 583 h 916"/>
                <a:gd name="T68" fmla="*/ 74 w 909"/>
                <a:gd name="T69" fmla="*/ 840 h 916"/>
                <a:gd name="T70" fmla="*/ 840 w 909"/>
                <a:gd name="T71" fmla="*/ 840 h 9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09" h="916">
                  <a:moveTo>
                    <a:pt x="23" y="292"/>
                  </a:moveTo>
                  <a:lnTo>
                    <a:pt x="23" y="292"/>
                  </a:lnTo>
                  <a:cubicBezTo>
                    <a:pt x="11" y="303"/>
                    <a:pt x="0" y="315"/>
                    <a:pt x="0" y="332"/>
                  </a:cubicBezTo>
                  <a:cubicBezTo>
                    <a:pt x="0" y="509"/>
                    <a:pt x="0" y="686"/>
                    <a:pt x="0" y="863"/>
                  </a:cubicBezTo>
                  <a:cubicBezTo>
                    <a:pt x="0" y="892"/>
                    <a:pt x="23" y="915"/>
                    <a:pt x="51" y="915"/>
                  </a:cubicBezTo>
                  <a:cubicBezTo>
                    <a:pt x="862" y="915"/>
                    <a:pt x="862" y="915"/>
                    <a:pt x="862" y="915"/>
                  </a:cubicBezTo>
                  <a:cubicBezTo>
                    <a:pt x="891" y="915"/>
                    <a:pt x="908" y="892"/>
                    <a:pt x="908" y="863"/>
                  </a:cubicBezTo>
                  <a:cubicBezTo>
                    <a:pt x="908" y="686"/>
                    <a:pt x="908" y="509"/>
                    <a:pt x="908" y="332"/>
                  </a:cubicBezTo>
                  <a:cubicBezTo>
                    <a:pt x="908" y="315"/>
                    <a:pt x="902" y="298"/>
                    <a:pt x="885" y="292"/>
                  </a:cubicBezTo>
                  <a:cubicBezTo>
                    <a:pt x="480" y="12"/>
                    <a:pt x="480" y="12"/>
                    <a:pt x="480" y="12"/>
                  </a:cubicBezTo>
                  <a:cubicBezTo>
                    <a:pt x="463" y="0"/>
                    <a:pt x="445" y="0"/>
                    <a:pt x="434" y="12"/>
                  </a:cubicBezTo>
                  <a:lnTo>
                    <a:pt x="23" y="292"/>
                  </a:lnTo>
                  <a:close/>
                  <a:moveTo>
                    <a:pt x="74" y="429"/>
                  </a:moveTo>
                  <a:lnTo>
                    <a:pt x="74" y="429"/>
                  </a:lnTo>
                  <a:cubicBezTo>
                    <a:pt x="314" y="595"/>
                    <a:pt x="314" y="595"/>
                    <a:pt x="314" y="595"/>
                  </a:cubicBezTo>
                  <a:cubicBezTo>
                    <a:pt x="74" y="755"/>
                    <a:pt x="74" y="755"/>
                    <a:pt x="74" y="755"/>
                  </a:cubicBezTo>
                  <a:lnTo>
                    <a:pt x="74" y="429"/>
                  </a:lnTo>
                  <a:close/>
                  <a:moveTo>
                    <a:pt x="377" y="549"/>
                  </a:moveTo>
                  <a:lnTo>
                    <a:pt x="377" y="549"/>
                  </a:lnTo>
                  <a:cubicBezTo>
                    <a:pt x="74" y="343"/>
                    <a:pt x="74" y="343"/>
                    <a:pt x="74" y="343"/>
                  </a:cubicBezTo>
                  <a:cubicBezTo>
                    <a:pt x="457" y="81"/>
                    <a:pt x="457" y="81"/>
                    <a:pt x="457" y="81"/>
                  </a:cubicBezTo>
                  <a:cubicBezTo>
                    <a:pt x="840" y="338"/>
                    <a:pt x="840" y="338"/>
                    <a:pt x="840" y="338"/>
                  </a:cubicBezTo>
                  <a:cubicBezTo>
                    <a:pt x="537" y="549"/>
                    <a:pt x="537" y="549"/>
                    <a:pt x="537" y="549"/>
                  </a:cubicBezTo>
                  <a:cubicBezTo>
                    <a:pt x="480" y="509"/>
                    <a:pt x="480" y="509"/>
                    <a:pt x="480" y="509"/>
                  </a:cubicBezTo>
                  <a:cubicBezTo>
                    <a:pt x="463" y="503"/>
                    <a:pt x="445" y="503"/>
                    <a:pt x="434" y="509"/>
                  </a:cubicBezTo>
                  <a:lnTo>
                    <a:pt x="377" y="549"/>
                  </a:lnTo>
                  <a:close/>
                  <a:moveTo>
                    <a:pt x="600" y="595"/>
                  </a:moveTo>
                  <a:lnTo>
                    <a:pt x="600" y="595"/>
                  </a:lnTo>
                  <a:cubicBezTo>
                    <a:pt x="840" y="423"/>
                    <a:pt x="840" y="423"/>
                    <a:pt x="840" y="423"/>
                  </a:cubicBezTo>
                  <a:cubicBezTo>
                    <a:pt x="840" y="760"/>
                    <a:pt x="840" y="760"/>
                    <a:pt x="840" y="760"/>
                  </a:cubicBezTo>
                  <a:lnTo>
                    <a:pt x="600" y="595"/>
                  </a:lnTo>
                  <a:close/>
                  <a:moveTo>
                    <a:pt x="840" y="840"/>
                  </a:moveTo>
                  <a:lnTo>
                    <a:pt x="840" y="840"/>
                  </a:lnTo>
                  <a:cubicBezTo>
                    <a:pt x="457" y="583"/>
                    <a:pt x="457" y="583"/>
                    <a:pt x="457" y="583"/>
                  </a:cubicBezTo>
                  <a:cubicBezTo>
                    <a:pt x="74" y="840"/>
                    <a:pt x="74" y="840"/>
                    <a:pt x="74" y="840"/>
                  </a:cubicBezTo>
                  <a:lnTo>
                    <a:pt x="840" y="84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grpSp>
          <p:nvGrpSpPr>
            <p:cNvPr id="292" name="Group 142">
              <a:extLst>
                <a:ext uri="{FF2B5EF4-FFF2-40B4-BE49-F238E27FC236}">
                  <a16:creationId xmlns:a16="http://schemas.microsoft.com/office/drawing/2014/main" id="{1D66D820-3BC2-4B5B-817D-88475FBF5581}"/>
                </a:ext>
              </a:extLst>
            </p:cNvPr>
            <p:cNvGrpSpPr/>
            <p:nvPr/>
          </p:nvGrpSpPr>
          <p:grpSpPr>
            <a:xfrm>
              <a:off x="5881026" y="2476520"/>
              <a:ext cx="481036" cy="405644"/>
              <a:chOff x="13296064" y="10607541"/>
              <a:chExt cx="1265763" cy="1166060"/>
            </a:xfrm>
          </p:grpSpPr>
          <p:sp>
            <p:nvSpPr>
              <p:cNvPr id="433" name="Freeform: Shape 143">
                <a:extLst>
                  <a:ext uri="{FF2B5EF4-FFF2-40B4-BE49-F238E27FC236}">
                    <a16:creationId xmlns:a16="http://schemas.microsoft.com/office/drawing/2014/main" id="{286D862A-D6CB-4122-986A-E63B441461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9333" y="10670914"/>
                <a:ext cx="1141470" cy="1039314"/>
              </a:xfrm>
              <a:custGeom>
                <a:avLst/>
                <a:gdLst>
                  <a:gd name="T0" fmla="*/ 994 w 1989"/>
                  <a:gd name="T1" fmla="*/ 0 h 1812"/>
                  <a:gd name="T2" fmla="*/ 994 w 1989"/>
                  <a:gd name="T3" fmla="*/ 0 h 1812"/>
                  <a:gd name="T4" fmla="*/ 354 w 1989"/>
                  <a:gd name="T5" fmla="*/ 268 h 1812"/>
                  <a:gd name="T6" fmla="*/ 354 w 1989"/>
                  <a:gd name="T7" fmla="*/ 1548 h 1812"/>
                  <a:gd name="T8" fmla="*/ 994 w 1989"/>
                  <a:gd name="T9" fmla="*/ 1811 h 1812"/>
                  <a:gd name="T10" fmla="*/ 1634 w 1989"/>
                  <a:gd name="T11" fmla="*/ 1548 h 1812"/>
                  <a:gd name="T12" fmla="*/ 1634 w 1989"/>
                  <a:gd name="T13" fmla="*/ 268 h 1812"/>
                  <a:gd name="T14" fmla="*/ 994 w 1989"/>
                  <a:gd name="T15" fmla="*/ 0 h 1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9" h="1812">
                    <a:moveTo>
                      <a:pt x="994" y="0"/>
                    </a:moveTo>
                    <a:lnTo>
                      <a:pt x="994" y="0"/>
                    </a:lnTo>
                    <a:cubicBezTo>
                      <a:pt x="766" y="0"/>
                      <a:pt x="532" y="91"/>
                      <a:pt x="354" y="268"/>
                    </a:cubicBezTo>
                    <a:cubicBezTo>
                      <a:pt x="0" y="622"/>
                      <a:pt x="0" y="1194"/>
                      <a:pt x="354" y="1548"/>
                    </a:cubicBezTo>
                    <a:cubicBezTo>
                      <a:pt x="532" y="1725"/>
                      <a:pt x="766" y="1811"/>
                      <a:pt x="994" y="1811"/>
                    </a:cubicBezTo>
                    <a:cubicBezTo>
                      <a:pt x="1229" y="1811"/>
                      <a:pt x="1457" y="1725"/>
                      <a:pt x="1634" y="1548"/>
                    </a:cubicBezTo>
                    <a:cubicBezTo>
                      <a:pt x="1988" y="1194"/>
                      <a:pt x="1988" y="622"/>
                      <a:pt x="1634" y="268"/>
                    </a:cubicBezTo>
                    <a:cubicBezTo>
                      <a:pt x="1457" y="91"/>
                      <a:pt x="1229" y="0"/>
                      <a:pt x="994" y="0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34" name="Freeform: Shape 144">
                <a:extLst>
                  <a:ext uri="{FF2B5EF4-FFF2-40B4-BE49-F238E27FC236}">
                    <a16:creationId xmlns:a16="http://schemas.microsoft.com/office/drawing/2014/main" id="{2B1D3C63-8916-4E5D-9821-F25217985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6064" y="10607541"/>
                <a:ext cx="1265763" cy="1166060"/>
              </a:xfrm>
              <a:custGeom>
                <a:avLst/>
                <a:gdLst>
                  <a:gd name="T0" fmla="*/ 1085 w 2206"/>
                  <a:gd name="T1" fmla="*/ 2005 h 2035"/>
                  <a:gd name="T2" fmla="*/ 1085 w 2206"/>
                  <a:gd name="T3" fmla="*/ 2005 h 2035"/>
                  <a:gd name="T4" fmla="*/ 383 w 2206"/>
                  <a:gd name="T5" fmla="*/ 1714 h 2035"/>
                  <a:gd name="T6" fmla="*/ 383 w 2206"/>
                  <a:gd name="T7" fmla="*/ 314 h 2035"/>
                  <a:gd name="T8" fmla="*/ 1085 w 2206"/>
                  <a:gd name="T9" fmla="*/ 23 h 2035"/>
                  <a:gd name="T10" fmla="*/ 1788 w 2206"/>
                  <a:gd name="T11" fmla="*/ 314 h 2035"/>
                  <a:gd name="T12" fmla="*/ 1788 w 2206"/>
                  <a:gd name="T13" fmla="*/ 1714 h 2035"/>
                  <a:gd name="T14" fmla="*/ 1085 w 2206"/>
                  <a:gd name="T15" fmla="*/ 2005 h 2035"/>
                  <a:gd name="T16" fmla="*/ 1085 w 2206"/>
                  <a:gd name="T17" fmla="*/ 0 h 2035"/>
                  <a:gd name="T18" fmla="*/ 1085 w 2206"/>
                  <a:gd name="T19" fmla="*/ 0 h 2035"/>
                  <a:gd name="T20" fmla="*/ 366 w 2206"/>
                  <a:gd name="T21" fmla="*/ 297 h 2035"/>
                  <a:gd name="T22" fmla="*/ 68 w 2206"/>
                  <a:gd name="T23" fmla="*/ 1017 h 2035"/>
                  <a:gd name="T24" fmla="*/ 366 w 2206"/>
                  <a:gd name="T25" fmla="*/ 1737 h 2035"/>
                  <a:gd name="T26" fmla="*/ 1085 w 2206"/>
                  <a:gd name="T27" fmla="*/ 2034 h 2035"/>
                  <a:gd name="T28" fmla="*/ 1085 w 2206"/>
                  <a:gd name="T29" fmla="*/ 2034 h 2035"/>
                  <a:gd name="T30" fmla="*/ 1805 w 2206"/>
                  <a:gd name="T31" fmla="*/ 1737 h 2035"/>
                  <a:gd name="T32" fmla="*/ 1805 w 2206"/>
                  <a:gd name="T33" fmla="*/ 297 h 2035"/>
                  <a:gd name="T34" fmla="*/ 1085 w 2206"/>
                  <a:gd name="T35" fmla="*/ 0 h 2035"/>
                  <a:gd name="T36" fmla="*/ 1085 w 2206"/>
                  <a:gd name="T37" fmla="*/ 2005 h 2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06" h="2035">
                    <a:moveTo>
                      <a:pt x="1085" y="2005"/>
                    </a:moveTo>
                    <a:lnTo>
                      <a:pt x="1085" y="2005"/>
                    </a:lnTo>
                    <a:cubicBezTo>
                      <a:pt x="823" y="2005"/>
                      <a:pt x="571" y="1902"/>
                      <a:pt x="383" y="1714"/>
                    </a:cubicBezTo>
                    <a:cubicBezTo>
                      <a:pt x="0" y="1331"/>
                      <a:pt x="0" y="703"/>
                      <a:pt x="383" y="314"/>
                    </a:cubicBezTo>
                    <a:cubicBezTo>
                      <a:pt x="571" y="126"/>
                      <a:pt x="823" y="23"/>
                      <a:pt x="1085" y="23"/>
                    </a:cubicBezTo>
                    <a:cubicBezTo>
                      <a:pt x="1354" y="23"/>
                      <a:pt x="1600" y="126"/>
                      <a:pt x="1788" y="314"/>
                    </a:cubicBezTo>
                    <a:cubicBezTo>
                      <a:pt x="2177" y="703"/>
                      <a:pt x="2177" y="1331"/>
                      <a:pt x="1788" y="1714"/>
                    </a:cubicBezTo>
                    <a:cubicBezTo>
                      <a:pt x="1600" y="1902"/>
                      <a:pt x="1354" y="2005"/>
                      <a:pt x="1085" y="2005"/>
                    </a:cubicBezTo>
                    <a:lnTo>
                      <a:pt x="1085" y="0"/>
                    </a:lnTo>
                    <a:lnTo>
                      <a:pt x="1085" y="0"/>
                    </a:lnTo>
                    <a:cubicBezTo>
                      <a:pt x="817" y="0"/>
                      <a:pt x="560" y="103"/>
                      <a:pt x="366" y="297"/>
                    </a:cubicBezTo>
                    <a:cubicBezTo>
                      <a:pt x="177" y="486"/>
                      <a:pt x="68" y="743"/>
                      <a:pt x="68" y="1017"/>
                    </a:cubicBezTo>
                    <a:cubicBezTo>
                      <a:pt x="68" y="1285"/>
                      <a:pt x="177" y="1542"/>
                      <a:pt x="366" y="1737"/>
                    </a:cubicBezTo>
                    <a:cubicBezTo>
                      <a:pt x="560" y="1925"/>
                      <a:pt x="817" y="2034"/>
                      <a:pt x="1085" y="2034"/>
                    </a:cubicBezTo>
                    <a:lnTo>
                      <a:pt x="1085" y="2034"/>
                    </a:lnTo>
                    <a:cubicBezTo>
                      <a:pt x="1360" y="2034"/>
                      <a:pt x="1611" y="1925"/>
                      <a:pt x="1805" y="1737"/>
                    </a:cubicBezTo>
                    <a:cubicBezTo>
                      <a:pt x="2205" y="1337"/>
                      <a:pt x="2205" y="691"/>
                      <a:pt x="1805" y="297"/>
                    </a:cubicBezTo>
                    <a:cubicBezTo>
                      <a:pt x="1611" y="103"/>
                      <a:pt x="1360" y="0"/>
                      <a:pt x="1085" y="0"/>
                    </a:cubicBezTo>
                    <a:lnTo>
                      <a:pt x="1085" y="2005"/>
                    </a:lnTo>
                  </a:path>
                </a:pathLst>
              </a:custGeom>
              <a:solidFill>
                <a:schemeClr val="accent5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93" name="Group 151">
              <a:extLst>
                <a:ext uri="{FF2B5EF4-FFF2-40B4-BE49-F238E27FC236}">
                  <a16:creationId xmlns:a16="http://schemas.microsoft.com/office/drawing/2014/main" id="{09A39972-F6BA-4863-ACA4-27DBEA5A0CE9}"/>
                </a:ext>
              </a:extLst>
            </p:cNvPr>
            <p:cNvGrpSpPr/>
            <p:nvPr/>
          </p:nvGrpSpPr>
          <p:grpSpPr>
            <a:xfrm>
              <a:off x="5415246" y="1553776"/>
              <a:ext cx="481036" cy="405644"/>
              <a:chOff x="14726874" y="6750120"/>
              <a:chExt cx="1404923" cy="1294259"/>
            </a:xfrm>
          </p:grpSpPr>
          <p:grpSp>
            <p:nvGrpSpPr>
              <p:cNvPr id="429" name="Group 152">
                <a:extLst>
                  <a:ext uri="{FF2B5EF4-FFF2-40B4-BE49-F238E27FC236}">
                    <a16:creationId xmlns:a16="http://schemas.microsoft.com/office/drawing/2014/main" id="{7E003F3F-D360-4B11-A854-E3F8ABAD1530}"/>
                  </a:ext>
                </a:extLst>
              </p:cNvPr>
              <p:cNvGrpSpPr/>
              <p:nvPr/>
            </p:nvGrpSpPr>
            <p:grpSpPr>
              <a:xfrm>
                <a:off x="14726874" y="6750120"/>
                <a:ext cx="1404923" cy="1294259"/>
                <a:chOff x="13296063" y="10607541"/>
                <a:chExt cx="1265763" cy="1166060"/>
              </a:xfrm>
              <a:solidFill>
                <a:schemeClr val="accent2"/>
              </a:solidFill>
            </p:grpSpPr>
            <p:sp>
              <p:nvSpPr>
                <p:cNvPr id="431" name="Freeform: Shape 154">
                  <a:extLst>
                    <a:ext uri="{FF2B5EF4-FFF2-40B4-BE49-F238E27FC236}">
                      <a16:creationId xmlns:a16="http://schemas.microsoft.com/office/drawing/2014/main" id="{3E945127-15F4-4685-B6AB-2028CAA479D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9333" y="10670914"/>
                  <a:ext cx="1141470" cy="1039314"/>
                </a:xfrm>
                <a:custGeom>
                  <a:avLst/>
                  <a:gdLst>
                    <a:gd name="T0" fmla="*/ 994 w 1989"/>
                    <a:gd name="T1" fmla="*/ 0 h 1812"/>
                    <a:gd name="T2" fmla="*/ 994 w 1989"/>
                    <a:gd name="T3" fmla="*/ 0 h 1812"/>
                    <a:gd name="T4" fmla="*/ 354 w 1989"/>
                    <a:gd name="T5" fmla="*/ 268 h 1812"/>
                    <a:gd name="T6" fmla="*/ 354 w 1989"/>
                    <a:gd name="T7" fmla="*/ 1548 h 1812"/>
                    <a:gd name="T8" fmla="*/ 994 w 1989"/>
                    <a:gd name="T9" fmla="*/ 1811 h 1812"/>
                    <a:gd name="T10" fmla="*/ 1634 w 1989"/>
                    <a:gd name="T11" fmla="*/ 1548 h 1812"/>
                    <a:gd name="T12" fmla="*/ 1634 w 1989"/>
                    <a:gd name="T13" fmla="*/ 268 h 1812"/>
                    <a:gd name="T14" fmla="*/ 994 w 1989"/>
                    <a:gd name="T15" fmla="*/ 0 h 18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89" h="1812">
                      <a:moveTo>
                        <a:pt x="994" y="0"/>
                      </a:moveTo>
                      <a:lnTo>
                        <a:pt x="994" y="0"/>
                      </a:lnTo>
                      <a:cubicBezTo>
                        <a:pt x="766" y="0"/>
                        <a:pt x="532" y="91"/>
                        <a:pt x="354" y="268"/>
                      </a:cubicBezTo>
                      <a:cubicBezTo>
                        <a:pt x="0" y="622"/>
                        <a:pt x="0" y="1194"/>
                        <a:pt x="354" y="1548"/>
                      </a:cubicBezTo>
                      <a:cubicBezTo>
                        <a:pt x="532" y="1725"/>
                        <a:pt x="766" y="1811"/>
                        <a:pt x="994" y="1811"/>
                      </a:cubicBezTo>
                      <a:cubicBezTo>
                        <a:pt x="1229" y="1811"/>
                        <a:pt x="1457" y="1725"/>
                        <a:pt x="1634" y="1548"/>
                      </a:cubicBezTo>
                      <a:cubicBezTo>
                        <a:pt x="1988" y="1194"/>
                        <a:pt x="1988" y="622"/>
                        <a:pt x="1634" y="268"/>
                      </a:cubicBezTo>
                      <a:cubicBezTo>
                        <a:pt x="1457" y="91"/>
                        <a:pt x="1229" y="0"/>
                        <a:pt x="994" y="0"/>
                      </a:cubicBezTo>
                    </a:path>
                  </a:pathLst>
                </a:custGeom>
                <a:solidFill>
                  <a:schemeClr val="accent3"/>
                </a:solidFill>
                <a:ln w="9525" cap="flat">
                  <a:solidFill>
                    <a:schemeClr val="accent3"/>
                  </a:solidFill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 sz="1500">
                    <a:cs typeface="+mn-ea"/>
                    <a:sym typeface="+mn-lt"/>
                  </a:endParaRPr>
                </a:p>
              </p:txBody>
            </p:sp>
            <p:sp>
              <p:nvSpPr>
                <p:cNvPr id="432" name="Freeform: Shape 155">
                  <a:extLst>
                    <a:ext uri="{FF2B5EF4-FFF2-40B4-BE49-F238E27FC236}">
                      <a16:creationId xmlns:a16="http://schemas.microsoft.com/office/drawing/2014/main" id="{7660C014-8D45-4990-A71F-79D893B8BCA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96063" y="10607541"/>
                  <a:ext cx="1265763" cy="1166060"/>
                </a:xfrm>
                <a:custGeom>
                  <a:avLst/>
                  <a:gdLst>
                    <a:gd name="T0" fmla="*/ 1085 w 2206"/>
                    <a:gd name="T1" fmla="*/ 2005 h 2035"/>
                    <a:gd name="T2" fmla="*/ 1085 w 2206"/>
                    <a:gd name="T3" fmla="*/ 2005 h 2035"/>
                    <a:gd name="T4" fmla="*/ 383 w 2206"/>
                    <a:gd name="T5" fmla="*/ 1714 h 2035"/>
                    <a:gd name="T6" fmla="*/ 383 w 2206"/>
                    <a:gd name="T7" fmla="*/ 314 h 2035"/>
                    <a:gd name="T8" fmla="*/ 1085 w 2206"/>
                    <a:gd name="T9" fmla="*/ 23 h 2035"/>
                    <a:gd name="T10" fmla="*/ 1788 w 2206"/>
                    <a:gd name="T11" fmla="*/ 314 h 2035"/>
                    <a:gd name="T12" fmla="*/ 1788 w 2206"/>
                    <a:gd name="T13" fmla="*/ 1714 h 2035"/>
                    <a:gd name="T14" fmla="*/ 1085 w 2206"/>
                    <a:gd name="T15" fmla="*/ 2005 h 2035"/>
                    <a:gd name="T16" fmla="*/ 1085 w 2206"/>
                    <a:gd name="T17" fmla="*/ 0 h 2035"/>
                    <a:gd name="T18" fmla="*/ 1085 w 2206"/>
                    <a:gd name="T19" fmla="*/ 0 h 2035"/>
                    <a:gd name="T20" fmla="*/ 366 w 2206"/>
                    <a:gd name="T21" fmla="*/ 297 h 2035"/>
                    <a:gd name="T22" fmla="*/ 68 w 2206"/>
                    <a:gd name="T23" fmla="*/ 1017 h 2035"/>
                    <a:gd name="T24" fmla="*/ 366 w 2206"/>
                    <a:gd name="T25" fmla="*/ 1737 h 2035"/>
                    <a:gd name="T26" fmla="*/ 1085 w 2206"/>
                    <a:gd name="T27" fmla="*/ 2034 h 2035"/>
                    <a:gd name="T28" fmla="*/ 1085 w 2206"/>
                    <a:gd name="T29" fmla="*/ 2034 h 2035"/>
                    <a:gd name="T30" fmla="*/ 1805 w 2206"/>
                    <a:gd name="T31" fmla="*/ 1737 h 2035"/>
                    <a:gd name="T32" fmla="*/ 1805 w 2206"/>
                    <a:gd name="T33" fmla="*/ 297 h 2035"/>
                    <a:gd name="T34" fmla="*/ 1085 w 2206"/>
                    <a:gd name="T35" fmla="*/ 0 h 2035"/>
                    <a:gd name="T36" fmla="*/ 1085 w 2206"/>
                    <a:gd name="T37" fmla="*/ 2005 h 20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206" h="2035">
                      <a:moveTo>
                        <a:pt x="1085" y="2005"/>
                      </a:moveTo>
                      <a:lnTo>
                        <a:pt x="1085" y="2005"/>
                      </a:lnTo>
                      <a:cubicBezTo>
                        <a:pt x="823" y="2005"/>
                        <a:pt x="571" y="1902"/>
                        <a:pt x="383" y="1714"/>
                      </a:cubicBezTo>
                      <a:cubicBezTo>
                        <a:pt x="0" y="1331"/>
                        <a:pt x="0" y="703"/>
                        <a:pt x="383" y="314"/>
                      </a:cubicBezTo>
                      <a:cubicBezTo>
                        <a:pt x="571" y="126"/>
                        <a:pt x="823" y="23"/>
                        <a:pt x="1085" y="23"/>
                      </a:cubicBezTo>
                      <a:cubicBezTo>
                        <a:pt x="1354" y="23"/>
                        <a:pt x="1600" y="126"/>
                        <a:pt x="1788" y="314"/>
                      </a:cubicBezTo>
                      <a:cubicBezTo>
                        <a:pt x="2177" y="703"/>
                        <a:pt x="2177" y="1331"/>
                        <a:pt x="1788" y="1714"/>
                      </a:cubicBezTo>
                      <a:cubicBezTo>
                        <a:pt x="1600" y="1902"/>
                        <a:pt x="1354" y="2005"/>
                        <a:pt x="1085" y="2005"/>
                      </a:cubicBezTo>
                      <a:lnTo>
                        <a:pt x="1085" y="0"/>
                      </a:lnTo>
                      <a:lnTo>
                        <a:pt x="1085" y="0"/>
                      </a:lnTo>
                      <a:cubicBezTo>
                        <a:pt x="817" y="0"/>
                        <a:pt x="560" y="103"/>
                        <a:pt x="366" y="297"/>
                      </a:cubicBezTo>
                      <a:cubicBezTo>
                        <a:pt x="177" y="486"/>
                        <a:pt x="68" y="743"/>
                        <a:pt x="68" y="1017"/>
                      </a:cubicBezTo>
                      <a:cubicBezTo>
                        <a:pt x="68" y="1285"/>
                        <a:pt x="177" y="1542"/>
                        <a:pt x="366" y="1737"/>
                      </a:cubicBezTo>
                      <a:cubicBezTo>
                        <a:pt x="560" y="1925"/>
                        <a:pt x="817" y="2034"/>
                        <a:pt x="1085" y="2034"/>
                      </a:cubicBezTo>
                      <a:lnTo>
                        <a:pt x="1085" y="2034"/>
                      </a:lnTo>
                      <a:cubicBezTo>
                        <a:pt x="1360" y="2034"/>
                        <a:pt x="1611" y="1925"/>
                        <a:pt x="1805" y="1737"/>
                      </a:cubicBezTo>
                      <a:cubicBezTo>
                        <a:pt x="2205" y="1337"/>
                        <a:pt x="2205" y="691"/>
                        <a:pt x="1805" y="297"/>
                      </a:cubicBezTo>
                      <a:cubicBezTo>
                        <a:pt x="1611" y="103"/>
                        <a:pt x="1360" y="0"/>
                        <a:pt x="1085" y="0"/>
                      </a:cubicBezTo>
                      <a:lnTo>
                        <a:pt x="1085" y="2005"/>
                      </a:lnTo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 sz="15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30" name="Freeform: Shape 153">
                <a:extLst>
                  <a:ext uri="{FF2B5EF4-FFF2-40B4-BE49-F238E27FC236}">
                    <a16:creationId xmlns:a16="http://schemas.microsoft.com/office/drawing/2014/main" id="{D8E4B845-4C65-4950-886D-63353EDC99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7722" y="7085367"/>
                <a:ext cx="532736" cy="553830"/>
              </a:xfrm>
              <a:custGeom>
                <a:avLst/>
                <a:gdLst>
                  <a:gd name="T0" fmla="*/ 400 w 445"/>
                  <a:gd name="T1" fmla="*/ 159 h 462"/>
                  <a:gd name="T2" fmla="*/ 400 w 445"/>
                  <a:gd name="T3" fmla="*/ 159 h 462"/>
                  <a:gd name="T4" fmla="*/ 266 w 445"/>
                  <a:gd name="T5" fmla="*/ 8 h 462"/>
                  <a:gd name="T6" fmla="*/ 36 w 445"/>
                  <a:gd name="T7" fmla="*/ 248 h 462"/>
                  <a:gd name="T8" fmla="*/ 9 w 445"/>
                  <a:gd name="T9" fmla="*/ 319 h 462"/>
                  <a:gd name="T10" fmla="*/ 81 w 445"/>
                  <a:gd name="T11" fmla="*/ 355 h 462"/>
                  <a:gd name="T12" fmla="*/ 98 w 445"/>
                  <a:gd name="T13" fmla="*/ 346 h 462"/>
                  <a:gd name="T14" fmla="*/ 134 w 445"/>
                  <a:gd name="T15" fmla="*/ 372 h 462"/>
                  <a:gd name="T16" fmla="*/ 160 w 445"/>
                  <a:gd name="T17" fmla="*/ 434 h 462"/>
                  <a:gd name="T18" fmla="*/ 187 w 445"/>
                  <a:gd name="T19" fmla="*/ 452 h 462"/>
                  <a:gd name="T20" fmla="*/ 240 w 445"/>
                  <a:gd name="T21" fmla="*/ 434 h 462"/>
                  <a:gd name="T22" fmla="*/ 249 w 445"/>
                  <a:gd name="T23" fmla="*/ 416 h 462"/>
                  <a:gd name="T24" fmla="*/ 231 w 445"/>
                  <a:gd name="T25" fmla="*/ 390 h 462"/>
                  <a:gd name="T26" fmla="*/ 204 w 445"/>
                  <a:gd name="T27" fmla="*/ 337 h 462"/>
                  <a:gd name="T28" fmla="*/ 231 w 445"/>
                  <a:gd name="T29" fmla="*/ 310 h 462"/>
                  <a:gd name="T30" fmla="*/ 417 w 445"/>
                  <a:gd name="T31" fmla="*/ 355 h 462"/>
                  <a:gd name="T32" fmla="*/ 400 w 445"/>
                  <a:gd name="T33" fmla="*/ 159 h 462"/>
                  <a:gd name="T34" fmla="*/ 390 w 445"/>
                  <a:gd name="T35" fmla="*/ 310 h 462"/>
                  <a:gd name="T36" fmla="*/ 390 w 445"/>
                  <a:gd name="T37" fmla="*/ 310 h 462"/>
                  <a:gd name="T38" fmla="*/ 302 w 445"/>
                  <a:gd name="T39" fmla="*/ 204 h 462"/>
                  <a:gd name="T40" fmla="*/ 284 w 445"/>
                  <a:gd name="T41" fmla="*/ 62 h 462"/>
                  <a:gd name="T42" fmla="*/ 364 w 445"/>
                  <a:gd name="T43" fmla="*/ 177 h 462"/>
                  <a:gd name="T44" fmla="*/ 390 w 445"/>
                  <a:gd name="T45" fmla="*/ 31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5" h="462">
                    <a:moveTo>
                      <a:pt x="400" y="159"/>
                    </a:moveTo>
                    <a:lnTo>
                      <a:pt x="400" y="159"/>
                    </a:lnTo>
                    <a:cubicBezTo>
                      <a:pt x="364" y="71"/>
                      <a:pt x="302" y="0"/>
                      <a:pt x="266" y="8"/>
                    </a:cubicBezTo>
                    <a:cubicBezTo>
                      <a:pt x="213" y="36"/>
                      <a:pt x="302" y="142"/>
                      <a:pt x="36" y="248"/>
                    </a:cubicBezTo>
                    <a:cubicBezTo>
                      <a:pt x="9" y="257"/>
                      <a:pt x="0" y="292"/>
                      <a:pt x="9" y="319"/>
                    </a:cubicBezTo>
                    <a:cubicBezTo>
                      <a:pt x="18" y="337"/>
                      <a:pt x="53" y="363"/>
                      <a:pt x="81" y="355"/>
                    </a:cubicBezTo>
                    <a:lnTo>
                      <a:pt x="98" y="346"/>
                    </a:lnTo>
                    <a:cubicBezTo>
                      <a:pt x="116" y="372"/>
                      <a:pt x="134" y="355"/>
                      <a:pt x="134" y="372"/>
                    </a:cubicBezTo>
                    <a:cubicBezTo>
                      <a:pt x="143" y="390"/>
                      <a:pt x="160" y="425"/>
                      <a:pt x="160" y="434"/>
                    </a:cubicBezTo>
                    <a:cubicBezTo>
                      <a:pt x="169" y="443"/>
                      <a:pt x="178" y="461"/>
                      <a:pt x="187" y="452"/>
                    </a:cubicBezTo>
                    <a:cubicBezTo>
                      <a:pt x="196" y="452"/>
                      <a:pt x="231" y="443"/>
                      <a:pt x="240" y="434"/>
                    </a:cubicBezTo>
                    <a:cubicBezTo>
                      <a:pt x="257" y="434"/>
                      <a:pt x="257" y="425"/>
                      <a:pt x="249" y="416"/>
                    </a:cubicBezTo>
                    <a:cubicBezTo>
                      <a:pt x="249" y="408"/>
                      <a:pt x="231" y="399"/>
                      <a:pt x="231" y="390"/>
                    </a:cubicBezTo>
                    <a:cubicBezTo>
                      <a:pt x="222" y="381"/>
                      <a:pt x="213" y="346"/>
                      <a:pt x="204" y="337"/>
                    </a:cubicBezTo>
                    <a:cubicBezTo>
                      <a:pt x="196" y="328"/>
                      <a:pt x="213" y="310"/>
                      <a:pt x="231" y="310"/>
                    </a:cubicBezTo>
                    <a:cubicBezTo>
                      <a:pt x="355" y="302"/>
                      <a:pt x="373" y="372"/>
                      <a:pt x="417" y="355"/>
                    </a:cubicBezTo>
                    <a:cubicBezTo>
                      <a:pt x="444" y="346"/>
                      <a:pt x="444" y="248"/>
                      <a:pt x="400" y="159"/>
                    </a:cubicBezTo>
                    <a:close/>
                    <a:moveTo>
                      <a:pt x="390" y="310"/>
                    </a:moveTo>
                    <a:lnTo>
                      <a:pt x="390" y="310"/>
                    </a:lnTo>
                    <a:cubicBezTo>
                      <a:pt x="381" y="310"/>
                      <a:pt x="328" y="275"/>
                      <a:pt x="302" y="204"/>
                    </a:cubicBezTo>
                    <a:cubicBezTo>
                      <a:pt x="275" y="133"/>
                      <a:pt x="275" y="62"/>
                      <a:pt x="284" y="62"/>
                    </a:cubicBezTo>
                    <a:cubicBezTo>
                      <a:pt x="293" y="62"/>
                      <a:pt x="337" y="106"/>
                      <a:pt x="364" y="177"/>
                    </a:cubicBezTo>
                    <a:cubicBezTo>
                      <a:pt x="400" y="248"/>
                      <a:pt x="390" y="302"/>
                      <a:pt x="390" y="3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sp>
          <p:nvSpPr>
            <p:cNvPr id="294" name="Freeform: Shape 156">
              <a:extLst>
                <a:ext uri="{FF2B5EF4-FFF2-40B4-BE49-F238E27FC236}">
                  <a16:creationId xmlns:a16="http://schemas.microsoft.com/office/drawing/2014/main" id="{4CB6E984-2096-481E-B528-A9CD2A7F51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47439" y="1672594"/>
              <a:ext cx="182404" cy="166969"/>
            </a:xfrm>
            <a:custGeom>
              <a:avLst/>
              <a:gdLst>
                <a:gd name="T0" fmla="*/ 399 w 444"/>
                <a:gd name="T1" fmla="*/ 53 h 444"/>
                <a:gd name="T2" fmla="*/ 399 w 444"/>
                <a:gd name="T3" fmla="*/ 53 h 444"/>
                <a:gd name="T4" fmla="*/ 372 w 444"/>
                <a:gd name="T5" fmla="*/ 53 h 444"/>
                <a:gd name="T6" fmla="*/ 372 w 444"/>
                <a:gd name="T7" fmla="*/ 98 h 444"/>
                <a:gd name="T8" fmla="*/ 293 w 444"/>
                <a:gd name="T9" fmla="*/ 98 h 444"/>
                <a:gd name="T10" fmla="*/ 293 w 444"/>
                <a:gd name="T11" fmla="*/ 53 h 444"/>
                <a:gd name="T12" fmla="*/ 151 w 444"/>
                <a:gd name="T13" fmla="*/ 53 h 444"/>
                <a:gd name="T14" fmla="*/ 151 w 444"/>
                <a:gd name="T15" fmla="*/ 98 h 444"/>
                <a:gd name="T16" fmla="*/ 71 w 444"/>
                <a:gd name="T17" fmla="*/ 98 h 444"/>
                <a:gd name="T18" fmla="*/ 71 w 444"/>
                <a:gd name="T19" fmla="*/ 53 h 444"/>
                <a:gd name="T20" fmla="*/ 45 w 444"/>
                <a:gd name="T21" fmla="*/ 53 h 444"/>
                <a:gd name="T22" fmla="*/ 0 w 444"/>
                <a:gd name="T23" fmla="*/ 98 h 444"/>
                <a:gd name="T24" fmla="*/ 0 w 444"/>
                <a:gd name="T25" fmla="*/ 399 h 444"/>
                <a:gd name="T26" fmla="*/ 45 w 444"/>
                <a:gd name="T27" fmla="*/ 443 h 444"/>
                <a:gd name="T28" fmla="*/ 399 w 444"/>
                <a:gd name="T29" fmla="*/ 443 h 444"/>
                <a:gd name="T30" fmla="*/ 443 w 444"/>
                <a:gd name="T31" fmla="*/ 399 h 444"/>
                <a:gd name="T32" fmla="*/ 443 w 444"/>
                <a:gd name="T33" fmla="*/ 98 h 444"/>
                <a:gd name="T34" fmla="*/ 399 w 444"/>
                <a:gd name="T35" fmla="*/ 53 h 444"/>
                <a:gd name="T36" fmla="*/ 399 w 444"/>
                <a:gd name="T37" fmla="*/ 399 h 444"/>
                <a:gd name="T38" fmla="*/ 399 w 444"/>
                <a:gd name="T39" fmla="*/ 399 h 444"/>
                <a:gd name="T40" fmla="*/ 45 w 444"/>
                <a:gd name="T41" fmla="*/ 399 h 444"/>
                <a:gd name="T42" fmla="*/ 45 w 444"/>
                <a:gd name="T43" fmla="*/ 196 h 444"/>
                <a:gd name="T44" fmla="*/ 399 w 444"/>
                <a:gd name="T45" fmla="*/ 196 h 444"/>
                <a:gd name="T46" fmla="*/ 399 w 444"/>
                <a:gd name="T47" fmla="*/ 399 h 444"/>
                <a:gd name="T48" fmla="*/ 124 w 444"/>
                <a:gd name="T49" fmla="*/ 0 h 444"/>
                <a:gd name="T50" fmla="*/ 124 w 444"/>
                <a:gd name="T51" fmla="*/ 0 h 444"/>
                <a:gd name="T52" fmla="*/ 89 w 444"/>
                <a:gd name="T53" fmla="*/ 0 h 444"/>
                <a:gd name="T54" fmla="*/ 89 w 444"/>
                <a:gd name="T55" fmla="*/ 89 h 444"/>
                <a:gd name="T56" fmla="*/ 124 w 444"/>
                <a:gd name="T57" fmla="*/ 89 h 444"/>
                <a:gd name="T58" fmla="*/ 124 w 444"/>
                <a:gd name="T59" fmla="*/ 0 h 444"/>
                <a:gd name="T60" fmla="*/ 354 w 444"/>
                <a:gd name="T61" fmla="*/ 0 h 444"/>
                <a:gd name="T62" fmla="*/ 354 w 444"/>
                <a:gd name="T63" fmla="*/ 0 h 444"/>
                <a:gd name="T64" fmla="*/ 319 w 444"/>
                <a:gd name="T65" fmla="*/ 0 h 444"/>
                <a:gd name="T66" fmla="*/ 319 w 444"/>
                <a:gd name="T67" fmla="*/ 89 h 444"/>
                <a:gd name="T68" fmla="*/ 354 w 444"/>
                <a:gd name="T69" fmla="*/ 89 h 444"/>
                <a:gd name="T70" fmla="*/ 354 w 444"/>
                <a:gd name="T71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4" h="444">
                  <a:moveTo>
                    <a:pt x="399" y="53"/>
                  </a:moveTo>
                  <a:lnTo>
                    <a:pt x="399" y="53"/>
                  </a:lnTo>
                  <a:cubicBezTo>
                    <a:pt x="372" y="53"/>
                    <a:pt x="372" y="53"/>
                    <a:pt x="372" y="53"/>
                  </a:cubicBezTo>
                  <a:cubicBezTo>
                    <a:pt x="372" y="98"/>
                    <a:pt x="372" y="98"/>
                    <a:pt x="372" y="98"/>
                  </a:cubicBezTo>
                  <a:cubicBezTo>
                    <a:pt x="293" y="98"/>
                    <a:pt x="293" y="98"/>
                    <a:pt x="293" y="98"/>
                  </a:cubicBezTo>
                  <a:cubicBezTo>
                    <a:pt x="293" y="53"/>
                    <a:pt x="293" y="53"/>
                    <a:pt x="293" y="53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51" y="98"/>
                    <a:pt x="151" y="98"/>
                    <a:pt x="151" y="98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18" y="53"/>
                    <a:pt x="0" y="71"/>
                    <a:pt x="0" y="98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425"/>
                    <a:pt x="18" y="443"/>
                    <a:pt x="45" y="443"/>
                  </a:cubicBezTo>
                  <a:cubicBezTo>
                    <a:pt x="399" y="443"/>
                    <a:pt x="399" y="443"/>
                    <a:pt x="399" y="443"/>
                  </a:cubicBezTo>
                  <a:cubicBezTo>
                    <a:pt x="425" y="443"/>
                    <a:pt x="443" y="425"/>
                    <a:pt x="443" y="399"/>
                  </a:cubicBezTo>
                  <a:cubicBezTo>
                    <a:pt x="443" y="98"/>
                    <a:pt x="443" y="98"/>
                    <a:pt x="443" y="98"/>
                  </a:cubicBezTo>
                  <a:cubicBezTo>
                    <a:pt x="443" y="71"/>
                    <a:pt x="425" y="53"/>
                    <a:pt x="399" y="53"/>
                  </a:cubicBezTo>
                  <a:close/>
                  <a:moveTo>
                    <a:pt x="399" y="399"/>
                  </a:moveTo>
                  <a:lnTo>
                    <a:pt x="399" y="399"/>
                  </a:lnTo>
                  <a:cubicBezTo>
                    <a:pt x="45" y="399"/>
                    <a:pt x="45" y="399"/>
                    <a:pt x="45" y="399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399" y="196"/>
                    <a:pt x="399" y="196"/>
                    <a:pt x="399" y="196"/>
                  </a:cubicBezTo>
                  <a:lnTo>
                    <a:pt x="399" y="399"/>
                  </a:lnTo>
                  <a:close/>
                  <a:moveTo>
                    <a:pt x="124" y="0"/>
                  </a:moveTo>
                  <a:lnTo>
                    <a:pt x="124" y="0"/>
                  </a:lnTo>
                  <a:cubicBezTo>
                    <a:pt x="89" y="0"/>
                    <a:pt x="89" y="0"/>
                    <a:pt x="89" y="0"/>
                  </a:cubicBezTo>
                  <a:cubicBezTo>
                    <a:pt x="89" y="89"/>
                    <a:pt x="89" y="89"/>
                    <a:pt x="89" y="89"/>
                  </a:cubicBezTo>
                  <a:cubicBezTo>
                    <a:pt x="124" y="89"/>
                    <a:pt x="124" y="89"/>
                    <a:pt x="124" y="89"/>
                  </a:cubicBezTo>
                  <a:lnTo>
                    <a:pt x="124" y="0"/>
                  </a:lnTo>
                  <a:close/>
                  <a:moveTo>
                    <a:pt x="354" y="0"/>
                  </a:moveTo>
                  <a:lnTo>
                    <a:pt x="354" y="0"/>
                  </a:lnTo>
                  <a:cubicBezTo>
                    <a:pt x="319" y="0"/>
                    <a:pt x="319" y="0"/>
                    <a:pt x="319" y="0"/>
                  </a:cubicBezTo>
                  <a:cubicBezTo>
                    <a:pt x="319" y="89"/>
                    <a:pt x="319" y="89"/>
                    <a:pt x="319" y="89"/>
                  </a:cubicBezTo>
                  <a:cubicBezTo>
                    <a:pt x="354" y="89"/>
                    <a:pt x="354" y="89"/>
                    <a:pt x="354" y="89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:p14="http://schemas.microsoft.com/office/powerpoint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sp>
          <p:nvSpPr>
            <p:cNvPr id="295" name="Freeform: Shape 157">
              <a:extLst>
                <a:ext uri="{FF2B5EF4-FFF2-40B4-BE49-F238E27FC236}">
                  <a16:creationId xmlns:a16="http://schemas.microsoft.com/office/drawing/2014/main" id="{DAE0FD3A-24F3-4C2F-8ACD-CC08341D3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1019" y="2589789"/>
              <a:ext cx="45987" cy="42068"/>
            </a:xfrm>
            <a:custGeom>
              <a:avLst/>
              <a:gdLst>
                <a:gd name="T0" fmla="*/ 14 w 306"/>
                <a:gd name="T1" fmla="*/ 291 h 305"/>
                <a:gd name="T2" fmla="*/ 14 w 306"/>
                <a:gd name="T3" fmla="*/ 291 h 305"/>
                <a:gd name="T4" fmla="*/ 53 w 306"/>
                <a:gd name="T5" fmla="*/ 291 h 305"/>
                <a:gd name="T6" fmla="*/ 292 w 306"/>
                <a:gd name="T7" fmla="*/ 53 h 305"/>
                <a:gd name="T8" fmla="*/ 292 w 306"/>
                <a:gd name="T9" fmla="*/ 13 h 305"/>
                <a:gd name="T10" fmla="*/ 245 w 306"/>
                <a:gd name="T11" fmla="*/ 13 h 305"/>
                <a:gd name="T12" fmla="*/ 14 w 306"/>
                <a:gd name="T13" fmla="*/ 245 h 305"/>
                <a:gd name="T14" fmla="*/ 14 w 306"/>
                <a:gd name="T15" fmla="*/ 291 h 305"/>
                <a:gd name="T16" fmla="*/ 14 w 306"/>
                <a:gd name="T17" fmla="*/ 291 h 305"/>
                <a:gd name="T18" fmla="*/ 14 w 306"/>
                <a:gd name="T19" fmla="*/ 291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6" h="305">
                  <a:moveTo>
                    <a:pt x="14" y="291"/>
                  </a:moveTo>
                  <a:lnTo>
                    <a:pt x="14" y="291"/>
                  </a:lnTo>
                  <a:cubicBezTo>
                    <a:pt x="27" y="304"/>
                    <a:pt x="40" y="304"/>
                    <a:pt x="53" y="291"/>
                  </a:cubicBezTo>
                  <a:cubicBezTo>
                    <a:pt x="292" y="53"/>
                    <a:pt x="292" y="53"/>
                    <a:pt x="292" y="53"/>
                  </a:cubicBezTo>
                  <a:cubicBezTo>
                    <a:pt x="305" y="39"/>
                    <a:pt x="305" y="19"/>
                    <a:pt x="292" y="13"/>
                  </a:cubicBezTo>
                  <a:cubicBezTo>
                    <a:pt x="279" y="0"/>
                    <a:pt x="259" y="0"/>
                    <a:pt x="245" y="13"/>
                  </a:cubicBezTo>
                  <a:cubicBezTo>
                    <a:pt x="14" y="245"/>
                    <a:pt x="14" y="245"/>
                    <a:pt x="14" y="245"/>
                  </a:cubicBezTo>
                  <a:cubicBezTo>
                    <a:pt x="0" y="258"/>
                    <a:pt x="0" y="278"/>
                    <a:pt x="14" y="291"/>
                  </a:cubicBezTo>
                  <a:close/>
                  <a:moveTo>
                    <a:pt x="14" y="291"/>
                  </a:moveTo>
                  <a:lnTo>
                    <a:pt x="14" y="29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sp>
          <p:nvSpPr>
            <p:cNvPr id="296" name="Freeform: Shape 158">
              <a:extLst>
                <a:ext uri="{FF2B5EF4-FFF2-40B4-BE49-F238E27FC236}">
                  <a16:creationId xmlns:a16="http://schemas.microsoft.com/office/drawing/2014/main" id="{CF25EABC-FE2E-4743-B7B9-486D37EC6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354" y="2646086"/>
              <a:ext cx="27052" cy="24746"/>
            </a:xfrm>
            <a:custGeom>
              <a:avLst/>
              <a:gdLst>
                <a:gd name="T0" fmla="*/ 145 w 180"/>
                <a:gd name="T1" fmla="*/ 33 h 179"/>
                <a:gd name="T2" fmla="*/ 145 w 180"/>
                <a:gd name="T3" fmla="*/ 33 h 179"/>
                <a:gd name="T4" fmla="*/ 99 w 180"/>
                <a:gd name="T5" fmla="*/ 6 h 179"/>
                <a:gd name="T6" fmla="*/ 53 w 180"/>
                <a:gd name="T7" fmla="*/ 0 h 179"/>
                <a:gd name="T8" fmla="*/ 20 w 180"/>
                <a:gd name="T9" fmla="*/ 19 h 179"/>
                <a:gd name="T10" fmla="*/ 0 w 180"/>
                <a:gd name="T11" fmla="*/ 46 h 179"/>
                <a:gd name="T12" fmla="*/ 0 w 180"/>
                <a:gd name="T13" fmla="*/ 79 h 179"/>
                <a:gd name="T14" fmla="*/ 6 w 180"/>
                <a:gd name="T15" fmla="*/ 112 h 179"/>
                <a:gd name="T16" fmla="*/ 33 w 180"/>
                <a:gd name="T17" fmla="*/ 145 h 179"/>
                <a:gd name="T18" fmla="*/ 66 w 180"/>
                <a:gd name="T19" fmla="*/ 172 h 179"/>
                <a:gd name="T20" fmla="*/ 99 w 180"/>
                <a:gd name="T21" fmla="*/ 178 h 179"/>
                <a:gd name="T22" fmla="*/ 132 w 180"/>
                <a:gd name="T23" fmla="*/ 178 h 179"/>
                <a:gd name="T24" fmla="*/ 159 w 180"/>
                <a:gd name="T25" fmla="*/ 158 h 179"/>
                <a:gd name="T26" fmla="*/ 179 w 180"/>
                <a:gd name="T27" fmla="*/ 125 h 179"/>
                <a:gd name="T28" fmla="*/ 172 w 180"/>
                <a:gd name="T29" fmla="*/ 79 h 179"/>
                <a:gd name="T30" fmla="*/ 145 w 180"/>
                <a:gd name="T31" fmla="*/ 33 h 179"/>
                <a:gd name="T32" fmla="*/ 145 w 180"/>
                <a:gd name="T33" fmla="*/ 33 h 179"/>
                <a:gd name="T34" fmla="*/ 145 w 180"/>
                <a:gd name="T35" fmla="*/ 33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0" h="179">
                  <a:moveTo>
                    <a:pt x="145" y="33"/>
                  </a:moveTo>
                  <a:lnTo>
                    <a:pt x="145" y="33"/>
                  </a:lnTo>
                  <a:cubicBezTo>
                    <a:pt x="126" y="19"/>
                    <a:pt x="112" y="13"/>
                    <a:pt x="99" y="6"/>
                  </a:cubicBezTo>
                  <a:cubicBezTo>
                    <a:pt x="86" y="0"/>
                    <a:pt x="73" y="0"/>
                    <a:pt x="53" y="0"/>
                  </a:cubicBezTo>
                  <a:cubicBezTo>
                    <a:pt x="39" y="6"/>
                    <a:pt x="33" y="13"/>
                    <a:pt x="20" y="19"/>
                  </a:cubicBezTo>
                  <a:cubicBezTo>
                    <a:pt x="13" y="33"/>
                    <a:pt x="6" y="39"/>
                    <a:pt x="0" y="46"/>
                  </a:cubicBezTo>
                  <a:cubicBezTo>
                    <a:pt x="0" y="59"/>
                    <a:pt x="0" y="66"/>
                    <a:pt x="0" y="79"/>
                  </a:cubicBezTo>
                  <a:cubicBezTo>
                    <a:pt x="0" y="86"/>
                    <a:pt x="0" y="99"/>
                    <a:pt x="6" y="112"/>
                  </a:cubicBezTo>
                  <a:cubicBezTo>
                    <a:pt x="13" y="119"/>
                    <a:pt x="20" y="132"/>
                    <a:pt x="33" y="145"/>
                  </a:cubicBezTo>
                  <a:cubicBezTo>
                    <a:pt x="46" y="152"/>
                    <a:pt x="53" y="165"/>
                    <a:pt x="66" y="172"/>
                  </a:cubicBezTo>
                  <a:cubicBezTo>
                    <a:pt x="79" y="178"/>
                    <a:pt x="92" y="178"/>
                    <a:pt x="99" y="178"/>
                  </a:cubicBezTo>
                  <a:cubicBezTo>
                    <a:pt x="112" y="178"/>
                    <a:pt x="119" y="178"/>
                    <a:pt x="132" y="178"/>
                  </a:cubicBezTo>
                  <a:cubicBezTo>
                    <a:pt x="139" y="172"/>
                    <a:pt x="145" y="165"/>
                    <a:pt x="159" y="158"/>
                  </a:cubicBezTo>
                  <a:cubicBezTo>
                    <a:pt x="165" y="145"/>
                    <a:pt x="172" y="139"/>
                    <a:pt x="179" y="125"/>
                  </a:cubicBezTo>
                  <a:cubicBezTo>
                    <a:pt x="179" y="112"/>
                    <a:pt x="179" y="92"/>
                    <a:pt x="172" y="79"/>
                  </a:cubicBezTo>
                  <a:cubicBezTo>
                    <a:pt x="165" y="66"/>
                    <a:pt x="159" y="53"/>
                    <a:pt x="145" y="33"/>
                  </a:cubicBezTo>
                  <a:close/>
                  <a:moveTo>
                    <a:pt x="145" y="33"/>
                  </a:moveTo>
                  <a:lnTo>
                    <a:pt x="145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sp>
          <p:nvSpPr>
            <p:cNvPr id="297" name="Freeform: Shape 159">
              <a:extLst>
                <a:ext uri="{FF2B5EF4-FFF2-40B4-BE49-F238E27FC236}">
                  <a16:creationId xmlns:a16="http://schemas.microsoft.com/office/drawing/2014/main" id="{235702FD-078E-4E96-8AF7-5DC8C26EB8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1559" y="2595357"/>
              <a:ext cx="189361" cy="172602"/>
            </a:xfrm>
            <a:custGeom>
              <a:avLst/>
              <a:gdLst>
                <a:gd name="T0" fmla="*/ 1205 w 1239"/>
                <a:gd name="T1" fmla="*/ 206 h 1233"/>
                <a:gd name="T2" fmla="*/ 1106 w 1239"/>
                <a:gd name="T3" fmla="*/ 212 h 1233"/>
                <a:gd name="T4" fmla="*/ 914 w 1239"/>
                <a:gd name="T5" fmla="*/ 318 h 1233"/>
                <a:gd name="T6" fmla="*/ 1020 w 1239"/>
                <a:gd name="T7" fmla="*/ 126 h 1233"/>
                <a:gd name="T8" fmla="*/ 1033 w 1239"/>
                <a:gd name="T9" fmla="*/ 27 h 1233"/>
                <a:gd name="T10" fmla="*/ 26 w 1239"/>
                <a:gd name="T11" fmla="*/ 656 h 1233"/>
                <a:gd name="T12" fmla="*/ 470 w 1239"/>
                <a:gd name="T13" fmla="*/ 1206 h 1233"/>
                <a:gd name="T14" fmla="*/ 1205 w 1239"/>
                <a:gd name="T15" fmla="*/ 576 h 1233"/>
                <a:gd name="T16" fmla="*/ 516 w 1239"/>
                <a:gd name="T17" fmla="*/ 881 h 1233"/>
                <a:gd name="T18" fmla="*/ 483 w 1239"/>
                <a:gd name="T19" fmla="*/ 927 h 1233"/>
                <a:gd name="T20" fmla="*/ 384 w 1239"/>
                <a:gd name="T21" fmla="*/ 967 h 1233"/>
                <a:gd name="T22" fmla="*/ 344 w 1239"/>
                <a:gd name="T23" fmla="*/ 927 h 1233"/>
                <a:gd name="T24" fmla="*/ 364 w 1239"/>
                <a:gd name="T25" fmla="*/ 907 h 1233"/>
                <a:gd name="T26" fmla="*/ 404 w 1239"/>
                <a:gd name="T27" fmla="*/ 921 h 1233"/>
                <a:gd name="T28" fmla="*/ 450 w 1239"/>
                <a:gd name="T29" fmla="*/ 901 h 1233"/>
                <a:gd name="T30" fmla="*/ 463 w 1239"/>
                <a:gd name="T31" fmla="*/ 835 h 1233"/>
                <a:gd name="T32" fmla="*/ 417 w 1239"/>
                <a:gd name="T33" fmla="*/ 828 h 1233"/>
                <a:gd name="T34" fmla="*/ 338 w 1239"/>
                <a:gd name="T35" fmla="*/ 868 h 1233"/>
                <a:gd name="T36" fmla="*/ 265 w 1239"/>
                <a:gd name="T37" fmla="*/ 854 h 1233"/>
                <a:gd name="T38" fmla="*/ 251 w 1239"/>
                <a:gd name="T39" fmla="*/ 775 h 1233"/>
                <a:gd name="T40" fmla="*/ 318 w 1239"/>
                <a:gd name="T41" fmla="*/ 702 h 1233"/>
                <a:gd name="T42" fmla="*/ 377 w 1239"/>
                <a:gd name="T43" fmla="*/ 696 h 1233"/>
                <a:gd name="T44" fmla="*/ 404 w 1239"/>
                <a:gd name="T45" fmla="*/ 722 h 1233"/>
                <a:gd name="T46" fmla="*/ 384 w 1239"/>
                <a:gd name="T47" fmla="*/ 749 h 1233"/>
                <a:gd name="T48" fmla="*/ 338 w 1239"/>
                <a:gd name="T49" fmla="*/ 742 h 1233"/>
                <a:gd name="T50" fmla="*/ 291 w 1239"/>
                <a:gd name="T51" fmla="*/ 788 h 1233"/>
                <a:gd name="T52" fmla="*/ 311 w 1239"/>
                <a:gd name="T53" fmla="*/ 821 h 1233"/>
                <a:gd name="T54" fmla="*/ 344 w 1239"/>
                <a:gd name="T55" fmla="*/ 815 h 1233"/>
                <a:gd name="T56" fmla="*/ 404 w 1239"/>
                <a:gd name="T57" fmla="*/ 782 h 1233"/>
                <a:gd name="T58" fmla="*/ 470 w 1239"/>
                <a:gd name="T59" fmla="*/ 768 h 1233"/>
                <a:gd name="T60" fmla="*/ 523 w 1239"/>
                <a:gd name="T61" fmla="*/ 828 h 1233"/>
                <a:gd name="T62" fmla="*/ 722 w 1239"/>
                <a:gd name="T63" fmla="*/ 682 h 1233"/>
                <a:gd name="T64" fmla="*/ 616 w 1239"/>
                <a:gd name="T65" fmla="*/ 788 h 1233"/>
                <a:gd name="T66" fmla="*/ 563 w 1239"/>
                <a:gd name="T67" fmla="*/ 788 h 1233"/>
                <a:gd name="T68" fmla="*/ 410 w 1239"/>
                <a:gd name="T69" fmla="*/ 629 h 1233"/>
                <a:gd name="T70" fmla="*/ 424 w 1239"/>
                <a:gd name="T71" fmla="*/ 596 h 1233"/>
                <a:gd name="T72" fmla="*/ 543 w 1239"/>
                <a:gd name="T73" fmla="*/ 484 h 1233"/>
                <a:gd name="T74" fmla="*/ 563 w 1239"/>
                <a:gd name="T75" fmla="*/ 510 h 1233"/>
                <a:gd name="T76" fmla="*/ 463 w 1239"/>
                <a:gd name="T77" fmla="*/ 616 h 1233"/>
                <a:gd name="T78" fmla="*/ 596 w 1239"/>
                <a:gd name="T79" fmla="*/ 583 h 1233"/>
                <a:gd name="T80" fmla="*/ 629 w 1239"/>
                <a:gd name="T81" fmla="*/ 576 h 1233"/>
                <a:gd name="T82" fmla="*/ 622 w 1239"/>
                <a:gd name="T83" fmla="*/ 610 h 1233"/>
                <a:gd name="T84" fmla="*/ 596 w 1239"/>
                <a:gd name="T85" fmla="*/ 742 h 1233"/>
                <a:gd name="T86" fmla="*/ 708 w 1239"/>
                <a:gd name="T87" fmla="*/ 643 h 1233"/>
                <a:gd name="T88" fmla="*/ 728 w 1239"/>
                <a:gd name="T89" fmla="*/ 669 h 1233"/>
                <a:gd name="T90" fmla="*/ 887 w 1239"/>
                <a:gd name="T91" fmla="*/ 504 h 1233"/>
                <a:gd name="T92" fmla="*/ 854 w 1239"/>
                <a:gd name="T93" fmla="*/ 557 h 1233"/>
                <a:gd name="T94" fmla="*/ 761 w 1239"/>
                <a:gd name="T95" fmla="*/ 596 h 1233"/>
                <a:gd name="T96" fmla="*/ 662 w 1239"/>
                <a:gd name="T97" fmla="*/ 550 h 1233"/>
                <a:gd name="T98" fmla="*/ 616 w 1239"/>
                <a:gd name="T99" fmla="*/ 451 h 1233"/>
                <a:gd name="T100" fmla="*/ 655 w 1239"/>
                <a:gd name="T101" fmla="*/ 358 h 1233"/>
                <a:gd name="T102" fmla="*/ 788 w 1239"/>
                <a:gd name="T103" fmla="*/ 318 h 1233"/>
                <a:gd name="T104" fmla="*/ 887 w 1239"/>
                <a:gd name="T105" fmla="*/ 404 h 1233"/>
                <a:gd name="T106" fmla="*/ 887 w 1239"/>
                <a:gd name="T107" fmla="*/ 504 h 1233"/>
                <a:gd name="T108" fmla="*/ 887 w 1239"/>
                <a:gd name="T109" fmla="*/ 504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9" h="1233">
                  <a:moveTo>
                    <a:pt x="1205" y="206"/>
                  </a:moveTo>
                  <a:lnTo>
                    <a:pt x="1205" y="206"/>
                  </a:lnTo>
                  <a:cubicBezTo>
                    <a:pt x="1166" y="159"/>
                    <a:pt x="1166" y="159"/>
                    <a:pt x="1166" y="159"/>
                  </a:cubicBezTo>
                  <a:cubicBezTo>
                    <a:pt x="1106" y="212"/>
                    <a:pt x="1106" y="212"/>
                    <a:pt x="1106" y="212"/>
                  </a:cubicBezTo>
                  <a:cubicBezTo>
                    <a:pt x="1113" y="252"/>
                    <a:pt x="1106" y="292"/>
                    <a:pt x="1079" y="318"/>
                  </a:cubicBezTo>
                  <a:cubicBezTo>
                    <a:pt x="1033" y="365"/>
                    <a:pt x="960" y="365"/>
                    <a:pt x="914" y="318"/>
                  </a:cubicBezTo>
                  <a:cubicBezTo>
                    <a:pt x="867" y="272"/>
                    <a:pt x="867" y="206"/>
                    <a:pt x="914" y="159"/>
                  </a:cubicBezTo>
                  <a:cubicBezTo>
                    <a:pt x="940" y="133"/>
                    <a:pt x="980" y="120"/>
                    <a:pt x="1020" y="126"/>
                  </a:cubicBezTo>
                  <a:cubicBezTo>
                    <a:pt x="1073" y="73"/>
                    <a:pt x="1073" y="73"/>
                    <a:pt x="1073" y="73"/>
                  </a:cubicBezTo>
                  <a:cubicBezTo>
                    <a:pt x="1033" y="27"/>
                    <a:pt x="1033" y="27"/>
                    <a:pt x="1033" y="27"/>
                  </a:cubicBezTo>
                  <a:cubicBezTo>
                    <a:pt x="1000" y="0"/>
                    <a:pt x="689" y="0"/>
                    <a:pt x="655" y="27"/>
                  </a:cubicBezTo>
                  <a:cubicBezTo>
                    <a:pt x="26" y="656"/>
                    <a:pt x="26" y="656"/>
                    <a:pt x="26" y="656"/>
                  </a:cubicBezTo>
                  <a:cubicBezTo>
                    <a:pt x="0" y="682"/>
                    <a:pt x="0" y="735"/>
                    <a:pt x="26" y="762"/>
                  </a:cubicBezTo>
                  <a:cubicBezTo>
                    <a:pt x="470" y="1206"/>
                    <a:pt x="470" y="1206"/>
                    <a:pt x="470" y="1206"/>
                  </a:cubicBezTo>
                  <a:cubicBezTo>
                    <a:pt x="503" y="1232"/>
                    <a:pt x="549" y="1232"/>
                    <a:pt x="583" y="1206"/>
                  </a:cubicBezTo>
                  <a:cubicBezTo>
                    <a:pt x="1205" y="576"/>
                    <a:pt x="1205" y="576"/>
                    <a:pt x="1205" y="576"/>
                  </a:cubicBezTo>
                  <a:cubicBezTo>
                    <a:pt x="1238" y="550"/>
                    <a:pt x="1238" y="232"/>
                    <a:pt x="1205" y="206"/>
                  </a:cubicBezTo>
                  <a:close/>
                  <a:moveTo>
                    <a:pt x="516" y="881"/>
                  </a:moveTo>
                  <a:lnTo>
                    <a:pt x="516" y="881"/>
                  </a:lnTo>
                  <a:cubicBezTo>
                    <a:pt x="510" y="894"/>
                    <a:pt x="496" y="914"/>
                    <a:pt x="483" y="927"/>
                  </a:cubicBezTo>
                  <a:cubicBezTo>
                    <a:pt x="463" y="947"/>
                    <a:pt x="443" y="960"/>
                    <a:pt x="424" y="960"/>
                  </a:cubicBezTo>
                  <a:cubicBezTo>
                    <a:pt x="410" y="967"/>
                    <a:pt x="397" y="967"/>
                    <a:pt x="384" y="967"/>
                  </a:cubicBezTo>
                  <a:cubicBezTo>
                    <a:pt x="371" y="960"/>
                    <a:pt x="357" y="954"/>
                    <a:pt x="351" y="947"/>
                  </a:cubicBezTo>
                  <a:cubicBezTo>
                    <a:pt x="344" y="941"/>
                    <a:pt x="344" y="934"/>
                    <a:pt x="344" y="927"/>
                  </a:cubicBezTo>
                  <a:cubicBezTo>
                    <a:pt x="344" y="921"/>
                    <a:pt x="344" y="921"/>
                    <a:pt x="351" y="914"/>
                  </a:cubicBezTo>
                  <a:cubicBezTo>
                    <a:pt x="351" y="907"/>
                    <a:pt x="357" y="907"/>
                    <a:pt x="364" y="907"/>
                  </a:cubicBezTo>
                  <a:cubicBezTo>
                    <a:pt x="371" y="907"/>
                    <a:pt x="377" y="907"/>
                    <a:pt x="384" y="907"/>
                  </a:cubicBezTo>
                  <a:cubicBezTo>
                    <a:pt x="391" y="914"/>
                    <a:pt x="397" y="914"/>
                    <a:pt x="404" y="921"/>
                  </a:cubicBezTo>
                  <a:cubicBezTo>
                    <a:pt x="410" y="921"/>
                    <a:pt x="424" y="921"/>
                    <a:pt x="430" y="914"/>
                  </a:cubicBezTo>
                  <a:cubicBezTo>
                    <a:pt x="437" y="914"/>
                    <a:pt x="443" y="907"/>
                    <a:pt x="450" y="901"/>
                  </a:cubicBezTo>
                  <a:cubicBezTo>
                    <a:pt x="463" y="888"/>
                    <a:pt x="470" y="874"/>
                    <a:pt x="470" y="861"/>
                  </a:cubicBezTo>
                  <a:cubicBezTo>
                    <a:pt x="477" y="848"/>
                    <a:pt x="470" y="841"/>
                    <a:pt x="463" y="835"/>
                  </a:cubicBezTo>
                  <a:cubicBezTo>
                    <a:pt x="457" y="828"/>
                    <a:pt x="450" y="821"/>
                    <a:pt x="443" y="821"/>
                  </a:cubicBezTo>
                  <a:cubicBezTo>
                    <a:pt x="437" y="821"/>
                    <a:pt x="424" y="828"/>
                    <a:pt x="417" y="828"/>
                  </a:cubicBezTo>
                  <a:cubicBezTo>
                    <a:pt x="410" y="835"/>
                    <a:pt x="397" y="841"/>
                    <a:pt x="384" y="848"/>
                  </a:cubicBezTo>
                  <a:cubicBezTo>
                    <a:pt x="371" y="854"/>
                    <a:pt x="357" y="868"/>
                    <a:pt x="338" y="868"/>
                  </a:cubicBezTo>
                  <a:cubicBezTo>
                    <a:pt x="324" y="874"/>
                    <a:pt x="311" y="874"/>
                    <a:pt x="298" y="874"/>
                  </a:cubicBezTo>
                  <a:cubicBezTo>
                    <a:pt x="291" y="874"/>
                    <a:pt x="278" y="868"/>
                    <a:pt x="265" y="854"/>
                  </a:cubicBezTo>
                  <a:cubicBezTo>
                    <a:pt x="251" y="841"/>
                    <a:pt x="245" y="835"/>
                    <a:pt x="245" y="821"/>
                  </a:cubicBezTo>
                  <a:cubicBezTo>
                    <a:pt x="245" y="802"/>
                    <a:pt x="245" y="788"/>
                    <a:pt x="251" y="775"/>
                  </a:cubicBezTo>
                  <a:cubicBezTo>
                    <a:pt x="258" y="762"/>
                    <a:pt x="271" y="742"/>
                    <a:pt x="285" y="729"/>
                  </a:cubicBezTo>
                  <a:cubicBezTo>
                    <a:pt x="298" y="715"/>
                    <a:pt x="304" y="709"/>
                    <a:pt x="318" y="702"/>
                  </a:cubicBezTo>
                  <a:cubicBezTo>
                    <a:pt x="331" y="696"/>
                    <a:pt x="344" y="696"/>
                    <a:pt x="351" y="696"/>
                  </a:cubicBezTo>
                  <a:cubicBezTo>
                    <a:pt x="364" y="696"/>
                    <a:pt x="371" y="696"/>
                    <a:pt x="377" y="696"/>
                  </a:cubicBezTo>
                  <a:cubicBezTo>
                    <a:pt x="384" y="696"/>
                    <a:pt x="391" y="702"/>
                    <a:pt x="397" y="709"/>
                  </a:cubicBezTo>
                  <a:cubicBezTo>
                    <a:pt x="404" y="715"/>
                    <a:pt x="404" y="715"/>
                    <a:pt x="404" y="722"/>
                  </a:cubicBezTo>
                  <a:cubicBezTo>
                    <a:pt x="404" y="735"/>
                    <a:pt x="404" y="735"/>
                    <a:pt x="397" y="742"/>
                  </a:cubicBezTo>
                  <a:cubicBezTo>
                    <a:pt x="397" y="749"/>
                    <a:pt x="391" y="749"/>
                    <a:pt x="384" y="749"/>
                  </a:cubicBezTo>
                  <a:cubicBezTo>
                    <a:pt x="384" y="749"/>
                    <a:pt x="377" y="749"/>
                    <a:pt x="371" y="749"/>
                  </a:cubicBezTo>
                  <a:cubicBezTo>
                    <a:pt x="357" y="742"/>
                    <a:pt x="344" y="742"/>
                    <a:pt x="338" y="742"/>
                  </a:cubicBezTo>
                  <a:cubicBezTo>
                    <a:pt x="331" y="742"/>
                    <a:pt x="318" y="749"/>
                    <a:pt x="311" y="762"/>
                  </a:cubicBezTo>
                  <a:cubicBezTo>
                    <a:pt x="298" y="768"/>
                    <a:pt x="291" y="782"/>
                    <a:pt x="291" y="788"/>
                  </a:cubicBezTo>
                  <a:cubicBezTo>
                    <a:pt x="291" y="802"/>
                    <a:pt x="291" y="808"/>
                    <a:pt x="298" y="815"/>
                  </a:cubicBezTo>
                  <a:cubicBezTo>
                    <a:pt x="304" y="821"/>
                    <a:pt x="304" y="821"/>
                    <a:pt x="311" y="821"/>
                  </a:cubicBezTo>
                  <a:cubicBezTo>
                    <a:pt x="318" y="821"/>
                    <a:pt x="318" y="821"/>
                    <a:pt x="324" y="821"/>
                  </a:cubicBezTo>
                  <a:cubicBezTo>
                    <a:pt x="331" y="821"/>
                    <a:pt x="338" y="815"/>
                    <a:pt x="344" y="815"/>
                  </a:cubicBezTo>
                  <a:cubicBezTo>
                    <a:pt x="344" y="815"/>
                    <a:pt x="357" y="808"/>
                    <a:pt x="364" y="802"/>
                  </a:cubicBezTo>
                  <a:cubicBezTo>
                    <a:pt x="377" y="795"/>
                    <a:pt x="391" y="788"/>
                    <a:pt x="404" y="782"/>
                  </a:cubicBezTo>
                  <a:cubicBezTo>
                    <a:pt x="417" y="775"/>
                    <a:pt x="424" y="768"/>
                    <a:pt x="437" y="768"/>
                  </a:cubicBezTo>
                  <a:cubicBezTo>
                    <a:pt x="450" y="768"/>
                    <a:pt x="457" y="768"/>
                    <a:pt x="470" y="768"/>
                  </a:cubicBezTo>
                  <a:cubicBezTo>
                    <a:pt x="477" y="775"/>
                    <a:pt x="490" y="782"/>
                    <a:pt x="496" y="788"/>
                  </a:cubicBezTo>
                  <a:cubicBezTo>
                    <a:pt x="510" y="802"/>
                    <a:pt x="516" y="815"/>
                    <a:pt x="523" y="828"/>
                  </a:cubicBezTo>
                  <a:cubicBezTo>
                    <a:pt x="523" y="848"/>
                    <a:pt x="523" y="861"/>
                    <a:pt x="516" y="881"/>
                  </a:cubicBezTo>
                  <a:close/>
                  <a:moveTo>
                    <a:pt x="722" y="682"/>
                  </a:moveTo>
                  <a:lnTo>
                    <a:pt x="722" y="682"/>
                  </a:lnTo>
                  <a:cubicBezTo>
                    <a:pt x="616" y="788"/>
                    <a:pt x="616" y="788"/>
                    <a:pt x="616" y="788"/>
                  </a:cubicBezTo>
                  <a:cubicBezTo>
                    <a:pt x="602" y="802"/>
                    <a:pt x="596" y="802"/>
                    <a:pt x="589" y="802"/>
                  </a:cubicBezTo>
                  <a:cubicBezTo>
                    <a:pt x="583" y="802"/>
                    <a:pt x="576" y="802"/>
                    <a:pt x="563" y="788"/>
                  </a:cubicBezTo>
                  <a:cubicBezTo>
                    <a:pt x="424" y="649"/>
                    <a:pt x="424" y="649"/>
                    <a:pt x="424" y="649"/>
                  </a:cubicBezTo>
                  <a:cubicBezTo>
                    <a:pt x="417" y="643"/>
                    <a:pt x="410" y="636"/>
                    <a:pt x="410" y="629"/>
                  </a:cubicBezTo>
                  <a:cubicBezTo>
                    <a:pt x="410" y="623"/>
                    <a:pt x="410" y="623"/>
                    <a:pt x="410" y="616"/>
                  </a:cubicBezTo>
                  <a:cubicBezTo>
                    <a:pt x="410" y="610"/>
                    <a:pt x="417" y="603"/>
                    <a:pt x="424" y="596"/>
                  </a:cubicBezTo>
                  <a:cubicBezTo>
                    <a:pt x="523" y="497"/>
                    <a:pt x="523" y="497"/>
                    <a:pt x="523" y="497"/>
                  </a:cubicBezTo>
                  <a:cubicBezTo>
                    <a:pt x="530" y="490"/>
                    <a:pt x="536" y="484"/>
                    <a:pt x="543" y="484"/>
                  </a:cubicBezTo>
                  <a:cubicBezTo>
                    <a:pt x="549" y="484"/>
                    <a:pt x="549" y="490"/>
                    <a:pt x="556" y="490"/>
                  </a:cubicBezTo>
                  <a:cubicBezTo>
                    <a:pt x="563" y="497"/>
                    <a:pt x="563" y="504"/>
                    <a:pt x="563" y="510"/>
                  </a:cubicBezTo>
                  <a:cubicBezTo>
                    <a:pt x="563" y="517"/>
                    <a:pt x="563" y="517"/>
                    <a:pt x="556" y="523"/>
                  </a:cubicBezTo>
                  <a:cubicBezTo>
                    <a:pt x="463" y="616"/>
                    <a:pt x="463" y="616"/>
                    <a:pt x="463" y="616"/>
                  </a:cubicBezTo>
                  <a:cubicBezTo>
                    <a:pt x="510" y="662"/>
                    <a:pt x="510" y="662"/>
                    <a:pt x="510" y="662"/>
                  </a:cubicBezTo>
                  <a:cubicBezTo>
                    <a:pt x="596" y="583"/>
                    <a:pt x="596" y="583"/>
                    <a:pt x="596" y="583"/>
                  </a:cubicBezTo>
                  <a:cubicBezTo>
                    <a:pt x="602" y="576"/>
                    <a:pt x="602" y="570"/>
                    <a:pt x="609" y="570"/>
                  </a:cubicBezTo>
                  <a:cubicBezTo>
                    <a:pt x="616" y="570"/>
                    <a:pt x="622" y="570"/>
                    <a:pt x="629" y="576"/>
                  </a:cubicBezTo>
                  <a:cubicBezTo>
                    <a:pt x="629" y="583"/>
                    <a:pt x="636" y="590"/>
                    <a:pt x="629" y="590"/>
                  </a:cubicBezTo>
                  <a:cubicBezTo>
                    <a:pt x="629" y="596"/>
                    <a:pt x="629" y="603"/>
                    <a:pt x="622" y="610"/>
                  </a:cubicBezTo>
                  <a:cubicBezTo>
                    <a:pt x="543" y="689"/>
                    <a:pt x="543" y="689"/>
                    <a:pt x="543" y="689"/>
                  </a:cubicBezTo>
                  <a:cubicBezTo>
                    <a:pt x="596" y="742"/>
                    <a:pt x="596" y="742"/>
                    <a:pt x="596" y="742"/>
                  </a:cubicBezTo>
                  <a:cubicBezTo>
                    <a:pt x="689" y="656"/>
                    <a:pt x="689" y="656"/>
                    <a:pt x="689" y="656"/>
                  </a:cubicBezTo>
                  <a:cubicBezTo>
                    <a:pt x="695" y="649"/>
                    <a:pt x="702" y="643"/>
                    <a:pt x="708" y="643"/>
                  </a:cubicBezTo>
                  <a:cubicBezTo>
                    <a:pt x="708" y="643"/>
                    <a:pt x="715" y="649"/>
                    <a:pt x="722" y="649"/>
                  </a:cubicBezTo>
                  <a:cubicBezTo>
                    <a:pt x="728" y="656"/>
                    <a:pt x="728" y="662"/>
                    <a:pt x="728" y="669"/>
                  </a:cubicBezTo>
                  <a:cubicBezTo>
                    <a:pt x="728" y="676"/>
                    <a:pt x="722" y="676"/>
                    <a:pt x="722" y="682"/>
                  </a:cubicBezTo>
                  <a:close/>
                  <a:moveTo>
                    <a:pt x="887" y="504"/>
                  </a:moveTo>
                  <a:lnTo>
                    <a:pt x="887" y="504"/>
                  </a:lnTo>
                  <a:cubicBezTo>
                    <a:pt x="881" y="523"/>
                    <a:pt x="874" y="537"/>
                    <a:pt x="854" y="557"/>
                  </a:cubicBezTo>
                  <a:cubicBezTo>
                    <a:pt x="841" y="570"/>
                    <a:pt x="828" y="576"/>
                    <a:pt x="808" y="590"/>
                  </a:cubicBezTo>
                  <a:cubicBezTo>
                    <a:pt x="795" y="596"/>
                    <a:pt x="775" y="596"/>
                    <a:pt x="761" y="596"/>
                  </a:cubicBezTo>
                  <a:cubicBezTo>
                    <a:pt x="742" y="596"/>
                    <a:pt x="728" y="590"/>
                    <a:pt x="708" y="583"/>
                  </a:cubicBezTo>
                  <a:cubicBezTo>
                    <a:pt x="695" y="576"/>
                    <a:pt x="675" y="563"/>
                    <a:pt x="662" y="550"/>
                  </a:cubicBezTo>
                  <a:cubicBezTo>
                    <a:pt x="649" y="530"/>
                    <a:pt x="636" y="517"/>
                    <a:pt x="629" y="504"/>
                  </a:cubicBezTo>
                  <a:cubicBezTo>
                    <a:pt x="622" y="484"/>
                    <a:pt x="616" y="470"/>
                    <a:pt x="616" y="451"/>
                  </a:cubicBezTo>
                  <a:cubicBezTo>
                    <a:pt x="616" y="437"/>
                    <a:pt x="616" y="418"/>
                    <a:pt x="622" y="404"/>
                  </a:cubicBezTo>
                  <a:cubicBezTo>
                    <a:pt x="629" y="384"/>
                    <a:pt x="642" y="371"/>
                    <a:pt x="655" y="358"/>
                  </a:cubicBezTo>
                  <a:cubicBezTo>
                    <a:pt x="675" y="338"/>
                    <a:pt x="695" y="325"/>
                    <a:pt x="722" y="318"/>
                  </a:cubicBezTo>
                  <a:cubicBezTo>
                    <a:pt x="742" y="312"/>
                    <a:pt x="768" y="312"/>
                    <a:pt x="788" y="318"/>
                  </a:cubicBezTo>
                  <a:cubicBezTo>
                    <a:pt x="808" y="325"/>
                    <a:pt x="828" y="338"/>
                    <a:pt x="854" y="358"/>
                  </a:cubicBezTo>
                  <a:cubicBezTo>
                    <a:pt x="867" y="378"/>
                    <a:pt x="881" y="391"/>
                    <a:pt x="887" y="404"/>
                  </a:cubicBezTo>
                  <a:cubicBezTo>
                    <a:pt x="894" y="424"/>
                    <a:pt x="901" y="437"/>
                    <a:pt x="901" y="457"/>
                  </a:cubicBezTo>
                  <a:cubicBezTo>
                    <a:pt x="901" y="470"/>
                    <a:pt x="894" y="490"/>
                    <a:pt x="887" y="504"/>
                  </a:cubicBezTo>
                  <a:close/>
                  <a:moveTo>
                    <a:pt x="887" y="504"/>
                  </a:moveTo>
                  <a:lnTo>
                    <a:pt x="887" y="50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grpSp>
          <p:nvGrpSpPr>
            <p:cNvPr id="298" name="Group 160">
              <a:extLst>
                <a:ext uri="{FF2B5EF4-FFF2-40B4-BE49-F238E27FC236}">
                  <a16:creationId xmlns:a16="http://schemas.microsoft.com/office/drawing/2014/main" id="{949EE721-12F0-41C0-9FF9-9E96DC210254}"/>
                </a:ext>
              </a:extLst>
            </p:cNvPr>
            <p:cNvGrpSpPr/>
            <p:nvPr/>
          </p:nvGrpSpPr>
          <p:grpSpPr>
            <a:xfrm>
              <a:off x="4799365" y="1991649"/>
              <a:ext cx="173224" cy="210768"/>
              <a:chOff x="9916767" y="11659096"/>
              <a:chExt cx="1032769" cy="1372771"/>
            </a:xfrm>
            <a:solidFill>
              <a:schemeClr val="accent1"/>
            </a:solidFill>
          </p:grpSpPr>
          <p:sp>
            <p:nvSpPr>
              <p:cNvPr id="423" name="Freeform: Shape 161">
                <a:extLst>
                  <a:ext uri="{FF2B5EF4-FFF2-40B4-BE49-F238E27FC236}">
                    <a16:creationId xmlns:a16="http://schemas.microsoft.com/office/drawing/2014/main" id="{5BE7389A-4F62-42CD-92D3-743F22E62B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6767" y="12943702"/>
                <a:ext cx="75568" cy="88165"/>
              </a:xfrm>
              <a:custGeom>
                <a:avLst/>
                <a:gdLst>
                  <a:gd name="T0" fmla="*/ 3 w 26"/>
                  <a:gd name="T1" fmla="*/ 0 h 29"/>
                  <a:gd name="T2" fmla="*/ 3 w 26"/>
                  <a:gd name="T3" fmla="*/ 0 h 29"/>
                  <a:gd name="T4" fmla="*/ 3 w 26"/>
                  <a:gd name="T5" fmla="*/ 25 h 29"/>
                  <a:gd name="T6" fmla="*/ 25 w 26"/>
                  <a:gd name="T7" fmla="*/ 13 h 29"/>
                  <a:gd name="T8" fmla="*/ 3 w 26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3" y="0"/>
                    </a:moveTo>
                    <a:lnTo>
                      <a:pt x="3" y="0"/>
                    </a:lnTo>
                    <a:cubicBezTo>
                      <a:pt x="3" y="4"/>
                      <a:pt x="0" y="22"/>
                      <a:pt x="3" y="25"/>
                    </a:cubicBezTo>
                    <a:cubicBezTo>
                      <a:pt x="3" y="28"/>
                      <a:pt x="22" y="13"/>
                      <a:pt x="25" y="13"/>
                    </a:cubicBezTo>
                    <a:cubicBezTo>
                      <a:pt x="22" y="7"/>
                      <a:pt x="1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24" name="Freeform: Shape 162">
                <a:extLst>
                  <a:ext uri="{FF2B5EF4-FFF2-40B4-BE49-F238E27FC236}">
                    <a16:creationId xmlns:a16="http://schemas.microsoft.com/office/drawing/2014/main" id="{C33B3831-FFA6-420D-A57B-C16FDE46F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7144" y="11759852"/>
                <a:ext cx="692717" cy="944566"/>
              </a:xfrm>
              <a:custGeom>
                <a:avLst/>
                <a:gdLst>
                  <a:gd name="T0" fmla="*/ 12 w 243"/>
                  <a:gd name="T1" fmla="*/ 327 h 331"/>
                  <a:gd name="T2" fmla="*/ 12 w 243"/>
                  <a:gd name="T3" fmla="*/ 327 h 331"/>
                  <a:gd name="T4" fmla="*/ 18 w 243"/>
                  <a:gd name="T5" fmla="*/ 330 h 331"/>
                  <a:gd name="T6" fmla="*/ 242 w 243"/>
                  <a:gd name="T7" fmla="*/ 15 h 331"/>
                  <a:gd name="T8" fmla="*/ 224 w 243"/>
                  <a:gd name="T9" fmla="*/ 0 h 331"/>
                  <a:gd name="T10" fmla="*/ 0 w 243"/>
                  <a:gd name="T11" fmla="*/ 315 h 331"/>
                  <a:gd name="T12" fmla="*/ 9 w 243"/>
                  <a:gd name="T13" fmla="*/ 321 h 331"/>
                  <a:gd name="T14" fmla="*/ 12 w 243"/>
                  <a:gd name="T15" fmla="*/ 327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331">
                    <a:moveTo>
                      <a:pt x="12" y="327"/>
                    </a:moveTo>
                    <a:lnTo>
                      <a:pt x="12" y="327"/>
                    </a:lnTo>
                    <a:cubicBezTo>
                      <a:pt x="15" y="327"/>
                      <a:pt x="15" y="330"/>
                      <a:pt x="18" y="330"/>
                    </a:cubicBezTo>
                    <a:cubicBezTo>
                      <a:pt x="242" y="15"/>
                      <a:pt x="242" y="15"/>
                      <a:pt x="242" y="15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9" y="321"/>
                      <a:pt x="9" y="321"/>
                      <a:pt x="9" y="321"/>
                    </a:cubicBezTo>
                    <a:lnTo>
                      <a:pt x="12" y="327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25" name="Freeform: Shape 163">
                <a:extLst>
                  <a:ext uri="{FF2B5EF4-FFF2-40B4-BE49-F238E27FC236}">
                    <a16:creationId xmlns:a16="http://schemas.microsoft.com/office/drawing/2014/main" id="{434C5B33-3969-4E52-A037-343D4A0DB7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0497" y="11848010"/>
                <a:ext cx="705308" cy="944560"/>
              </a:xfrm>
              <a:custGeom>
                <a:avLst/>
                <a:gdLst>
                  <a:gd name="T0" fmla="*/ 6 w 246"/>
                  <a:gd name="T1" fmla="*/ 318 h 331"/>
                  <a:gd name="T2" fmla="*/ 6 w 246"/>
                  <a:gd name="T3" fmla="*/ 318 h 331"/>
                  <a:gd name="T4" fmla="*/ 18 w 246"/>
                  <a:gd name="T5" fmla="*/ 327 h 331"/>
                  <a:gd name="T6" fmla="*/ 21 w 246"/>
                  <a:gd name="T7" fmla="*/ 330 h 331"/>
                  <a:gd name="T8" fmla="*/ 245 w 246"/>
                  <a:gd name="T9" fmla="*/ 12 h 331"/>
                  <a:gd name="T10" fmla="*/ 224 w 246"/>
                  <a:gd name="T11" fmla="*/ 0 h 331"/>
                  <a:gd name="T12" fmla="*/ 0 w 246"/>
                  <a:gd name="T13" fmla="*/ 315 h 331"/>
                  <a:gd name="T14" fmla="*/ 3 w 246"/>
                  <a:gd name="T15" fmla="*/ 315 h 331"/>
                  <a:gd name="T16" fmla="*/ 6 w 246"/>
                  <a:gd name="T17" fmla="*/ 318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331">
                    <a:moveTo>
                      <a:pt x="6" y="318"/>
                    </a:moveTo>
                    <a:lnTo>
                      <a:pt x="6" y="318"/>
                    </a:lnTo>
                    <a:cubicBezTo>
                      <a:pt x="18" y="327"/>
                      <a:pt x="18" y="327"/>
                      <a:pt x="18" y="327"/>
                    </a:cubicBezTo>
                    <a:cubicBezTo>
                      <a:pt x="18" y="327"/>
                      <a:pt x="18" y="327"/>
                      <a:pt x="21" y="330"/>
                    </a:cubicBezTo>
                    <a:cubicBezTo>
                      <a:pt x="245" y="12"/>
                      <a:pt x="245" y="12"/>
                      <a:pt x="245" y="12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0" y="315"/>
                      <a:pt x="0" y="315"/>
                      <a:pt x="0" y="315"/>
                    </a:cubicBezTo>
                    <a:lnTo>
                      <a:pt x="3" y="315"/>
                    </a:lnTo>
                    <a:lnTo>
                      <a:pt x="6" y="318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26" name="Freeform: Shape 164">
                <a:extLst>
                  <a:ext uri="{FF2B5EF4-FFF2-40B4-BE49-F238E27FC236}">
                    <a16:creationId xmlns:a16="http://schemas.microsoft.com/office/drawing/2014/main" id="{A56117C7-C515-4835-B914-6B1FAB983E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2451" y="11659096"/>
                <a:ext cx="277085" cy="239294"/>
              </a:xfrm>
              <a:custGeom>
                <a:avLst/>
                <a:gdLst>
                  <a:gd name="T0" fmla="*/ 88 w 95"/>
                  <a:gd name="T1" fmla="*/ 36 h 82"/>
                  <a:gd name="T2" fmla="*/ 88 w 95"/>
                  <a:gd name="T3" fmla="*/ 36 h 82"/>
                  <a:gd name="T4" fmla="*/ 39 w 95"/>
                  <a:gd name="T5" fmla="*/ 2 h 82"/>
                  <a:gd name="T6" fmla="*/ 30 w 95"/>
                  <a:gd name="T7" fmla="*/ 0 h 82"/>
                  <a:gd name="T8" fmla="*/ 21 w 95"/>
                  <a:gd name="T9" fmla="*/ 0 h 82"/>
                  <a:gd name="T10" fmla="*/ 0 w 95"/>
                  <a:gd name="T11" fmla="*/ 27 h 82"/>
                  <a:gd name="T12" fmla="*/ 78 w 95"/>
                  <a:gd name="T13" fmla="*/ 81 h 82"/>
                  <a:gd name="T14" fmla="*/ 94 w 95"/>
                  <a:gd name="T15" fmla="*/ 54 h 82"/>
                  <a:gd name="T16" fmla="*/ 88 w 95"/>
                  <a:gd name="T17" fmla="*/ 3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82">
                    <a:moveTo>
                      <a:pt x="88" y="36"/>
                    </a:moveTo>
                    <a:lnTo>
                      <a:pt x="88" y="36"/>
                    </a:lnTo>
                    <a:cubicBezTo>
                      <a:pt x="39" y="2"/>
                      <a:pt x="39" y="2"/>
                      <a:pt x="39" y="2"/>
                    </a:cubicBezTo>
                    <a:cubicBezTo>
                      <a:pt x="36" y="0"/>
                      <a:pt x="33" y="0"/>
                      <a:pt x="30" y="0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94" y="54"/>
                      <a:pt x="94" y="54"/>
                      <a:pt x="94" y="54"/>
                    </a:cubicBezTo>
                    <a:cubicBezTo>
                      <a:pt x="94" y="48"/>
                      <a:pt x="94" y="39"/>
                      <a:pt x="88" y="3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27" name="Freeform: Shape 165">
                <a:extLst>
                  <a:ext uri="{FF2B5EF4-FFF2-40B4-BE49-F238E27FC236}">
                    <a16:creationId xmlns:a16="http://schemas.microsoft.com/office/drawing/2014/main" id="{DD7D5AD9-DB67-472E-A134-7E686407EE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1258" y="11923578"/>
                <a:ext cx="692708" cy="931969"/>
              </a:xfrm>
              <a:custGeom>
                <a:avLst/>
                <a:gdLst>
                  <a:gd name="T0" fmla="*/ 0 w 243"/>
                  <a:gd name="T1" fmla="*/ 315 h 325"/>
                  <a:gd name="T2" fmla="*/ 0 w 243"/>
                  <a:gd name="T3" fmla="*/ 315 h 325"/>
                  <a:gd name="T4" fmla="*/ 6 w 243"/>
                  <a:gd name="T5" fmla="*/ 318 h 325"/>
                  <a:gd name="T6" fmla="*/ 9 w 243"/>
                  <a:gd name="T7" fmla="*/ 318 h 325"/>
                  <a:gd name="T8" fmla="*/ 18 w 243"/>
                  <a:gd name="T9" fmla="*/ 324 h 325"/>
                  <a:gd name="T10" fmla="*/ 242 w 243"/>
                  <a:gd name="T11" fmla="*/ 12 h 325"/>
                  <a:gd name="T12" fmla="*/ 227 w 243"/>
                  <a:gd name="T13" fmla="*/ 0 h 325"/>
                  <a:gd name="T14" fmla="*/ 0 w 243"/>
                  <a:gd name="T15" fmla="*/ 31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325">
                    <a:moveTo>
                      <a:pt x="0" y="315"/>
                    </a:moveTo>
                    <a:lnTo>
                      <a:pt x="0" y="315"/>
                    </a:lnTo>
                    <a:cubicBezTo>
                      <a:pt x="3" y="315"/>
                      <a:pt x="6" y="315"/>
                      <a:pt x="6" y="318"/>
                    </a:cubicBezTo>
                    <a:cubicBezTo>
                      <a:pt x="9" y="318"/>
                      <a:pt x="9" y="318"/>
                      <a:pt x="9" y="318"/>
                    </a:cubicBezTo>
                    <a:cubicBezTo>
                      <a:pt x="18" y="324"/>
                      <a:pt x="18" y="324"/>
                      <a:pt x="18" y="324"/>
                    </a:cubicBezTo>
                    <a:cubicBezTo>
                      <a:pt x="242" y="12"/>
                      <a:pt x="242" y="12"/>
                      <a:pt x="242" y="12"/>
                    </a:cubicBezTo>
                    <a:cubicBezTo>
                      <a:pt x="227" y="0"/>
                      <a:pt x="227" y="0"/>
                      <a:pt x="227" y="0"/>
                    </a:cubicBezTo>
                    <a:lnTo>
                      <a:pt x="0" y="31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28" name="Freeform: Shape 166">
                <a:extLst>
                  <a:ext uri="{FF2B5EF4-FFF2-40B4-BE49-F238E27FC236}">
                    <a16:creationId xmlns:a16="http://schemas.microsoft.com/office/drawing/2014/main" id="{6A071213-ED6D-4EB5-8704-CA4268B167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1956" y="12729603"/>
                <a:ext cx="239306" cy="239285"/>
              </a:xfrm>
              <a:custGeom>
                <a:avLst/>
                <a:gdLst>
                  <a:gd name="T0" fmla="*/ 78 w 85"/>
                  <a:gd name="T1" fmla="*/ 48 h 83"/>
                  <a:gd name="T2" fmla="*/ 78 w 85"/>
                  <a:gd name="T3" fmla="*/ 48 h 83"/>
                  <a:gd name="T4" fmla="*/ 51 w 85"/>
                  <a:gd name="T5" fmla="*/ 27 h 83"/>
                  <a:gd name="T6" fmla="*/ 42 w 85"/>
                  <a:gd name="T7" fmla="*/ 21 h 83"/>
                  <a:gd name="T8" fmla="*/ 15 w 85"/>
                  <a:gd name="T9" fmla="*/ 3 h 83"/>
                  <a:gd name="T10" fmla="*/ 15 w 85"/>
                  <a:gd name="T11" fmla="*/ 0 h 83"/>
                  <a:gd name="T12" fmla="*/ 12 w 85"/>
                  <a:gd name="T13" fmla="*/ 0 h 83"/>
                  <a:gd name="T14" fmla="*/ 6 w 85"/>
                  <a:gd name="T15" fmla="*/ 15 h 83"/>
                  <a:gd name="T16" fmla="*/ 3 w 85"/>
                  <a:gd name="T17" fmla="*/ 21 h 83"/>
                  <a:gd name="T18" fmla="*/ 0 w 85"/>
                  <a:gd name="T19" fmla="*/ 57 h 83"/>
                  <a:gd name="T20" fmla="*/ 33 w 85"/>
                  <a:gd name="T21" fmla="*/ 82 h 83"/>
                  <a:gd name="T22" fmla="*/ 63 w 85"/>
                  <a:gd name="T23" fmla="*/ 63 h 83"/>
                  <a:gd name="T24" fmla="*/ 69 w 85"/>
                  <a:gd name="T25" fmla="*/ 60 h 83"/>
                  <a:gd name="T26" fmla="*/ 84 w 85"/>
                  <a:gd name="T27" fmla="*/ 51 h 83"/>
                  <a:gd name="T28" fmla="*/ 81 w 85"/>
                  <a:gd name="T29" fmla="*/ 48 h 83"/>
                  <a:gd name="T30" fmla="*/ 78 w 85"/>
                  <a:gd name="T31" fmla="*/ 48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5" h="83">
                    <a:moveTo>
                      <a:pt x="78" y="48"/>
                    </a:moveTo>
                    <a:lnTo>
                      <a:pt x="78" y="48"/>
                    </a:lnTo>
                    <a:cubicBezTo>
                      <a:pt x="69" y="45"/>
                      <a:pt x="57" y="36"/>
                      <a:pt x="51" y="27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33" y="18"/>
                      <a:pt x="21" y="9"/>
                      <a:pt x="15" y="3"/>
                    </a:cubicBezTo>
                    <a:lnTo>
                      <a:pt x="15" y="0"/>
                    </a:lnTo>
                    <a:cubicBezTo>
                      <a:pt x="12" y="0"/>
                      <a:pt x="12" y="0"/>
                      <a:pt x="12" y="0"/>
                    </a:cubicBezTo>
                    <a:cubicBezTo>
                      <a:pt x="9" y="0"/>
                      <a:pt x="6" y="6"/>
                      <a:pt x="6" y="15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9" y="60"/>
                      <a:pt x="24" y="66"/>
                      <a:pt x="33" y="82"/>
                    </a:cubicBezTo>
                    <a:cubicBezTo>
                      <a:pt x="63" y="63"/>
                      <a:pt x="63" y="63"/>
                      <a:pt x="63" y="63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78" y="57"/>
                      <a:pt x="81" y="54"/>
                      <a:pt x="84" y="51"/>
                    </a:cubicBezTo>
                    <a:cubicBezTo>
                      <a:pt x="81" y="48"/>
                      <a:pt x="81" y="48"/>
                      <a:pt x="81" y="48"/>
                    </a:cubicBezTo>
                    <a:cubicBezTo>
                      <a:pt x="81" y="48"/>
                      <a:pt x="81" y="48"/>
                      <a:pt x="78" y="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299" name="Group 124">
              <a:extLst>
                <a:ext uri="{FF2B5EF4-FFF2-40B4-BE49-F238E27FC236}">
                  <a16:creationId xmlns:a16="http://schemas.microsoft.com/office/drawing/2014/main" id="{B5A595B5-DD08-419E-A800-D58B6E746347}"/>
                </a:ext>
              </a:extLst>
            </p:cNvPr>
            <p:cNvGrpSpPr/>
            <p:nvPr/>
          </p:nvGrpSpPr>
          <p:grpSpPr>
            <a:xfrm rot="10800000">
              <a:off x="3088486" y="3003798"/>
              <a:ext cx="2995682" cy="1076070"/>
              <a:chOff x="8629877" y="7102069"/>
              <a:chExt cx="7227331" cy="2836115"/>
            </a:xfrm>
            <a:solidFill>
              <a:schemeClr val="accent1"/>
            </a:solidFill>
          </p:grpSpPr>
          <p:sp>
            <p:nvSpPr>
              <p:cNvPr id="419" name="Freeform: Shape 125">
                <a:extLst>
                  <a:ext uri="{FF2B5EF4-FFF2-40B4-BE49-F238E27FC236}">
                    <a16:creationId xmlns:a16="http://schemas.microsoft.com/office/drawing/2014/main" id="{17C1B18D-11B1-4733-9C8C-8A9C76CA97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29877" y="8725520"/>
                <a:ext cx="526494" cy="1176087"/>
              </a:xfrm>
              <a:custGeom>
                <a:avLst/>
                <a:gdLst>
                  <a:gd name="T0" fmla="*/ 40 w 829"/>
                  <a:gd name="T1" fmla="*/ 1845 h 1846"/>
                  <a:gd name="T2" fmla="*/ 6 w 829"/>
                  <a:gd name="T3" fmla="*/ 1805 h 1846"/>
                  <a:gd name="T4" fmla="*/ 57 w 829"/>
                  <a:gd name="T5" fmla="*/ 1742 h 1846"/>
                  <a:gd name="T6" fmla="*/ 74 w 829"/>
                  <a:gd name="T7" fmla="*/ 1823 h 1846"/>
                  <a:gd name="T8" fmla="*/ 86 w 829"/>
                  <a:gd name="T9" fmla="*/ 1680 h 1846"/>
                  <a:gd name="T10" fmla="*/ 74 w 829"/>
                  <a:gd name="T11" fmla="*/ 1680 h 1846"/>
                  <a:gd name="T12" fmla="*/ 57 w 829"/>
                  <a:gd name="T13" fmla="*/ 1600 h 1846"/>
                  <a:gd name="T14" fmla="*/ 126 w 829"/>
                  <a:gd name="T15" fmla="*/ 1623 h 1846"/>
                  <a:gd name="T16" fmla="*/ 86 w 829"/>
                  <a:gd name="T17" fmla="*/ 1680 h 1846"/>
                  <a:gd name="T18" fmla="*/ 131 w 829"/>
                  <a:gd name="T19" fmla="*/ 1514 h 1846"/>
                  <a:gd name="T20" fmla="*/ 97 w 829"/>
                  <a:gd name="T21" fmla="*/ 1468 h 1846"/>
                  <a:gd name="T22" fmla="*/ 148 w 829"/>
                  <a:gd name="T23" fmla="*/ 1411 h 1846"/>
                  <a:gd name="T24" fmla="*/ 166 w 829"/>
                  <a:gd name="T25" fmla="*/ 1491 h 1846"/>
                  <a:gd name="T26" fmla="*/ 183 w 829"/>
                  <a:gd name="T27" fmla="*/ 1348 h 1846"/>
                  <a:gd name="T28" fmla="*/ 171 w 829"/>
                  <a:gd name="T29" fmla="*/ 1348 h 1846"/>
                  <a:gd name="T30" fmla="*/ 160 w 829"/>
                  <a:gd name="T31" fmla="*/ 1268 h 1846"/>
                  <a:gd name="T32" fmla="*/ 229 w 829"/>
                  <a:gd name="T33" fmla="*/ 1291 h 1846"/>
                  <a:gd name="T34" fmla="*/ 183 w 829"/>
                  <a:gd name="T35" fmla="*/ 1348 h 1846"/>
                  <a:gd name="T36" fmla="*/ 240 w 829"/>
                  <a:gd name="T37" fmla="*/ 1188 h 1846"/>
                  <a:gd name="T38" fmla="*/ 206 w 829"/>
                  <a:gd name="T39" fmla="*/ 1137 h 1846"/>
                  <a:gd name="T40" fmla="*/ 263 w 829"/>
                  <a:gd name="T41" fmla="*/ 1085 h 1846"/>
                  <a:gd name="T42" fmla="*/ 274 w 829"/>
                  <a:gd name="T43" fmla="*/ 1165 h 1846"/>
                  <a:gd name="T44" fmla="*/ 297 w 829"/>
                  <a:gd name="T45" fmla="*/ 1023 h 1846"/>
                  <a:gd name="T46" fmla="*/ 286 w 829"/>
                  <a:gd name="T47" fmla="*/ 1023 h 1846"/>
                  <a:gd name="T48" fmla="*/ 280 w 829"/>
                  <a:gd name="T49" fmla="*/ 943 h 1846"/>
                  <a:gd name="T50" fmla="*/ 343 w 829"/>
                  <a:gd name="T51" fmla="*/ 971 h 1846"/>
                  <a:gd name="T52" fmla="*/ 297 w 829"/>
                  <a:gd name="T53" fmla="*/ 1023 h 1846"/>
                  <a:gd name="T54" fmla="*/ 366 w 829"/>
                  <a:gd name="T55" fmla="*/ 868 h 1846"/>
                  <a:gd name="T56" fmla="*/ 331 w 829"/>
                  <a:gd name="T57" fmla="*/ 817 h 1846"/>
                  <a:gd name="T58" fmla="*/ 394 w 829"/>
                  <a:gd name="T59" fmla="*/ 766 h 1846"/>
                  <a:gd name="T60" fmla="*/ 400 w 829"/>
                  <a:gd name="T61" fmla="*/ 846 h 1846"/>
                  <a:gd name="T62" fmla="*/ 440 w 829"/>
                  <a:gd name="T63" fmla="*/ 708 h 1846"/>
                  <a:gd name="T64" fmla="*/ 423 w 829"/>
                  <a:gd name="T65" fmla="*/ 708 h 1846"/>
                  <a:gd name="T66" fmla="*/ 423 w 829"/>
                  <a:gd name="T67" fmla="*/ 628 h 1846"/>
                  <a:gd name="T68" fmla="*/ 486 w 829"/>
                  <a:gd name="T69" fmla="*/ 657 h 1846"/>
                  <a:gd name="T70" fmla="*/ 440 w 829"/>
                  <a:gd name="T71" fmla="*/ 708 h 1846"/>
                  <a:gd name="T72" fmla="*/ 514 w 829"/>
                  <a:gd name="T73" fmla="*/ 554 h 1846"/>
                  <a:gd name="T74" fmla="*/ 480 w 829"/>
                  <a:gd name="T75" fmla="*/ 503 h 1846"/>
                  <a:gd name="T76" fmla="*/ 543 w 829"/>
                  <a:gd name="T77" fmla="*/ 457 h 1846"/>
                  <a:gd name="T78" fmla="*/ 543 w 829"/>
                  <a:gd name="T79" fmla="*/ 537 h 1846"/>
                  <a:gd name="T80" fmla="*/ 594 w 829"/>
                  <a:gd name="T81" fmla="*/ 400 h 1846"/>
                  <a:gd name="T82" fmla="*/ 577 w 829"/>
                  <a:gd name="T83" fmla="*/ 400 h 1846"/>
                  <a:gd name="T84" fmla="*/ 577 w 829"/>
                  <a:gd name="T85" fmla="*/ 320 h 1846"/>
                  <a:gd name="T86" fmla="*/ 640 w 829"/>
                  <a:gd name="T87" fmla="*/ 354 h 1846"/>
                  <a:gd name="T88" fmla="*/ 594 w 829"/>
                  <a:gd name="T89" fmla="*/ 400 h 1846"/>
                  <a:gd name="T90" fmla="*/ 680 w 829"/>
                  <a:gd name="T91" fmla="*/ 251 h 1846"/>
                  <a:gd name="T92" fmla="*/ 646 w 829"/>
                  <a:gd name="T93" fmla="*/ 200 h 1846"/>
                  <a:gd name="T94" fmla="*/ 714 w 829"/>
                  <a:gd name="T95" fmla="*/ 154 h 1846"/>
                  <a:gd name="T96" fmla="*/ 708 w 829"/>
                  <a:gd name="T97" fmla="*/ 234 h 1846"/>
                  <a:gd name="T98" fmla="*/ 765 w 829"/>
                  <a:gd name="T99" fmla="*/ 103 h 1846"/>
                  <a:gd name="T100" fmla="*/ 748 w 829"/>
                  <a:gd name="T101" fmla="*/ 97 h 1846"/>
                  <a:gd name="T102" fmla="*/ 754 w 829"/>
                  <a:gd name="T103" fmla="*/ 23 h 1846"/>
                  <a:gd name="T104" fmla="*/ 817 w 829"/>
                  <a:gd name="T105" fmla="*/ 57 h 1846"/>
                  <a:gd name="T106" fmla="*/ 765 w 829"/>
                  <a:gd name="T107" fmla="*/ 103 h 18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29" h="1846">
                    <a:moveTo>
                      <a:pt x="40" y="1845"/>
                    </a:moveTo>
                    <a:lnTo>
                      <a:pt x="40" y="1845"/>
                    </a:lnTo>
                    <a:lnTo>
                      <a:pt x="34" y="1845"/>
                    </a:lnTo>
                    <a:cubicBezTo>
                      <a:pt x="17" y="1840"/>
                      <a:pt x="0" y="1823"/>
                      <a:pt x="6" y="1805"/>
                    </a:cubicBezTo>
                    <a:cubicBezTo>
                      <a:pt x="17" y="1771"/>
                      <a:pt x="17" y="1771"/>
                      <a:pt x="17" y="1771"/>
                    </a:cubicBezTo>
                    <a:cubicBezTo>
                      <a:pt x="17" y="1748"/>
                      <a:pt x="40" y="1737"/>
                      <a:pt x="57" y="1742"/>
                    </a:cubicBezTo>
                    <a:cubicBezTo>
                      <a:pt x="74" y="1748"/>
                      <a:pt x="86" y="1765"/>
                      <a:pt x="86" y="1788"/>
                    </a:cubicBezTo>
                    <a:cubicBezTo>
                      <a:pt x="74" y="1823"/>
                      <a:pt x="74" y="1823"/>
                      <a:pt x="74" y="1823"/>
                    </a:cubicBezTo>
                    <a:cubicBezTo>
                      <a:pt x="74" y="1834"/>
                      <a:pt x="57" y="1845"/>
                      <a:pt x="40" y="1845"/>
                    </a:cubicBezTo>
                    <a:close/>
                    <a:moveTo>
                      <a:pt x="86" y="1680"/>
                    </a:moveTo>
                    <a:lnTo>
                      <a:pt x="86" y="1680"/>
                    </a:lnTo>
                    <a:cubicBezTo>
                      <a:pt x="80" y="1680"/>
                      <a:pt x="80" y="1680"/>
                      <a:pt x="74" y="1680"/>
                    </a:cubicBezTo>
                    <a:cubicBezTo>
                      <a:pt x="57" y="1674"/>
                      <a:pt x="46" y="1657"/>
                      <a:pt x="51" y="1634"/>
                    </a:cubicBezTo>
                    <a:cubicBezTo>
                      <a:pt x="57" y="1600"/>
                      <a:pt x="57" y="1600"/>
                      <a:pt x="57" y="1600"/>
                    </a:cubicBezTo>
                    <a:cubicBezTo>
                      <a:pt x="63" y="1582"/>
                      <a:pt x="80" y="1571"/>
                      <a:pt x="103" y="1577"/>
                    </a:cubicBezTo>
                    <a:cubicBezTo>
                      <a:pt x="120" y="1582"/>
                      <a:pt x="131" y="1600"/>
                      <a:pt x="126" y="1623"/>
                    </a:cubicBezTo>
                    <a:cubicBezTo>
                      <a:pt x="120" y="1651"/>
                      <a:pt x="120" y="1651"/>
                      <a:pt x="120" y="1651"/>
                    </a:cubicBezTo>
                    <a:cubicBezTo>
                      <a:pt x="114" y="1668"/>
                      <a:pt x="97" y="1680"/>
                      <a:pt x="86" y="1680"/>
                    </a:cubicBezTo>
                    <a:close/>
                    <a:moveTo>
                      <a:pt x="131" y="1514"/>
                    </a:moveTo>
                    <a:lnTo>
                      <a:pt x="131" y="1514"/>
                    </a:lnTo>
                    <a:cubicBezTo>
                      <a:pt x="126" y="1514"/>
                      <a:pt x="126" y="1514"/>
                      <a:pt x="120" y="1514"/>
                    </a:cubicBezTo>
                    <a:cubicBezTo>
                      <a:pt x="103" y="1508"/>
                      <a:pt x="91" y="1485"/>
                      <a:pt x="97" y="1468"/>
                    </a:cubicBezTo>
                    <a:cubicBezTo>
                      <a:pt x="108" y="1434"/>
                      <a:pt x="108" y="1434"/>
                      <a:pt x="108" y="1434"/>
                    </a:cubicBezTo>
                    <a:cubicBezTo>
                      <a:pt x="114" y="1417"/>
                      <a:pt x="131" y="1405"/>
                      <a:pt x="148" y="1411"/>
                    </a:cubicBezTo>
                    <a:cubicBezTo>
                      <a:pt x="171" y="1417"/>
                      <a:pt x="177" y="1440"/>
                      <a:pt x="171" y="1457"/>
                    </a:cubicBezTo>
                    <a:cubicBezTo>
                      <a:pt x="166" y="1491"/>
                      <a:pt x="166" y="1491"/>
                      <a:pt x="166" y="1491"/>
                    </a:cubicBezTo>
                    <a:cubicBezTo>
                      <a:pt x="160" y="1503"/>
                      <a:pt x="143" y="1514"/>
                      <a:pt x="131" y="1514"/>
                    </a:cubicBezTo>
                    <a:close/>
                    <a:moveTo>
                      <a:pt x="183" y="1348"/>
                    </a:moveTo>
                    <a:lnTo>
                      <a:pt x="183" y="1348"/>
                    </a:lnTo>
                    <a:cubicBezTo>
                      <a:pt x="177" y="1348"/>
                      <a:pt x="171" y="1348"/>
                      <a:pt x="171" y="1348"/>
                    </a:cubicBezTo>
                    <a:cubicBezTo>
                      <a:pt x="154" y="1343"/>
                      <a:pt x="143" y="1320"/>
                      <a:pt x="148" y="1303"/>
                    </a:cubicBezTo>
                    <a:cubicBezTo>
                      <a:pt x="160" y="1268"/>
                      <a:pt x="160" y="1268"/>
                      <a:pt x="160" y="1268"/>
                    </a:cubicBezTo>
                    <a:cubicBezTo>
                      <a:pt x="166" y="1251"/>
                      <a:pt x="183" y="1240"/>
                      <a:pt x="206" y="1245"/>
                    </a:cubicBezTo>
                    <a:cubicBezTo>
                      <a:pt x="223" y="1251"/>
                      <a:pt x="234" y="1274"/>
                      <a:pt x="229" y="1291"/>
                    </a:cubicBezTo>
                    <a:cubicBezTo>
                      <a:pt x="217" y="1325"/>
                      <a:pt x="217" y="1325"/>
                      <a:pt x="217" y="1325"/>
                    </a:cubicBezTo>
                    <a:cubicBezTo>
                      <a:pt x="211" y="1343"/>
                      <a:pt x="194" y="1348"/>
                      <a:pt x="183" y="1348"/>
                    </a:cubicBezTo>
                    <a:close/>
                    <a:moveTo>
                      <a:pt x="240" y="1188"/>
                    </a:moveTo>
                    <a:lnTo>
                      <a:pt x="240" y="1188"/>
                    </a:lnTo>
                    <a:cubicBezTo>
                      <a:pt x="234" y="1188"/>
                      <a:pt x="229" y="1188"/>
                      <a:pt x="229" y="1183"/>
                    </a:cubicBezTo>
                    <a:cubicBezTo>
                      <a:pt x="206" y="1177"/>
                      <a:pt x="200" y="1160"/>
                      <a:pt x="206" y="1137"/>
                    </a:cubicBezTo>
                    <a:cubicBezTo>
                      <a:pt x="217" y="1108"/>
                      <a:pt x="217" y="1108"/>
                      <a:pt x="217" y="1108"/>
                    </a:cubicBezTo>
                    <a:cubicBezTo>
                      <a:pt x="223" y="1085"/>
                      <a:pt x="246" y="1080"/>
                      <a:pt x="263" y="1085"/>
                    </a:cubicBezTo>
                    <a:cubicBezTo>
                      <a:pt x="280" y="1091"/>
                      <a:pt x="291" y="1114"/>
                      <a:pt x="286" y="1131"/>
                    </a:cubicBezTo>
                    <a:cubicBezTo>
                      <a:pt x="274" y="1165"/>
                      <a:pt x="274" y="1165"/>
                      <a:pt x="274" y="1165"/>
                    </a:cubicBezTo>
                    <a:cubicBezTo>
                      <a:pt x="268" y="1177"/>
                      <a:pt x="251" y="1188"/>
                      <a:pt x="240" y="1188"/>
                    </a:cubicBezTo>
                    <a:close/>
                    <a:moveTo>
                      <a:pt x="297" y="1023"/>
                    </a:moveTo>
                    <a:lnTo>
                      <a:pt x="297" y="1023"/>
                    </a:lnTo>
                    <a:cubicBezTo>
                      <a:pt x="297" y="1023"/>
                      <a:pt x="291" y="1023"/>
                      <a:pt x="286" y="1023"/>
                    </a:cubicBezTo>
                    <a:cubicBezTo>
                      <a:pt x="268" y="1017"/>
                      <a:pt x="257" y="994"/>
                      <a:pt x="268" y="977"/>
                    </a:cubicBezTo>
                    <a:cubicBezTo>
                      <a:pt x="280" y="943"/>
                      <a:pt x="280" y="943"/>
                      <a:pt x="280" y="943"/>
                    </a:cubicBezTo>
                    <a:cubicBezTo>
                      <a:pt x="286" y="925"/>
                      <a:pt x="308" y="920"/>
                      <a:pt x="326" y="925"/>
                    </a:cubicBezTo>
                    <a:cubicBezTo>
                      <a:pt x="343" y="931"/>
                      <a:pt x="354" y="954"/>
                      <a:pt x="343" y="971"/>
                    </a:cubicBezTo>
                    <a:cubicBezTo>
                      <a:pt x="331" y="1006"/>
                      <a:pt x="331" y="1006"/>
                      <a:pt x="331" y="1006"/>
                    </a:cubicBezTo>
                    <a:cubicBezTo>
                      <a:pt x="326" y="1017"/>
                      <a:pt x="314" y="1023"/>
                      <a:pt x="297" y="1023"/>
                    </a:cubicBezTo>
                    <a:close/>
                    <a:moveTo>
                      <a:pt x="366" y="868"/>
                    </a:moveTo>
                    <a:lnTo>
                      <a:pt x="366" y="868"/>
                    </a:lnTo>
                    <a:cubicBezTo>
                      <a:pt x="360" y="868"/>
                      <a:pt x="354" y="863"/>
                      <a:pt x="354" y="863"/>
                    </a:cubicBezTo>
                    <a:cubicBezTo>
                      <a:pt x="331" y="857"/>
                      <a:pt x="326" y="834"/>
                      <a:pt x="331" y="817"/>
                    </a:cubicBezTo>
                    <a:cubicBezTo>
                      <a:pt x="348" y="783"/>
                      <a:pt x="348" y="783"/>
                      <a:pt x="348" y="783"/>
                    </a:cubicBezTo>
                    <a:cubicBezTo>
                      <a:pt x="354" y="766"/>
                      <a:pt x="377" y="760"/>
                      <a:pt x="394" y="766"/>
                    </a:cubicBezTo>
                    <a:cubicBezTo>
                      <a:pt x="411" y="777"/>
                      <a:pt x="423" y="794"/>
                      <a:pt x="411" y="811"/>
                    </a:cubicBezTo>
                    <a:cubicBezTo>
                      <a:pt x="400" y="846"/>
                      <a:pt x="400" y="846"/>
                      <a:pt x="400" y="846"/>
                    </a:cubicBezTo>
                    <a:cubicBezTo>
                      <a:pt x="394" y="857"/>
                      <a:pt x="377" y="868"/>
                      <a:pt x="366" y="868"/>
                    </a:cubicBezTo>
                    <a:close/>
                    <a:moveTo>
                      <a:pt x="440" y="708"/>
                    </a:moveTo>
                    <a:lnTo>
                      <a:pt x="440" y="708"/>
                    </a:lnTo>
                    <a:cubicBezTo>
                      <a:pt x="434" y="708"/>
                      <a:pt x="428" y="708"/>
                      <a:pt x="423" y="708"/>
                    </a:cubicBezTo>
                    <a:cubicBezTo>
                      <a:pt x="406" y="697"/>
                      <a:pt x="394" y="674"/>
                      <a:pt x="406" y="657"/>
                    </a:cubicBezTo>
                    <a:cubicBezTo>
                      <a:pt x="423" y="628"/>
                      <a:pt x="423" y="628"/>
                      <a:pt x="423" y="628"/>
                    </a:cubicBezTo>
                    <a:cubicBezTo>
                      <a:pt x="428" y="611"/>
                      <a:pt x="451" y="600"/>
                      <a:pt x="468" y="611"/>
                    </a:cubicBezTo>
                    <a:cubicBezTo>
                      <a:pt x="486" y="617"/>
                      <a:pt x="491" y="640"/>
                      <a:pt x="486" y="657"/>
                    </a:cubicBezTo>
                    <a:cubicBezTo>
                      <a:pt x="468" y="691"/>
                      <a:pt x="468" y="691"/>
                      <a:pt x="468" y="691"/>
                    </a:cubicBezTo>
                    <a:cubicBezTo>
                      <a:pt x="463" y="703"/>
                      <a:pt x="451" y="708"/>
                      <a:pt x="440" y="708"/>
                    </a:cubicBezTo>
                    <a:close/>
                    <a:moveTo>
                      <a:pt x="514" y="554"/>
                    </a:moveTo>
                    <a:lnTo>
                      <a:pt x="514" y="554"/>
                    </a:lnTo>
                    <a:cubicBezTo>
                      <a:pt x="508" y="554"/>
                      <a:pt x="503" y="554"/>
                      <a:pt x="497" y="549"/>
                    </a:cubicBezTo>
                    <a:cubicBezTo>
                      <a:pt x="480" y="543"/>
                      <a:pt x="474" y="520"/>
                      <a:pt x="480" y="503"/>
                    </a:cubicBezTo>
                    <a:cubicBezTo>
                      <a:pt x="497" y="474"/>
                      <a:pt x="497" y="474"/>
                      <a:pt x="497" y="474"/>
                    </a:cubicBezTo>
                    <a:cubicBezTo>
                      <a:pt x="508" y="457"/>
                      <a:pt x="526" y="446"/>
                      <a:pt x="543" y="457"/>
                    </a:cubicBezTo>
                    <a:cubicBezTo>
                      <a:pt x="560" y="463"/>
                      <a:pt x="571" y="486"/>
                      <a:pt x="560" y="503"/>
                    </a:cubicBezTo>
                    <a:cubicBezTo>
                      <a:pt x="543" y="537"/>
                      <a:pt x="543" y="537"/>
                      <a:pt x="543" y="537"/>
                    </a:cubicBezTo>
                    <a:cubicBezTo>
                      <a:pt x="537" y="549"/>
                      <a:pt x="526" y="554"/>
                      <a:pt x="514" y="554"/>
                    </a:cubicBezTo>
                    <a:close/>
                    <a:moveTo>
                      <a:pt x="594" y="400"/>
                    </a:moveTo>
                    <a:lnTo>
                      <a:pt x="594" y="400"/>
                    </a:lnTo>
                    <a:cubicBezTo>
                      <a:pt x="588" y="400"/>
                      <a:pt x="583" y="400"/>
                      <a:pt x="577" y="400"/>
                    </a:cubicBezTo>
                    <a:cubicBezTo>
                      <a:pt x="560" y="389"/>
                      <a:pt x="554" y="366"/>
                      <a:pt x="560" y="349"/>
                    </a:cubicBezTo>
                    <a:cubicBezTo>
                      <a:pt x="577" y="320"/>
                      <a:pt x="577" y="320"/>
                      <a:pt x="577" y="320"/>
                    </a:cubicBezTo>
                    <a:cubicBezTo>
                      <a:pt x="588" y="303"/>
                      <a:pt x="611" y="297"/>
                      <a:pt x="628" y="303"/>
                    </a:cubicBezTo>
                    <a:cubicBezTo>
                      <a:pt x="646" y="314"/>
                      <a:pt x="651" y="337"/>
                      <a:pt x="640" y="354"/>
                    </a:cubicBezTo>
                    <a:cubicBezTo>
                      <a:pt x="623" y="383"/>
                      <a:pt x="623" y="383"/>
                      <a:pt x="623" y="383"/>
                    </a:cubicBezTo>
                    <a:cubicBezTo>
                      <a:pt x="617" y="394"/>
                      <a:pt x="606" y="400"/>
                      <a:pt x="594" y="400"/>
                    </a:cubicBezTo>
                    <a:close/>
                    <a:moveTo>
                      <a:pt x="680" y="251"/>
                    </a:moveTo>
                    <a:lnTo>
                      <a:pt x="680" y="251"/>
                    </a:lnTo>
                    <a:cubicBezTo>
                      <a:pt x="674" y="251"/>
                      <a:pt x="668" y="251"/>
                      <a:pt x="663" y="246"/>
                    </a:cubicBezTo>
                    <a:cubicBezTo>
                      <a:pt x="646" y="234"/>
                      <a:pt x="640" y="217"/>
                      <a:pt x="646" y="200"/>
                    </a:cubicBezTo>
                    <a:cubicBezTo>
                      <a:pt x="663" y="166"/>
                      <a:pt x="663" y="166"/>
                      <a:pt x="663" y="166"/>
                    </a:cubicBezTo>
                    <a:cubicBezTo>
                      <a:pt x="674" y="154"/>
                      <a:pt x="697" y="149"/>
                      <a:pt x="714" y="154"/>
                    </a:cubicBezTo>
                    <a:cubicBezTo>
                      <a:pt x="731" y="166"/>
                      <a:pt x="737" y="189"/>
                      <a:pt x="725" y="206"/>
                    </a:cubicBezTo>
                    <a:cubicBezTo>
                      <a:pt x="708" y="234"/>
                      <a:pt x="708" y="234"/>
                      <a:pt x="708" y="234"/>
                    </a:cubicBezTo>
                    <a:cubicBezTo>
                      <a:pt x="703" y="246"/>
                      <a:pt x="691" y="251"/>
                      <a:pt x="680" y="251"/>
                    </a:cubicBezTo>
                    <a:close/>
                    <a:moveTo>
                      <a:pt x="765" y="103"/>
                    </a:moveTo>
                    <a:lnTo>
                      <a:pt x="765" y="103"/>
                    </a:lnTo>
                    <a:cubicBezTo>
                      <a:pt x="760" y="103"/>
                      <a:pt x="754" y="103"/>
                      <a:pt x="748" y="97"/>
                    </a:cubicBezTo>
                    <a:cubicBezTo>
                      <a:pt x="731" y="86"/>
                      <a:pt x="725" y="69"/>
                      <a:pt x="737" y="51"/>
                    </a:cubicBezTo>
                    <a:cubicBezTo>
                      <a:pt x="754" y="23"/>
                      <a:pt x="754" y="23"/>
                      <a:pt x="754" y="23"/>
                    </a:cubicBezTo>
                    <a:cubicBezTo>
                      <a:pt x="765" y="6"/>
                      <a:pt x="788" y="0"/>
                      <a:pt x="805" y="11"/>
                    </a:cubicBezTo>
                    <a:cubicBezTo>
                      <a:pt x="823" y="23"/>
                      <a:pt x="828" y="40"/>
                      <a:pt x="817" y="57"/>
                    </a:cubicBezTo>
                    <a:cubicBezTo>
                      <a:pt x="800" y="86"/>
                      <a:pt x="800" y="86"/>
                      <a:pt x="800" y="86"/>
                    </a:cubicBezTo>
                    <a:cubicBezTo>
                      <a:pt x="788" y="97"/>
                      <a:pt x="777" y="103"/>
                      <a:pt x="765" y="10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20" name="Freeform: Shape 126">
                <a:extLst>
                  <a:ext uri="{FF2B5EF4-FFF2-40B4-BE49-F238E27FC236}">
                    <a16:creationId xmlns:a16="http://schemas.microsoft.com/office/drawing/2014/main" id="{4B5617DF-F575-495B-B268-6A833C6F2E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961" y="7107697"/>
                <a:ext cx="1207840" cy="526145"/>
              </a:xfrm>
              <a:custGeom>
                <a:avLst/>
                <a:gdLst>
                  <a:gd name="T0" fmla="*/ 40 w 1897"/>
                  <a:gd name="T1" fmla="*/ 828 h 829"/>
                  <a:gd name="T2" fmla="*/ 23 w 1897"/>
                  <a:gd name="T3" fmla="*/ 759 h 829"/>
                  <a:gd name="T4" fmla="*/ 97 w 1897"/>
                  <a:gd name="T5" fmla="*/ 754 h 829"/>
                  <a:gd name="T6" fmla="*/ 57 w 1897"/>
                  <a:gd name="T7" fmla="*/ 822 h 829"/>
                  <a:gd name="T8" fmla="*/ 188 w 1897"/>
                  <a:gd name="T9" fmla="*/ 736 h 829"/>
                  <a:gd name="T10" fmla="*/ 160 w 1897"/>
                  <a:gd name="T11" fmla="*/ 719 h 829"/>
                  <a:gd name="T12" fmla="*/ 200 w 1897"/>
                  <a:gd name="T13" fmla="*/ 651 h 829"/>
                  <a:gd name="T14" fmla="*/ 240 w 1897"/>
                  <a:gd name="T15" fmla="*/ 714 h 829"/>
                  <a:gd name="T16" fmla="*/ 188 w 1897"/>
                  <a:gd name="T17" fmla="*/ 736 h 829"/>
                  <a:gd name="T18" fmla="*/ 342 w 1897"/>
                  <a:gd name="T19" fmla="*/ 645 h 829"/>
                  <a:gd name="T20" fmla="*/ 325 w 1897"/>
                  <a:gd name="T21" fmla="*/ 582 h 829"/>
                  <a:gd name="T22" fmla="*/ 405 w 1897"/>
                  <a:gd name="T23" fmla="*/ 576 h 829"/>
                  <a:gd name="T24" fmla="*/ 360 w 1897"/>
                  <a:gd name="T25" fmla="*/ 645 h 829"/>
                  <a:gd name="T26" fmla="*/ 497 w 1897"/>
                  <a:gd name="T27" fmla="*/ 565 h 829"/>
                  <a:gd name="T28" fmla="*/ 468 w 1897"/>
                  <a:gd name="T29" fmla="*/ 548 h 829"/>
                  <a:gd name="T30" fmla="*/ 514 w 1897"/>
                  <a:gd name="T31" fmla="*/ 479 h 829"/>
                  <a:gd name="T32" fmla="*/ 548 w 1897"/>
                  <a:gd name="T33" fmla="*/ 542 h 829"/>
                  <a:gd name="T34" fmla="*/ 497 w 1897"/>
                  <a:gd name="T35" fmla="*/ 565 h 829"/>
                  <a:gd name="T36" fmla="*/ 657 w 1897"/>
                  <a:gd name="T37" fmla="*/ 485 h 829"/>
                  <a:gd name="T38" fmla="*/ 640 w 1897"/>
                  <a:gd name="T39" fmla="*/ 417 h 829"/>
                  <a:gd name="T40" fmla="*/ 720 w 1897"/>
                  <a:gd name="T41" fmla="*/ 422 h 829"/>
                  <a:gd name="T42" fmla="*/ 674 w 1897"/>
                  <a:gd name="T43" fmla="*/ 485 h 829"/>
                  <a:gd name="T44" fmla="*/ 817 w 1897"/>
                  <a:gd name="T45" fmla="*/ 411 h 829"/>
                  <a:gd name="T46" fmla="*/ 783 w 1897"/>
                  <a:gd name="T47" fmla="*/ 394 h 829"/>
                  <a:gd name="T48" fmla="*/ 834 w 1897"/>
                  <a:gd name="T49" fmla="*/ 331 h 829"/>
                  <a:gd name="T50" fmla="*/ 862 w 1897"/>
                  <a:gd name="T51" fmla="*/ 394 h 829"/>
                  <a:gd name="T52" fmla="*/ 817 w 1897"/>
                  <a:gd name="T53" fmla="*/ 411 h 829"/>
                  <a:gd name="T54" fmla="*/ 982 w 1897"/>
                  <a:gd name="T55" fmla="*/ 348 h 829"/>
                  <a:gd name="T56" fmla="*/ 965 w 1897"/>
                  <a:gd name="T57" fmla="*/ 279 h 829"/>
                  <a:gd name="T58" fmla="*/ 1045 w 1897"/>
                  <a:gd name="T59" fmla="*/ 285 h 829"/>
                  <a:gd name="T60" fmla="*/ 994 w 1897"/>
                  <a:gd name="T61" fmla="*/ 342 h 829"/>
                  <a:gd name="T62" fmla="*/ 1142 w 1897"/>
                  <a:gd name="T63" fmla="*/ 279 h 829"/>
                  <a:gd name="T64" fmla="*/ 1114 w 1897"/>
                  <a:gd name="T65" fmla="*/ 257 h 829"/>
                  <a:gd name="T66" fmla="*/ 1165 w 1897"/>
                  <a:gd name="T67" fmla="*/ 200 h 829"/>
                  <a:gd name="T68" fmla="*/ 1188 w 1897"/>
                  <a:gd name="T69" fmla="*/ 268 h 829"/>
                  <a:gd name="T70" fmla="*/ 1142 w 1897"/>
                  <a:gd name="T71" fmla="*/ 279 h 829"/>
                  <a:gd name="T72" fmla="*/ 1314 w 1897"/>
                  <a:gd name="T73" fmla="*/ 222 h 829"/>
                  <a:gd name="T74" fmla="*/ 1302 w 1897"/>
                  <a:gd name="T75" fmla="*/ 154 h 829"/>
                  <a:gd name="T76" fmla="*/ 1377 w 1897"/>
                  <a:gd name="T77" fmla="*/ 165 h 829"/>
                  <a:gd name="T78" fmla="*/ 1319 w 1897"/>
                  <a:gd name="T79" fmla="*/ 222 h 829"/>
                  <a:gd name="T80" fmla="*/ 1479 w 1897"/>
                  <a:gd name="T81" fmla="*/ 171 h 829"/>
                  <a:gd name="T82" fmla="*/ 1445 w 1897"/>
                  <a:gd name="T83" fmla="*/ 148 h 829"/>
                  <a:gd name="T84" fmla="*/ 1502 w 1897"/>
                  <a:gd name="T85" fmla="*/ 91 h 829"/>
                  <a:gd name="T86" fmla="*/ 1525 w 1897"/>
                  <a:gd name="T87" fmla="*/ 159 h 829"/>
                  <a:gd name="T88" fmla="*/ 1479 w 1897"/>
                  <a:gd name="T89" fmla="*/ 171 h 829"/>
                  <a:gd name="T90" fmla="*/ 1651 w 1897"/>
                  <a:gd name="T91" fmla="*/ 125 h 829"/>
                  <a:gd name="T92" fmla="*/ 1639 w 1897"/>
                  <a:gd name="T93" fmla="*/ 51 h 829"/>
                  <a:gd name="T94" fmla="*/ 1719 w 1897"/>
                  <a:gd name="T95" fmla="*/ 68 h 829"/>
                  <a:gd name="T96" fmla="*/ 1657 w 1897"/>
                  <a:gd name="T97" fmla="*/ 125 h 829"/>
                  <a:gd name="T98" fmla="*/ 1822 w 1897"/>
                  <a:gd name="T99" fmla="*/ 79 h 829"/>
                  <a:gd name="T100" fmla="*/ 1788 w 1897"/>
                  <a:gd name="T101" fmla="*/ 51 h 829"/>
                  <a:gd name="T102" fmla="*/ 1845 w 1897"/>
                  <a:gd name="T103" fmla="*/ 5 h 829"/>
                  <a:gd name="T104" fmla="*/ 1862 w 1897"/>
                  <a:gd name="T105" fmla="*/ 74 h 829"/>
                  <a:gd name="T106" fmla="*/ 1822 w 1897"/>
                  <a:gd name="T107" fmla="*/ 79 h 8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897" h="829">
                    <a:moveTo>
                      <a:pt x="40" y="828"/>
                    </a:moveTo>
                    <a:lnTo>
                      <a:pt x="40" y="828"/>
                    </a:lnTo>
                    <a:cubicBezTo>
                      <a:pt x="28" y="828"/>
                      <a:pt x="17" y="822"/>
                      <a:pt x="11" y="811"/>
                    </a:cubicBezTo>
                    <a:cubicBezTo>
                      <a:pt x="0" y="794"/>
                      <a:pt x="6" y="771"/>
                      <a:pt x="23" y="759"/>
                    </a:cubicBezTo>
                    <a:cubicBezTo>
                      <a:pt x="51" y="742"/>
                      <a:pt x="51" y="742"/>
                      <a:pt x="51" y="742"/>
                    </a:cubicBezTo>
                    <a:cubicBezTo>
                      <a:pt x="68" y="731"/>
                      <a:pt x="91" y="736"/>
                      <a:pt x="97" y="754"/>
                    </a:cubicBezTo>
                    <a:cubicBezTo>
                      <a:pt x="108" y="771"/>
                      <a:pt x="103" y="794"/>
                      <a:pt x="85" y="805"/>
                    </a:cubicBezTo>
                    <a:cubicBezTo>
                      <a:pt x="57" y="822"/>
                      <a:pt x="57" y="822"/>
                      <a:pt x="57" y="822"/>
                    </a:cubicBezTo>
                    <a:cubicBezTo>
                      <a:pt x="51" y="828"/>
                      <a:pt x="45" y="828"/>
                      <a:pt x="40" y="828"/>
                    </a:cubicBezTo>
                    <a:close/>
                    <a:moveTo>
                      <a:pt x="188" y="736"/>
                    </a:moveTo>
                    <a:lnTo>
                      <a:pt x="188" y="736"/>
                    </a:lnTo>
                    <a:cubicBezTo>
                      <a:pt x="177" y="736"/>
                      <a:pt x="166" y="731"/>
                      <a:pt x="160" y="719"/>
                    </a:cubicBezTo>
                    <a:cubicBezTo>
                      <a:pt x="148" y="702"/>
                      <a:pt x="154" y="679"/>
                      <a:pt x="171" y="668"/>
                    </a:cubicBezTo>
                    <a:cubicBezTo>
                      <a:pt x="200" y="651"/>
                      <a:pt x="200" y="651"/>
                      <a:pt x="200" y="651"/>
                    </a:cubicBezTo>
                    <a:cubicBezTo>
                      <a:pt x="217" y="639"/>
                      <a:pt x="240" y="645"/>
                      <a:pt x="251" y="662"/>
                    </a:cubicBezTo>
                    <a:cubicBezTo>
                      <a:pt x="263" y="679"/>
                      <a:pt x="257" y="702"/>
                      <a:pt x="240" y="714"/>
                    </a:cubicBezTo>
                    <a:cubicBezTo>
                      <a:pt x="205" y="731"/>
                      <a:pt x="205" y="731"/>
                      <a:pt x="205" y="731"/>
                    </a:cubicBezTo>
                    <a:cubicBezTo>
                      <a:pt x="200" y="736"/>
                      <a:pt x="194" y="736"/>
                      <a:pt x="188" y="736"/>
                    </a:cubicBezTo>
                    <a:close/>
                    <a:moveTo>
                      <a:pt x="342" y="645"/>
                    </a:moveTo>
                    <a:lnTo>
                      <a:pt x="342" y="645"/>
                    </a:lnTo>
                    <a:cubicBezTo>
                      <a:pt x="331" y="645"/>
                      <a:pt x="320" y="639"/>
                      <a:pt x="314" y="628"/>
                    </a:cubicBezTo>
                    <a:cubicBezTo>
                      <a:pt x="303" y="611"/>
                      <a:pt x="308" y="588"/>
                      <a:pt x="325" y="582"/>
                    </a:cubicBezTo>
                    <a:cubicBezTo>
                      <a:pt x="354" y="565"/>
                      <a:pt x="354" y="565"/>
                      <a:pt x="354" y="565"/>
                    </a:cubicBezTo>
                    <a:cubicBezTo>
                      <a:pt x="371" y="554"/>
                      <a:pt x="394" y="559"/>
                      <a:pt x="405" y="576"/>
                    </a:cubicBezTo>
                    <a:cubicBezTo>
                      <a:pt x="417" y="594"/>
                      <a:pt x="405" y="617"/>
                      <a:pt x="388" y="628"/>
                    </a:cubicBezTo>
                    <a:cubicBezTo>
                      <a:pt x="360" y="645"/>
                      <a:pt x="360" y="645"/>
                      <a:pt x="360" y="645"/>
                    </a:cubicBezTo>
                    <a:cubicBezTo>
                      <a:pt x="354" y="645"/>
                      <a:pt x="348" y="645"/>
                      <a:pt x="342" y="645"/>
                    </a:cubicBezTo>
                    <a:close/>
                    <a:moveTo>
                      <a:pt x="497" y="565"/>
                    </a:moveTo>
                    <a:lnTo>
                      <a:pt x="497" y="565"/>
                    </a:lnTo>
                    <a:cubicBezTo>
                      <a:pt x="485" y="565"/>
                      <a:pt x="474" y="559"/>
                      <a:pt x="468" y="548"/>
                    </a:cubicBezTo>
                    <a:cubicBezTo>
                      <a:pt x="457" y="531"/>
                      <a:pt x="463" y="508"/>
                      <a:pt x="480" y="497"/>
                    </a:cubicBezTo>
                    <a:cubicBezTo>
                      <a:pt x="514" y="479"/>
                      <a:pt x="514" y="479"/>
                      <a:pt x="514" y="479"/>
                    </a:cubicBezTo>
                    <a:cubicBezTo>
                      <a:pt x="531" y="474"/>
                      <a:pt x="554" y="479"/>
                      <a:pt x="560" y="497"/>
                    </a:cubicBezTo>
                    <a:cubicBezTo>
                      <a:pt x="571" y="514"/>
                      <a:pt x="565" y="536"/>
                      <a:pt x="548" y="542"/>
                    </a:cubicBezTo>
                    <a:cubicBezTo>
                      <a:pt x="514" y="559"/>
                      <a:pt x="514" y="559"/>
                      <a:pt x="514" y="559"/>
                    </a:cubicBezTo>
                    <a:cubicBezTo>
                      <a:pt x="508" y="565"/>
                      <a:pt x="502" y="565"/>
                      <a:pt x="497" y="565"/>
                    </a:cubicBezTo>
                    <a:close/>
                    <a:moveTo>
                      <a:pt x="657" y="485"/>
                    </a:moveTo>
                    <a:lnTo>
                      <a:pt x="657" y="485"/>
                    </a:lnTo>
                    <a:cubicBezTo>
                      <a:pt x="645" y="485"/>
                      <a:pt x="628" y="479"/>
                      <a:pt x="623" y="468"/>
                    </a:cubicBezTo>
                    <a:cubicBezTo>
                      <a:pt x="617" y="451"/>
                      <a:pt x="623" y="428"/>
                      <a:pt x="640" y="417"/>
                    </a:cubicBezTo>
                    <a:cubicBezTo>
                      <a:pt x="674" y="405"/>
                      <a:pt x="674" y="405"/>
                      <a:pt x="674" y="405"/>
                    </a:cubicBezTo>
                    <a:cubicBezTo>
                      <a:pt x="691" y="394"/>
                      <a:pt x="714" y="405"/>
                      <a:pt x="720" y="422"/>
                    </a:cubicBezTo>
                    <a:cubicBezTo>
                      <a:pt x="731" y="439"/>
                      <a:pt x="720" y="462"/>
                      <a:pt x="702" y="468"/>
                    </a:cubicBezTo>
                    <a:cubicBezTo>
                      <a:pt x="674" y="485"/>
                      <a:pt x="674" y="485"/>
                      <a:pt x="674" y="485"/>
                    </a:cubicBezTo>
                    <a:cubicBezTo>
                      <a:pt x="668" y="485"/>
                      <a:pt x="662" y="485"/>
                      <a:pt x="657" y="485"/>
                    </a:cubicBezTo>
                    <a:close/>
                    <a:moveTo>
                      <a:pt x="817" y="411"/>
                    </a:moveTo>
                    <a:lnTo>
                      <a:pt x="817" y="411"/>
                    </a:lnTo>
                    <a:cubicBezTo>
                      <a:pt x="805" y="411"/>
                      <a:pt x="788" y="405"/>
                      <a:pt x="783" y="394"/>
                    </a:cubicBezTo>
                    <a:cubicBezTo>
                      <a:pt x="777" y="376"/>
                      <a:pt x="783" y="354"/>
                      <a:pt x="805" y="348"/>
                    </a:cubicBezTo>
                    <a:cubicBezTo>
                      <a:pt x="834" y="331"/>
                      <a:pt x="834" y="331"/>
                      <a:pt x="834" y="331"/>
                    </a:cubicBezTo>
                    <a:cubicBezTo>
                      <a:pt x="851" y="325"/>
                      <a:pt x="874" y="331"/>
                      <a:pt x="880" y="348"/>
                    </a:cubicBezTo>
                    <a:cubicBezTo>
                      <a:pt x="891" y="365"/>
                      <a:pt x="880" y="388"/>
                      <a:pt x="862" y="394"/>
                    </a:cubicBezTo>
                    <a:cubicBezTo>
                      <a:pt x="834" y="411"/>
                      <a:pt x="834" y="411"/>
                      <a:pt x="834" y="411"/>
                    </a:cubicBezTo>
                    <a:cubicBezTo>
                      <a:pt x="828" y="411"/>
                      <a:pt x="822" y="411"/>
                      <a:pt x="817" y="411"/>
                    </a:cubicBezTo>
                    <a:close/>
                    <a:moveTo>
                      <a:pt x="982" y="348"/>
                    </a:moveTo>
                    <a:lnTo>
                      <a:pt x="982" y="348"/>
                    </a:lnTo>
                    <a:cubicBezTo>
                      <a:pt x="965" y="348"/>
                      <a:pt x="954" y="337"/>
                      <a:pt x="948" y="325"/>
                    </a:cubicBezTo>
                    <a:cubicBezTo>
                      <a:pt x="937" y="302"/>
                      <a:pt x="948" y="285"/>
                      <a:pt x="965" y="279"/>
                    </a:cubicBezTo>
                    <a:cubicBezTo>
                      <a:pt x="1000" y="262"/>
                      <a:pt x="1000" y="262"/>
                      <a:pt x="1000" y="262"/>
                    </a:cubicBezTo>
                    <a:cubicBezTo>
                      <a:pt x="1017" y="257"/>
                      <a:pt x="1040" y="268"/>
                      <a:pt x="1045" y="285"/>
                    </a:cubicBezTo>
                    <a:cubicBezTo>
                      <a:pt x="1051" y="302"/>
                      <a:pt x="1045" y="325"/>
                      <a:pt x="1028" y="331"/>
                    </a:cubicBezTo>
                    <a:cubicBezTo>
                      <a:pt x="994" y="342"/>
                      <a:pt x="994" y="342"/>
                      <a:pt x="994" y="342"/>
                    </a:cubicBezTo>
                    <a:cubicBezTo>
                      <a:pt x="988" y="342"/>
                      <a:pt x="982" y="348"/>
                      <a:pt x="982" y="348"/>
                    </a:cubicBezTo>
                    <a:close/>
                    <a:moveTo>
                      <a:pt x="1142" y="279"/>
                    </a:moveTo>
                    <a:lnTo>
                      <a:pt x="1142" y="279"/>
                    </a:lnTo>
                    <a:cubicBezTo>
                      <a:pt x="1131" y="279"/>
                      <a:pt x="1114" y="274"/>
                      <a:pt x="1114" y="257"/>
                    </a:cubicBezTo>
                    <a:cubicBezTo>
                      <a:pt x="1102" y="239"/>
                      <a:pt x="1114" y="222"/>
                      <a:pt x="1131" y="211"/>
                    </a:cubicBezTo>
                    <a:cubicBezTo>
                      <a:pt x="1165" y="200"/>
                      <a:pt x="1165" y="200"/>
                      <a:pt x="1165" y="200"/>
                    </a:cubicBezTo>
                    <a:cubicBezTo>
                      <a:pt x="1182" y="194"/>
                      <a:pt x="1205" y="205"/>
                      <a:pt x="1211" y="222"/>
                    </a:cubicBezTo>
                    <a:cubicBezTo>
                      <a:pt x="1217" y="239"/>
                      <a:pt x="1211" y="262"/>
                      <a:pt x="1188" y="268"/>
                    </a:cubicBezTo>
                    <a:cubicBezTo>
                      <a:pt x="1159" y="279"/>
                      <a:pt x="1159" y="279"/>
                      <a:pt x="1159" y="279"/>
                    </a:cubicBezTo>
                    <a:cubicBezTo>
                      <a:pt x="1154" y="279"/>
                      <a:pt x="1148" y="279"/>
                      <a:pt x="1142" y="279"/>
                    </a:cubicBezTo>
                    <a:close/>
                    <a:moveTo>
                      <a:pt x="1314" y="222"/>
                    </a:moveTo>
                    <a:lnTo>
                      <a:pt x="1314" y="222"/>
                    </a:lnTo>
                    <a:cubicBezTo>
                      <a:pt x="1297" y="222"/>
                      <a:pt x="1285" y="217"/>
                      <a:pt x="1279" y="200"/>
                    </a:cubicBezTo>
                    <a:cubicBezTo>
                      <a:pt x="1274" y="182"/>
                      <a:pt x="1279" y="159"/>
                      <a:pt x="1302" y="154"/>
                    </a:cubicBezTo>
                    <a:cubicBezTo>
                      <a:pt x="1337" y="142"/>
                      <a:pt x="1337" y="142"/>
                      <a:pt x="1337" y="142"/>
                    </a:cubicBezTo>
                    <a:cubicBezTo>
                      <a:pt x="1354" y="137"/>
                      <a:pt x="1371" y="148"/>
                      <a:pt x="1377" y="165"/>
                    </a:cubicBezTo>
                    <a:cubicBezTo>
                      <a:pt x="1382" y="188"/>
                      <a:pt x="1377" y="205"/>
                      <a:pt x="1354" y="211"/>
                    </a:cubicBezTo>
                    <a:cubicBezTo>
                      <a:pt x="1319" y="222"/>
                      <a:pt x="1319" y="222"/>
                      <a:pt x="1319" y="222"/>
                    </a:cubicBezTo>
                    <a:lnTo>
                      <a:pt x="1314" y="222"/>
                    </a:lnTo>
                    <a:close/>
                    <a:moveTo>
                      <a:pt x="1479" y="171"/>
                    </a:moveTo>
                    <a:lnTo>
                      <a:pt x="1479" y="171"/>
                    </a:lnTo>
                    <a:cubicBezTo>
                      <a:pt x="1462" y="171"/>
                      <a:pt x="1451" y="159"/>
                      <a:pt x="1445" y="148"/>
                    </a:cubicBezTo>
                    <a:cubicBezTo>
                      <a:pt x="1439" y="125"/>
                      <a:pt x="1451" y="108"/>
                      <a:pt x="1468" y="102"/>
                    </a:cubicBezTo>
                    <a:cubicBezTo>
                      <a:pt x="1502" y="91"/>
                      <a:pt x="1502" y="91"/>
                      <a:pt x="1502" y="91"/>
                    </a:cubicBezTo>
                    <a:cubicBezTo>
                      <a:pt x="1525" y="85"/>
                      <a:pt x="1542" y="97"/>
                      <a:pt x="1548" y="114"/>
                    </a:cubicBezTo>
                    <a:cubicBezTo>
                      <a:pt x="1554" y="137"/>
                      <a:pt x="1542" y="154"/>
                      <a:pt x="1525" y="159"/>
                    </a:cubicBezTo>
                    <a:cubicBezTo>
                      <a:pt x="1491" y="171"/>
                      <a:pt x="1491" y="171"/>
                      <a:pt x="1491" y="171"/>
                    </a:cubicBezTo>
                    <a:cubicBezTo>
                      <a:pt x="1485" y="171"/>
                      <a:pt x="1485" y="171"/>
                      <a:pt x="1479" y="171"/>
                    </a:cubicBezTo>
                    <a:close/>
                    <a:moveTo>
                      <a:pt x="1651" y="125"/>
                    </a:moveTo>
                    <a:lnTo>
                      <a:pt x="1651" y="125"/>
                    </a:lnTo>
                    <a:cubicBezTo>
                      <a:pt x="1634" y="125"/>
                      <a:pt x="1617" y="114"/>
                      <a:pt x="1617" y="97"/>
                    </a:cubicBezTo>
                    <a:cubicBezTo>
                      <a:pt x="1611" y="79"/>
                      <a:pt x="1622" y="57"/>
                      <a:pt x="1639" y="51"/>
                    </a:cubicBezTo>
                    <a:cubicBezTo>
                      <a:pt x="1674" y="45"/>
                      <a:pt x="1674" y="45"/>
                      <a:pt x="1674" y="45"/>
                    </a:cubicBezTo>
                    <a:cubicBezTo>
                      <a:pt x="1691" y="40"/>
                      <a:pt x="1714" y="51"/>
                      <a:pt x="1719" y="68"/>
                    </a:cubicBezTo>
                    <a:cubicBezTo>
                      <a:pt x="1725" y="91"/>
                      <a:pt x="1714" y="108"/>
                      <a:pt x="1691" y="114"/>
                    </a:cubicBezTo>
                    <a:cubicBezTo>
                      <a:pt x="1657" y="125"/>
                      <a:pt x="1657" y="125"/>
                      <a:pt x="1657" y="125"/>
                    </a:cubicBezTo>
                    <a:lnTo>
                      <a:pt x="1651" y="125"/>
                    </a:lnTo>
                    <a:close/>
                    <a:moveTo>
                      <a:pt x="1822" y="79"/>
                    </a:moveTo>
                    <a:lnTo>
                      <a:pt x="1822" y="79"/>
                    </a:lnTo>
                    <a:cubicBezTo>
                      <a:pt x="1805" y="79"/>
                      <a:pt x="1788" y="68"/>
                      <a:pt x="1788" y="51"/>
                    </a:cubicBezTo>
                    <a:cubicBezTo>
                      <a:pt x="1782" y="34"/>
                      <a:pt x="1794" y="17"/>
                      <a:pt x="1811" y="11"/>
                    </a:cubicBezTo>
                    <a:cubicBezTo>
                      <a:pt x="1845" y="5"/>
                      <a:pt x="1845" y="5"/>
                      <a:pt x="1845" y="5"/>
                    </a:cubicBezTo>
                    <a:cubicBezTo>
                      <a:pt x="1868" y="0"/>
                      <a:pt x="1885" y="11"/>
                      <a:pt x="1891" y="28"/>
                    </a:cubicBezTo>
                    <a:cubicBezTo>
                      <a:pt x="1896" y="51"/>
                      <a:pt x="1879" y="68"/>
                      <a:pt x="1862" y="74"/>
                    </a:cubicBezTo>
                    <a:cubicBezTo>
                      <a:pt x="1828" y="79"/>
                      <a:pt x="1828" y="79"/>
                      <a:pt x="1828" y="79"/>
                    </a:cubicBezTo>
                    <a:lnTo>
                      <a:pt x="1822" y="7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21" name="Freeform: Shape 127">
                <a:extLst>
                  <a:ext uri="{FF2B5EF4-FFF2-40B4-BE49-F238E27FC236}">
                    <a16:creationId xmlns:a16="http://schemas.microsoft.com/office/drawing/2014/main" id="{00917EF4-E4F8-425B-BAFE-CA9B9B9F27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999499" y="7102069"/>
                <a:ext cx="1227548" cy="528958"/>
              </a:xfrm>
              <a:custGeom>
                <a:avLst/>
                <a:gdLst>
                  <a:gd name="T0" fmla="*/ 1885 w 1926"/>
                  <a:gd name="T1" fmla="*/ 834 h 835"/>
                  <a:gd name="T2" fmla="*/ 1840 w 1926"/>
                  <a:gd name="T3" fmla="*/ 811 h 835"/>
                  <a:gd name="T4" fmla="*/ 1874 w 1926"/>
                  <a:gd name="T5" fmla="*/ 748 h 835"/>
                  <a:gd name="T6" fmla="*/ 1920 w 1926"/>
                  <a:gd name="T7" fmla="*/ 817 h 835"/>
                  <a:gd name="T8" fmla="*/ 1737 w 1926"/>
                  <a:gd name="T9" fmla="*/ 737 h 835"/>
                  <a:gd name="T10" fmla="*/ 1714 w 1926"/>
                  <a:gd name="T11" fmla="*/ 737 h 835"/>
                  <a:gd name="T12" fmla="*/ 1674 w 1926"/>
                  <a:gd name="T13" fmla="*/ 669 h 835"/>
                  <a:gd name="T14" fmla="*/ 1754 w 1926"/>
                  <a:gd name="T15" fmla="*/ 674 h 835"/>
                  <a:gd name="T16" fmla="*/ 1737 w 1926"/>
                  <a:gd name="T17" fmla="*/ 737 h 835"/>
                  <a:gd name="T18" fmla="*/ 1577 w 1926"/>
                  <a:gd name="T19" fmla="*/ 651 h 835"/>
                  <a:gd name="T20" fmla="*/ 1531 w 1926"/>
                  <a:gd name="T21" fmla="*/ 629 h 835"/>
                  <a:gd name="T22" fmla="*/ 1565 w 1926"/>
                  <a:gd name="T23" fmla="*/ 566 h 835"/>
                  <a:gd name="T24" fmla="*/ 1611 w 1926"/>
                  <a:gd name="T25" fmla="*/ 634 h 835"/>
                  <a:gd name="T26" fmla="*/ 1423 w 1926"/>
                  <a:gd name="T27" fmla="*/ 566 h 835"/>
                  <a:gd name="T28" fmla="*/ 1406 w 1926"/>
                  <a:gd name="T29" fmla="*/ 566 h 835"/>
                  <a:gd name="T30" fmla="*/ 1354 w 1926"/>
                  <a:gd name="T31" fmla="*/ 503 h 835"/>
                  <a:gd name="T32" fmla="*/ 1434 w 1926"/>
                  <a:gd name="T33" fmla="*/ 503 h 835"/>
                  <a:gd name="T34" fmla="*/ 1423 w 1926"/>
                  <a:gd name="T35" fmla="*/ 566 h 835"/>
                  <a:gd name="T36" fmla="*/ 1257 w 1926"/>
                  <a:gd name="T37" fmla="*/ 491 h 835"/>
                  <a:gd name="T38" fmla="*/ 1211 w 1926"/>
                  <a:gd name="T39" fmla="*/ 469 h 835"/>
                  <a:gd name="T40" fmla="*/ 1240 w 1926"/>
                  <a:gd name="T41" fmla="*/ 406 h 835"/>
                  <a:gd name="T42" fmla="*/ 1291 w 1926"/>
                  <a:gd name="T43" fmla="*/ 469 h 835"/>
                  <a:gd name="T44" fmla="*/ 1097 w 1926"/>
                  <a:gd name="T45" fmla="*/ 417 h 835"/>
                  <a:gd name="T46" fmla="*/ 1080 w 1926"/>
                  <a:gd name="T47" fmla="*/ 411 h 835"/>
                  <a:gd name="T48" fmla="*/ 1028 w 1926"/>
                  <a:gd name="T49" fmla="*/ 354 h 835"/>
                  <a:gd name="T50" fmla="*/ 1108 w 1926"/>
                  <a:gd name="T51" fmla="*/ 349 h 835"/>
                  <a:gd name="T52" fmla="*/ 1097 w 1926"/>
                  <a:gd name="T53" fmla="*/ 417 h 835"/>
                  <a:gd name="T54" fmla="*/ 931 w 1926"/>
                  <a:gd name="T55" fmla="*/ 349 h 835"/>
                  <a:gd name="T56" fmla="*/ 886 w 1926"/>
                  <a:gd name="T57" fmla="*/ 331 h 835"/>
                  <a:gd name="T58" fmla="*/ 908 w 1926"/>
                  <a:gd name="T59" fmla="*/ 263 h 835"/>
                  <a:gd name="T60" fmla="*/ 965 w 1926"/>
                  <a:gd name="T61" fmla="*/ 326 h 835"/>
                  <a:gd name="T62" fmla="*/ 766 w 1926"/>
                  <a:gd name="T63" fmla="*/ 286 h 835"/>
                  <a:gd name="T64" fmla="*/ 748 w 1926"/>
                  <a:gd name="T65" fmla="*/ 280 h 835"/>
                  <a:gd name="T66" fmla="*/ 697 w 1926"/>
                  <a:gd name="T67" fmla="*/ 223 h 835"/>
                  <a:gd name="T68" fmla="*/ 777 w 1926"/>
                  <a:gd name="T69" fmla="*/ 217 h 835"/>
                  <a:gd name="T70" fmla="*/ 766 w 1926"/>
                  <a:gd name="T71" fmla="*/ 286 h 835"/>
                  <a:gd name="T72" fmla="*/ 594 w 1926"/>
                  <a:gd name="T73" fmla="*/ 229 h 835"/>
                  <a:gd name="T74" fmla="*/ 548 w 1926"/>
                  <a:gd name="T75" fmla="*/ 212 h 835"/>
                  <a:gd name="T76" fmla="*/ 571 w 1926"/>
                  <a:gd name="T77" fmla="*/ 143 h 835"/>
                  <a:gd name="T78" fmla="*/ 629 w 1926"/>
                  <a:gd name="T79" fmla="*/ 200 h 835"/>
                  <a:gd name="T80" fmla="*/ 423 w 1926"/>
                  <a:gd name="T81" fmla="*/ 171 h 835"/>
                  <a:gd name="T82" fmla="*/ 411 w 1926"/>
                  <a:gd name="T83" fmla="*/ 171 h 835"/>
                  <a:gd name="T84" fmla="*/ 354 w 1926"/>
                  <a:gd name="T85" fmla="*/ 120 h 835"/>
                  <a:gd name="T86" fmla="*/ 434 w 1926"/>
                  <a:gd name="T87" fmla="*/ 103 h 835"/>
                  <a:gd name="T88" fmla="*/ 423 w 1926"/>
                  <a:gd name="T89" fmla="*/ 171 h 835"/>
                  <a:gd name="T90" fmla="*/ 251 w 1926"/>
                  <a:gd name="T91" fmla="*/ 126 h 835"/>
                  <a:gd name="T92" fmla="*/ 206 w 1926"/>
                  <a:gd name="T93" fmla="*/ 114 h 835"/>
                  <a:gd name="T94" fmla="*/ 223 w 1926"/>
                  <a:gd name="T95" fmla="*/ 46 h 835"/>
                  <a:gd name="T96" fmla="*/ 286 w 1926"/>
                  <a:gd name="T97" fmla="*/ 97 h 835"/>
                  <a:gd name="T98" fmla="*/ 74 w 1926"/>
                  <a:gd name="T99" fmla="*/ 86 h 835"/>
                  <a:gd name="T100" fmla="*/ 69 w 1926"/>
                  <a:gd name="T101" fmla="*/ 86 h 835"/>
                  <a:gd name="T102" fmla="*/ 6 w 1926"/>
                  <a:gd name="T103" fmla="*/ 34 h 835"/>
                  <a:gd name="T104" fmla="*/ 86 w 1926"/>
                  <a:gd name="T105" fmla="*/ 12 h 835"/>
                  <a:gd name="T106" fmla="*/ 74 w 1926"/>
                  <a:gd name="T107" fmla="*/ 86 h 8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1926" h="835">
                    <a:moveTo>
                      <a:pt x="1885" y="834"/>
                    </a:moveTo>
                    <a:lnTo>
                      <a:pt x="1885" y="834"/>
                    </a:lnTo>
                    <a:cubicBezTo>
                      <a:pt x="1880" y="834"/>
                      <a:pt x="1874" y="834"/>
                      <a:pt x="1868" y="829"/>
                    </a:cubicBezTo>
                    <a:cubicBezTo>
                      <a:pt x="1840" y="811"/>
                      <a:pt x="1840" y="811"/>
                      <a:pt x="1840" y="811"/>
                    </a:cubicBezTo>
                    <a:cubicBezTo>
                      <a:pt x="1823" y="800"/>
                      <a:pt x="1817" y="777"/>
                      <a:pt x="1828" y="760"/>
                    </a:cubicBezTo>
                    <a:cubicBezTo>
                      <a:pt x="1840" y="743"/>
                      <a:pt x="1857" y="737"/>
                      <a:pt x="1874" y="748"/>
                    </a:cubicBezTo>
                    <a:cubicBezTo>
                      <a:pt x="1908" y="766"/>
                      <a:pt x="1908" y="766"/>
                      <a:pt x="1908" y="766"/>
                    </a:cubicBezTo>
                    <a:cubicBezTo>
                      <a:pt x="1925" y="777"/>
                      <a:pt x="1925" y="800"/>
                      <a:pt x="1920" y="817"/>
                    </a:cubicBezTo>
                    <a:cubicBezTo>
                      <a:pt x="1908" y="829"/>
                      <a:pt x="1897" y="834"/>
                      <a:pt x="1885" y="834"/>
                    </a:cubicBezTo>
                    <a:close/>
                    <a:moveTo>
                      <a:pt x="1737" y="737"/>
                    </a:moveTo>
                    <a:lnTo>
                      <a:pt x="1737" y="737"/>
                    </a:lnTo>
                    <a:cubicBezTo>
                      <a:pt x="1731" y="737"/>
                      <a:pt x="1720" y="737"/>
                      <a:pt x="1714" y="737"/>
                    </a:cubicBezTo>
                    <a:cubicBezTo>
                      <a:pt x="1685" y="714"/>
                      <a:pt x="1685" y="714"/>
                      <a:pt x="1685" y="714"/>
                    </a:cubicBezTo>
                    <a:cubicBezTo>
                      <a:pt x="1668" y="708"/>
                      <a:pt x="1663" y="686"/>
                      <a:pt x="1674" y="669"/>
                    </a:cubicBezTo>
                    <a:cubicBezTo>
                      <a:pt x="1685" y="651"/>
                      <a:pt x="1703" y="646"/>
                      <a:pt x="1720" y="657"/>
                    </a:cubicBezTo>
                    <a:cubicBezTo>
                      <a:pt x="1754" y="674"/>
                      <a:pt x="1754" y="674"/>
                      <a:pt x="1754" y="674"/>
                    </a:cubicBezTo>
                    <a:cubicBezTo>
                      <a:pt x="1771" y="686"/>
                      <a:pt x="1777" y="703"/>
                      <a:pt x="1765" y="720"/>
                    </a:cubicBezTo>
                    <a:cubicBezTo>
                      <a:pt x="1760" y="731"/>
                      <a:pt x="1748" y="737"/>
                      <a:pt x="1737" y="737"/>
                    </a:cubicBezTo>
                    <a:close/>
                    <a:moveTo>
                      <a:pt x="1577" y="651"/>
                    </a:moveTo>
                    <a:lnTo>
                      <a:pt x="1577" y="651"/>
                    </a:lnTo>
                    <a:cubicBezTo>
                      <a:pt x="1571" y="651"/>
                      <a:pt x="1565" y="651"/>
                      <a:pt x="1560" y="646"/>
                    </a:cubicBezTo>
                    <a:cubicBezTo>
                      <a:pt x="1531" y="629"/>
                      <a:pt x="1531" y="629"/>
                      <a:pt x="1531" y="629"/>
                    </a:cubicBezTo>
                    <a:cubicBezTo>
                      <a:pt x="1514" y="623"/>
                      <a:pt x="1508" y="600"/>
                      <a:pt x="1514" y="583"/>
                    </a:cubicBezTo>
                    <a:cubicBezTo>
                      <a:pt x="1525" y="566"/>
                      <a:pt x="1548" y="560"/>
                      <a:pt x="1565" y="566"/>
                    </a:cubicBezTo>
                    <a:cubicBezTo>
                      <a:pt x="1594" y="583"/>
                      <a:pt x="1594" y="583"/>
                      <a:pt x="1594" y="583"/>
                    </a:cubicBezTo>
                    <a:cubicBezTo>
                      <a:pt x="1611" y="594"/>
                      <a:pt x="1617" y="617"/>
                      <a:pt x="1611" y="634"/>
                    </a:cubicBezTo>
                    <a:cubicBezTo>
                      <a:pt x="1605" y="646"/>
                      <a:pt x="1594" y="651"/>
                      <a:pt x="1577" y="651"/>
                    </a:cubicBezTo>
                    <a:close/>
                    <a:moveTo>
                      <a:pt x="1423" y="566"/>
                    </a:moveTo>
                    <a:lnTo>
                      <a:pt x="1423" y="566"/>
                    </a:lnTo>
                    <a:cubicBezTo>
                      <a:pt x="1417" y="566"/>
                      <a:pt x="1411" y="566"/>
                      <a:pt x="1406" y="566"/>
                    </a:cubicBezTo>
                    <a:cubicBezTo>
                      <a:pt x="1371" y="548"/>
                      <a:pt x="1371" y="548"/>
                      <a:pt x="1371" y="548"/>
                    </a:cubicBezTo>
                    <a:cubicBezTo>
                      <a:pt x="1354" y="537"/>
                      <a:pt x="1348" y="520"/>
                      <a:pt x="1354" y="503"/>
                    </a:cubicBezTo>
                    <a:cubicBezTo>
                      <a:pt x="1365" y="480"/>
                      <a:pt x="1388" y="474"/>
                      <a:pt x="1406" y="486"/>
                    </a:cubicBezTo>
                    <a:cubicBezTo>
                      <a:pt x="1434" y="503"/>
                      <a:pt x="1434" y="503"/>
                      <a:pt x="1434" y="503"/>
                    </a:cubicBezTo>
                    <a:cubicBezTo>
                      <a:pt x="1451" y="509"/>
                      <a:pt x="1463" y="531"/>
                      <a:pt x="1451" y="548"/>
                    </a:cubicBezTo>
                    <a:cubicBezTo>
                      <a:pt x="1445" y="560"/>
                      <a:pt x="1434" y="566"/>
                      <a:pt x="1423" y="566"/>
                    </a:cubicBezTo>
                    <a:close/>
                    <a:moveTo>
                      <a:pt x="1257" y="491"/>
                    </a:moveTo>
                    <a:lnTo>
                      <a:pt x="1257" y="491"/>
                    </a:lnTo>
                    <a:cubicBezTo>
                      <a:pt x="1257" y="491"/>
                      <a:pt x="1251" y="486"/>
                      <a:pt x="1246" y="486"/>
                    </a:cubicBezTo>
                    <a:cubicBezTo>
                      <a:pt x="1211" y="469"/>
                      <a:pt x="1211" y="469"/>
                      <a:pt x="1211" y="469"/>
                    </a:cubicBezTo>
                    <a:cubicBezTo>
                      <a:pt x="1194" y="463"/>
                      <a:pt x="1188" y="440"/>
                      <a:pt x="1194" y="423"/>
                    </a:cubicBezTo>
                    <a:cubicBezTo>
                      <a:pt x="1206" y="406"/>
                      <a:pt x="1223" y="400"/>
                      <a:pt x="1240" y="406"/>
                    </a:cubicBezTo>
                    <a:cubicBezTo>
                      <a:pt x="1274" y="423"/>
                      <a:pt x="1274" y="423"/>
                      <a:pt x="1274" y="423"/>
                    </a:cubicBezTo>
                    <a:cubicBezTo>
                      <a:pt x="1291" y="429"/>
                      <a:pt x="1303" y="451"/>
                      <a:pt x="1291" y="469"/>
                    </a:cubicBezTo>
                    <a:cubicBezTo>
                      <a:pt x="1285" y="480"/>
                      <a:pt x="1274" y="491"/>
                      <a:pt x="1257" y="491"/>
                    </a:cubicBezTo>
                    <a:close/>
                    <a:moveTo>
                      <a:pt x="1097" y="417"/>
                    </a:moveTo>
                    <a:lnTo>
                      <a:pt x="1097" y="417"/>
                    </a:lnTo>
                    <a:cubicBezTo>
                      <a:pt x="1091" y="417"/>
                      <a:pt x="1086" y="417"/>
                      <a:pt x="1080" y="411"/>
                    </a:cubicBezTo>
                    <a:cubicBezTo>
                      <a:pt x="1051" y="400"/>
                      <a:pt x="1051" y="400"/>
                      <a:pt x="1051" y="400"/>
                    </a:cubicBezTo>
                    <a:cubicBezTo>
                      <a:pt x="1034" y="388"/>
                      <a:pt x="1023" y="371"/>
                      <a:pt x="1028" y="354"/>
                    </a:cubicBezTo>
                    <a:cubicBezTo>
                      <a:pt x="1040" y="331"/>
                      <a:pt x="1057" y="326"/>
                      <a:pt x="1080" y="331"/>
                    </a:cubicBezTo>
                    <a:cubicBezTo>
                      <a:pt x="1108" y="349"/>
                      <a:pt x="1108" y="349"/>
                      <a:pt x="1108" y="349"/>
                    </a:cubicBezTo>
                    <a:cubicBezTo>
                      <a:pt x="1125" y="354"/>
                      <a:pt x="1137" y="377"/>
                      <a:pt x="1131" y="394"/>
                    </a:cubicBezTo>
                    <a:cubicBezTo>
                      <a:pt x="1125" y="406"/>
                      <a:pt x="1108" y="417"/>
                      <a:pt x="1097" y="417"/>
                    </a:cubicBezTo>
                    <a:close/>
                    <a:moveTo>
                      <a:pt x="931" y="349"/>
                    </a:moveTo>
                    <a:lnTo>
                      <a:pt x="931" y="349"/>
                    </a:lnTo>
                    <a:cubicBezTo>
                      <a:pt x="926" y="349"/>
                      <a:pt x="920" y="349"/>
                      <a:pt x="920" y="343"/>
                    </a:cubicBezTo>
                    <a:cubicBezTo>
                      <a:pt x="886" y="331"/>
                      <a:pt x="886" y="331"/>
                      <a:pt x="886" y="331"/>
                    </a:cubicBezTo>
                    <a:cubicBezTo>
                      <a:pt x="868" y="326"/>
                      <a:pt x="857" y="303"/>
                      <a:pt x="863" y="286"/>
                    </a:cubicBezTo>
                    <a:cubicBezTo>
                      <a:pt x="874" y="269"/>
                      <a:pt x="891" y="257"/>
                      <a:pt x="908" y="263"/>
                    </a:cubicBezTo>
                    <a:cubicBezTo>
                      <a:pt x="943" y="280"/>
                      <a:pt x="943" y="280"/>
                      <a:pt x="943" y="280"/>
                    </a:cubicBezTo>
                    <a:cubicBezTo>
                      <a:pt x="960" y="286"/>
                      <a:pt x="971" y="309"/>
                      <a:pt x="965" y="326"/>
                    </a:cubicBezTo>
                    <a:cubicBezTo>
                      <a:pt x="960" y="337"/>
                      <a:pt x="943" y="349"/>
                      <a:pt x="931" y="349"/>
                    </a:cubicBezTo>
                    <a:close/>
                    <a:moveTo>
                      <a:pt x="766" y="286"/>
                    </a:moveTo>
                    <a:lnTo>
                      <a:pt x="766" y="286"/>
                    </a:lnTo>
                    <a:cubicBezTo>
                      <a:pt x="760" y="286"/>
                      <a:pt x="754" y="286"/>
                      <a:pt x="748" y="280"/>
                    </a:cubicBezTo>
                    <a:cubicBezTo>
                      <a:pt x="720" y="269"/>
                      <a:pt x="720" y="269"/>
                      <a:pt x="720" y="269"/>
                    </a:cubicBezTo>
                    <a:cubicBezTo>
                      <a:pt x="697" y="263"/>
                      <a:pt x="691" y="246"/>
                      <a:pt x="697" y="223"/>
                    </a:cubicBezTo>
                    <a:cubicBezTo>
                      <a:pt x="703" y="206"/>
                      <a:pt x="720" y="194"/>
                      <a:pt x="743" y="200"/>
                    </a:cubicBezTo>
                    <a:cubicBezTo>
                      <a:pt x="777" y="217"/>
                      <a:pt x="777" y="217"/>
                      <a:pt x="777" y="217"/>
                    </a:cubicBezTo>
                    <a:cubicBezTo>
                      <a:pt x="794" y="223"/>
                      <a:pt x="806" y="240"/>
                      <a:pt x="794" y="263"/>
                    </a:cubicBezTo>
                    <a:cubicBezTo>
                      <a:pt x="794" y="274"/>
                      <a:pt x="777" y="286"/>
                      <a:pt x="766" y="286"/>
                    </a:cubicBezTo>
                    <a:close/>
                    <a:moveTo>
                      <a:pt x="594" y="229"/>
                    </a:moveTo>
                    <a:lnTo>
                      <a:pt x="594" y="229"/>
                    </a:lnTo>
                    <a:cubicBezTo>
                      <a:pt x="589" y="229"/>
                      <a:pt x="589" y="223"/>
                      <a:pt x="583" y="223"/>
                    </a:cubicBezTo>
                    <a:cubicBezTo>
                      <a:pt x="548" y="212"/>
                      <a:pt x="548" y="212"/>
                      <a:pt x="548" y="212"/>
                    </a:cubicBezTo>
                    <a:cubicBezTo>
                      <a:pt x="531" y="206"/>
                      <a:pt x="520" y="189"/>
                      <a:pt x="526" y="166"/>
                    </a:cubicBezTo>
                    <a:cubicBezTo>
                      <a:pt x="531" y="149"/>
                      <a:pt x="554" y="137"/>
                      <a:pt x="571" y="143"/>
                    </a:cubicBezTo>
                    <a:cubicBezTo>
                      <a:pt x="606" y="154"/>
                      <a:pt x="606" y="154"/>
                      <a:pt x="606" y="154"/>
                    </a:cubicBezTo>
                    <a:cubicBezTo>
                      <a:pt x="623" y="160"/>
                      <a:pt x="634" y="183"/>
                      <a:pt x="629" y="200"/>
                    </a:cubicBezTo>
                    <a:cubicBezTo>
                      <a:pt x="623" y="217"/>
                      <a:pt x="611" y="229"/>
                      <a:pt x="594" y="229"/>
                    </a:cubicBezTo>
                    <a:close/>
                    <a:moveTo>
                      <a:pt x="423" y="171"/>
                    </a:moveTo>
                    <a:lnTo>
                      <a:pt x="423" y="171"/>
                    </a:lnTo>
                    <a:cubicBezTo>
                      <a:pt x="417" y="171"/>
                      <a:pt x="417" y="171"/>
                      <a:pt x="411" y="171"/>
                    </a:cubicBezTo>
                    <a:cubicBezTo>
                      <a:pt x="377" y="160"/>
                      <a:pt x="377" y="160"/>
                      <a:pt x="377" y="160"/>
                    </a:cubicBezTo>
                    <a:cubicBezTo>
                      <a:pt x="360" y="154"/>
                      <a:pt x="348" y="137"/>
                      <a:pt x="354" y="120"/>
                    </a:cubicBezTo>
                    <a:cubicBezTo>
                      <a:pt x="360" y="97"/>
                      <a:pt x="377" y="86"/>
                      <a:pt x="400" y="91"/>
                    </a:cubicBezTo>
                    <a:cubicBezTo>
                      <a:pt x="434" y="103"/>
                      <a:pt x="434" y="103"/>
                      <a:pt x="434" y="103"/>
                    </a:cubicBezTo>
                    <a:cubicBezTo>
                      <a:pt x="451" y="109"/>
                      <a:pt x="463" y="131"/>
                      <a:pt x="457" y="149"/>
                    </a:cubicBezTo>
                    <a:cubicBezTo>
                      <a:pt x="451" y="166"/>
                      <a:pt x="440" y="171"/>
                      <a:pt x="423" y="171"/>
                    </a:cubicBezTo>
                    <a:close/>
                    <a:moveTo>
                      <a:pt x="251" y="126"/>
                    </a:moveTo>
                    <a:lnTo>
                      <a:pt x="251" y="126"/>
                    </a:lnTo>
                    <a:cubicBezTo>
                      <a:pt x="246" y="126"/>
                      <a:pt x="246" y="126"/>
                      <a:pt x="240" y="126"/>
                    </a:cubicBezTo>
                    <a:cubicBezTo>
                      <a:pt x="206" y="114"/>
                      <a:pt x="206" y="114"/>
                      <a:pt x="206" y="114"/>
                    </a:cubicBezTo>
                    <a:cubicBezTo>
                      <a:pt x="189" y="109"/>
                      <a:pt x="177" y="91"/>
                      <a:pt x="183" y="74"/>
                    </a:cubicBezTo>
                    <a:cubicBezTo>
                      <a:pt x="183" y="52"/>
                      <a:pt x="206" y="40"/>
                      <a:pt x="223" y="46"/>
                    </a:cubicBezTo>
                    <a:cubicBezTo>
                      <a:pt x="257" y="57"/>
                      <a:pt x="257" y="57"/>
                      <a:pt x="257" y="57"/>
                    </a:cubicBezTo>
                    <a:cubicBezTo>
                      <a:pt x="280" y="63"/>
                      <a:pt x="291" y="80"/>
                      <a:pt x="286" y="97"/>
                    </a:cubicBezTo>
                    <a:cubicBezTo>
                      <a:pt x="280" y="114"/>
                      <a:pt x="263" y="126"/>
                      <a:pt x="251" y="126"/>
                    </a:cubicBezTo>
                    <a:close/>
                    <a:moveTo>
                      <a:pt x="74" y="86"/>
                    </a:moveTo>
                    <a:lnTo>
                      <a:pt x="74" y="86"/>
                    </a:lnTo>
                    <a:lnTo>
                      <a:pt x="69" y="86"/>
                    </a:lnTo>
                    <a:cubicBezTo>
                      <a:pt x="34" y="74"/>
                      <a:pt x="34" y="74"/>
                      <a:pt x="34" y="74"/>
                    </a:cubicBezTo>
                    <a:cubicBezTo>
                      <a:pt x="12" y="69"/>
                      <a:pt x="0" y="52"/>
                      <a:pt x="6" y="34"/>
                    </a:cubicBezTo>
                    <a:cubicBezTo>
                      <a:pt x="12" y="12"/>
                      <a:pt x="29" y="0"/>
                      <a:pt x="46" y="6"/>
                    </a:cubicBezTo>
                    <a:cubicBezTo>
                      <a:pt x="86" y="12"/>
                      <a:pt x="86" y="12"/>
                      <a:pt x="86" y="12"/>
                    </a:cubicBezTo>
                    <a:cubicBezTo>
                      <a:pt x="103" y="17"/>
                      <a:pt x="114" y="34"/>
                      <a:pt x="109" y="57"/>
                    </a:cubicBezTo>
                    <a:cubicBezTo>
                      <a:pt x="109" y="74"/>
                      <a:pt x="91" y="86"/>
                      <a:pt x="74" y="86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22" name="Freeform: Shape 128">
                <a:extLst>
                  <a:ext uri="{FF2B5EF4-FFF2-40B4-BE49-F238E27FC236}">
                    <a16:creationId xmlns:a16="http://schemas.microsoft.com/office/drawing/2014/main" id="{AE9E0DE4-8113-434D-AD47-31767F9FAD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05375" y="8697384"/>
                <a:ext cx="551833" cy="1240800"/>
              </a:xfrm>
              <a:custGeom>
                <a:avLst/>
                <a:gdLst>
                  <a:gd name="T0" fmla="*/ 828 w 869"/>
                  <a:gd name="T1" fmla="*/ 1948 h 1949"/>
                  <a:gd name="T2" fmla="*/ 782 w 869"/>
                  <a:gd name="T3" fmla="*/ 1886 h 1949"/>
                  <a:gd name="T4" fmla="*/ 857 w 869"/>
                  <a:gd name="T5" fmla="*/ 1869 h 1949"/>
                  <a:gd name="T6" fmla="*/ 834 w 869"/>
                  <a:gd name="T7" fmla="*/ 1948 h 1949"/>
                  <a:gd name="T8" fmla="*/ 782 w 869"/>
                  <a:gd name="T9" fmla="*/ 1771 h 1949"/>
                  <a:gd name="T10" fmla="*/ 748 w 869"/>
                  <a:gd name="T11" fmla="*/ 1743 h 1949"/>
                  <a:gd name="T12" fmla="*/ 765 w 869"/>
                  <a:gd name="T13" fmla="*/ 1669 h 1949"/>
                  <a:gd name="T14" fmla="*/ 817 w 869"/>
                  <a:gd name="T15" fmla="*/ 1726 h 1949"/>
                  <a:gd name="T16" fmla="*/ 782 w 869"/>
                  <a:gd name="T17" fmla="*/ 1771 h 1949"/>
                  <a:gd name="T18" fmla="*/ 737 w 869"/>
                  <a:gd name="T19" fmla="*/ 1594 h 1949"/>
                  <a:gd name="T20" fmla="*/ 691 w 869"/>
                  <a:gd name="T21" fmla="*/ 1537 h 1949"/>
                  <a:gd name="T22" fmla="*/ 759 w 869"/>
                  <a:gd name="T23" fmla="*/ 1514 h 1949"/>
                  <a:gd name="T24" fmla="*/ 748 w 869"/>
                  <a:gd name="T25" fmla="*/ 1594 h 1949"/>
                  <a:gd name="T26" fmla="*/ 685 w 869"/>
                  <a:gd name="T27" fmla="*/ 1423 h 1949"/>
                  <a:gd name="T28" fmla="*/ 651 w 869"/>
                  <a:gd name="T29" fmla="*/ 1394 h 1949"/>
                  <a:gd name="T30" fmla="*/ 662 w 869"/>
                  <a:gd name="T31" fmla="*/ 1320 h 1949"/>
                  <a:gd name="T32" fmla="*/ 720 w 869"/>
                  <a:gd name="T33" fmla="*/ 1377 h 1949"/>
                  <a:gd name="T34" fmla="*/ 685 w 869"/>
                  <a:gd name="T35" fmla="*/ 1423 h 1949"/>
                  <a:gd name="T36" fmla="*/ 622 w 869"/>
                  <a:gd name="T37" fmla="*/ 1252 h 1949"/>
                  <a:gd name="T38" fmla="*/ 577 w 869"/>
                  <a:gd name="T39" fmla="*/ 1194 h 1949"/>
                  <a:gd name="T40" fmla="*/ 645 w 869"/>
                  <a:gd name="T41" fmla="*/ 1166 h 1949"/>
                  <a:gd name="T42" fmla="*/ 634 w 869"/>
                  <a:gd name="T43" fmla="*/ 1246 h 1949"/>
                  <a:gd name="T44" fmla="*/ 560 w 869"/>
                  <a:gd name="T45" fmla="*/ 1080 h 1949"/>
                  <a:gd name="T46" fmla="*/ 525 w 869"/>
                  <a:gd name="T47" fmla="*/ 1057 h 1949"/>
                  <a:gd name="T48" fmla="*/ 531 w 869"/>
                  <a:gd name="T49" fmla="*/ 977 h 1949"/>
                  <a:gd name="T50" fmla="*/ 594 w 869"/>
                  <a:gd name="T51" fmla="*/ 1029 h 1949"/>
                  <a:gd name="T52" fmla="*/ 560 w 869"/>
                  <a:gd name="T53" fmla="*/ 1080 h 1949"/>
                  <a:gd name="T54" fmla="*/ 491 w 869"/>
                  <a:gd name="T55" fmla="*/ 909 h 1949"/>
                  <a:gd name="T56" fmla="*/ 445 w 869"/>
                  <a:gd name="T57" fmla="*/ 857 h 1949"/>
                  <a:gd name="T58" fmla="*/ 508 w 869"/>
                  <a:gd name="T59" fmla="*/ 829 h 1949"/>
                  <a:gd name="T60" fmla="*/ 502 w 869"/>
                  <a:gd name="T61" fmla="*/ 909 h 1949"/>
                  <a:gd name="T62" fmla="*/ 417 w 869"/>
                  <a:gd name="T63" fmla="*/ 743 h 1949"/>
                  <a:gd name="T64" fmla="*/ 382 w 869"/>
                  <a:gd name="T65" fmla="*/ 726 h 1949"/>
                  <a:gd name="T66" fmla="*/ 382 w 869"/>
                  <a:gd name="T67" fmla="*/ 646 h 1949"/>
                  <a:gd name="T68" fmla="*/ 445 w 869"/>
                  <a:gd name="T69" fmla="*/ 692 h 1949"/>
                  <a:gd name="T70" fmla="*/ 417 w 869"/>
                  <a:gd name="T71" fmla="*/ 743 h 1949"/>
                  <a:gd name="T72" fmla="*/ 337 w 869"/>
                  <a:gd name="T73" fmla="*/ 583 h 1949"/>
                  <a:gd name="T74" fmla="*/ 285 w 869"/>
                  <a:gd name="T75" fmla="*/ 532 h 1949"/>
                  <a:gd name="T76" fmla="*/ 348 w 869"/>
                  <a:gd name="T77" fmla="*/ 497 h 1949"/>
                  <a:gd name="T78" fmla="*/ 348 w 869"/>
                  <a:gd name="T79" fmla="*/ 577 h 1949"/>
                  <a:gd name="T80" fmla="*/ 251 w 869"/>
                  <a:gd name="T81" fmla="*/ 423 h 1949"/>
                  <a:gd name="T82" fmla="*/ 217 w 869"/>
                  <a:gd name="T83" fmla="*/ 400 h 1949"/>
                  <a:gd name="T84" fmla="*/ 211 w 869"/>
                  <a:gd name="T85" fmla="*/ 320 h 1949"/>
                  <a:gd name="T86" fmla="*/ 280 w 869"/>
                  <a:gd name="T87" fmla="*/ 366 h 1949"/>
                  <a:gd name="T88" fmla="*/ 251 w 869"/>
                  <a:gd name="T89" fmla="*/ 423 h 1949"/>
                  <a:gd name="T90" fmla="*/ 160 w 869"/>
                  <a:gd name="T91" fmla="*/ 263 h 1949"/>
                  <a:gd name="T92" fmla="*/ 108 w 869"/>
                  <a:gd name="T93" fmla="*/ 217 h 1949"/>
                  <a:gd name="T94" fmla="*/ 171 w 869"/>
                  <a:gd name="T95" fmla="*/ 178 h 1949"/>
                  <a:gd name="T96" fmla="*/ 177 w 869"/>
                  <a:gd name="T97" fmla="*/ 257 h 1949"/>
                  <a:gd name="T98" fmla="*/ 63 w 869"/>
                  <a:gd name="T99" fmla="*/ 109 h 1949"/>
                  <a:gd name="T100" fmla="*/ 34 w 869"/>
                  <a:gd name="T101" fmla="*/ 92 h 1949"/>
                  <a:gd name="T102" fmla="*/ 22 w 869"/>
                  <a:gd name="T103" fmla="*/ 12 h 1949"/>
                  <a:gd name="T104" fmla="*/ 91 w 869"/>
                  <a:gd name="T105" fmla="*/ 52 h 1949"/>
                  <a:gd name="T106" fmla="*/ 63 w 869"/>
                  <a:gd name="T107" fmla="*/ 109 h 19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869" h="1949">
                    <a:moveTo>
                      <a:pt x="828" y="1948"/>
                    </a:moveTo>
                    <a:lnTo>
                      <a:pt x="828" y="1948"/>
                    </a:lnTo>
                    <a:cubicBezTo>
                      <a:pt x="811" y="1948"/>
                      <a:pt x="794" y="1937"/>
                      <a:pt x="794" y="1920"/>
                    </a:cubicBezTo>
                    <a:cubicBezTo>
                      <a:pt x="782" y="1886"/>
                      <a:pt x="782" y="1886"/>
                      <a:pt x="782" y="1886"/>
                    </a:cubicBezTo>
                    <a:cubicBezTo>
                      <a:pt x="782" y="1869"/>
                      <a:pt x="794" y="1846"/>
                      <a:pt x="811" y="1840"/>
                    </a:cubicBezTo>
                    <a:cubicBezTo>
                      <a:pt x="828" y="1840"/>
                      <a:pt x="851" y="1851"/>
                      <a:pt x="857" y="1869"/>
                    </a:cubicBezTo>
                    <a:cubicBezTo>
                      <a:pt x="862" y="1903"/>
                      <a:pt x="862" y="1903"/>
                      <a:pt x="862" y="1903"/>
                    </a:cubicBezTo>
                    <a:cubicBezTo>
                      <a:pt x="868" y="1926"/>
                      <a:pt x="857" y="1943"/>
                      <a:pt x="834" y="1948"/>
                    </a:cubicBezTo>
                    <a:lnTo>
                      <a:pt x="828" y="1948"/>
                    </a:lnTo>
                    <a:close/>
                    <a:moveTo>
                      <a:pt x="782" y="1771"/>
                    </a:moveTo>
                    <a:lnTo>
                      <a:pt x="782" y="1771"/>
                    </a:lnTo>
                    <a:cubicBezTo>
                      <a:pt x="771" y="1771"/>
                      <a:pt x="754" y="1760"/>
                      <a:pt x="748" y="1743"/>
                    </a:cubicBezTo>
                    <a:cubicBezTo>
                      <a:pt x="742" y="1709"/>
                      <a:pt x="742" y="1709"/>
                      <a:pt x="742" y="1709"/>
                    </a:cubicBezTo>
                    <a:cubicBezTo>
                      <a:pt x="737" y="1691"/>
                      <a:pt x="748" y="1669"/>
                      <a:pt x="765" y="1669"/>
                    </a:cubicBezTo>
                    <a:cubicBezTo>
                      <a:pt x="788" y="1663"/>
                      <a:pt x="805" y="1674"/>
                      <a:pt x="811" y="1691"/>
                    </a:cubicBezTo>
                    <a:cubicBezTo>
                      <a:pt x="817" y="1726"/>
                      <a:pt x="817" y="1726"/>
                      <a:pt x="817" y="1726"/>
                    </a:cubicBezTo>
                    <a:cubicBezTo>
                      <a:pt x="822" y="1743"/>
                      <a:pt x="811" y="1766"/>
                      <a:pt x="794" y="1771"/>
                    </a:cubicBezTo>
                    <a:cubicBezTo>
                      <a:pt x="788" y="1771"/>
                      <a:pt x="788" y="1771"/>
                      <a:pt x="782" y="1771"/>
                    </a:cubicBezTo>
                    <a:close/>
                    <a:moveTo>
                      <a:pt x="737" y="1594"/>
                    </a:moveTo>
                    <a:lnTo>
                      <a:pt x="737" y="1594"/>
                    </a:lnTo>
                    <a:cubicBezTo>
                      <a:pt x="720" y="1594"/>
                      <a:pt x="708" y="1583"/>
                      <a:pt x="702" y="1571"/>
                    </a:cubicBezTo>
                    <a:cubicBezTo>
                      <a:pt x="691" y="1537"/>
                      <a:pt x="691" y="1537"/>
                      <a:pt x="691" y="1537"/>
                    </a:cubicBezTo>
                    <a:cubicBezTo>
                      <a:pt x="685" y="1514"/>
                      <a:pt x="697" y="1497"/>
                      <a:pt x="714" y="1491"/>
                    </a:cubicBezTo>
                    <a:cubicBezTo>
                      <a:pt x="737" y="1486"/>
                      <a:pt x="754" y="1497"/>
                      <a:pt x="759" y="1514"/>
                    </a:cubicBezTo>
                    <a:cubicBezTo>
                      <a:pt x="771" y="1549"/>
                      <a:pt x="771" y="1549"/>
                      <a:pt x="771" y="1549"/>
                    </a:cubicBezTo>
                    <a:cubicBezTo>
                      <a:pt x="777" y="1571"/>
                      <a:pt x="765" y="1588"/>
                      <a:pt x="748" y="1594"/>
                    </a:cubicBezTo>
                    <a:cubicBezTo>
                      <a:pt x="742" y="1594"/>
                      <a:pt x="742" y="1594"/>
                      <a:pt x="737" y="1594"/>
                    </a:cubicBezTo>
                    <a:close/>
                    <a:moveTo>
                      <a:pt x="685" y="1423"/>
                    </a:moveTo>
                    <a:lnTo>
                      <a:pt x="685" y="1423"/>
                    </a:lnTo>
                    <a:cubicBezTo>
                      <a:pt x="668" y="1423"/>
                      <a:pt x="657" y="1411"/>
                      <a:pt x="651" y="1394"/>
                    </a:cubicBezTo>
                    <a:cubicBezTo>
                      <a:pt x="639" y="1360"/>
                      <a:pt x="639" y="1360"/>
                      <a:pt x="639" y="1360"/>
                    </a:cubicBezTo>
                    <a:cubicBezTo>
                      <a:pt x="634" y="1343"/>
                      <a:pt x="639" y="1326"/>
                      <a:pt x="662" y="1320"/>
                    </a:cubicBezTo>
                    <a:cubicBezTo>
                      <a:pt x="679" y="1309"/>
                      <a:pt x="697" y="1320"/>
                      <a:pt x="708" y="1337"/>
                    </a:cubicBezTo>
                    <a:cubicBezTo>
                      <a:pt x="720" y="1377"/>
                      <a:pt x="720" y="1377"/>
                      <a:pt x="720" y="1377"/>
                    </a:cubicBezTo>
                    <a:cubicBezTo>
                      <a:pt x="725" y="1394"/>
                      <a:pt x="714" y="1411"/>
                      <a:pt x="697" y="1417"/>
                    </a:cubicBezTo>
                    <a:cubicBezTo>
                      <a:pt x="691" y="1423"/>
                      <a:pt x="685" y="1423"/>
                      <a:pt x="685" y="1423"/>
                    </a:cubicBezTo>
                    <a:close/>
                    <a:moveTo>
                      <a:pt x="622" y="1252"/>
                    </a:moveTo>
                    <a:lnTo>
                      <a:pt x="622" y="1252"/>
                    </a:lnTo>
                    <a:cubicBezTo>
                      <a:pt x="611" y="1252"/>
                      <a:pt x="594" y="1240"/>
                      <a:pt x="588" y="1223"/>
                    </a:cubicBezTo>
                    <a:cubicBezTo>
                      <a:pt x="577" y="1194"/>
                      <a:pt x="577" y="1194"/>
                      <a:pt x="577" y="1194"/>
                    </a:cubicBezTo>
                    <a:cubicBezTo>
                      <a:pt x="571" y="1171"/>
                      <a:pt x="582" y="1154"/>
                      <a:pt x="599" y="1149"/>
                    </a:cubicBezTo>
                    <a:cubicBezTo>
                      <a:pt x="617" y="1137"/>
                      <a:pt x="639" y="1149"/>
                      <a:pt x="645" y="1166"/>
                    </a:cubicBezTo>
                    <a:cubicBezTo>
                      <a:pt x="657" y="1200"/>
                      <a:pt x="657" y="1200"/>
                      <a:pt x="657" y="1200"/>
                    </a:cubicBezTo>
                    <a:cubicBezTo>
                      <a:pt x="662" y="1217"/>
                      <a:pt x="657" y="1240"/>
                      <a:pt x="634" y="1246"/>
                    </a:cubicBezTo>
                    <a:cubicBezTo>
                      <a:pt x="634" y="1246"/>
                      <a:pt x="628" y="1252"/>
                      <a:pt x="622" y="1252"/>
                    </a:cubicBezTo>
                    <a:close/>
                    <a:moveTo>
                      <a:pt x="560" y="1080"/>
                    </a:moveTo>
                    <a:lnTo>
                      <a:pt x="560" y="1080"/>
                    </a:lnTo>
                    <a:cubicBezTo>
                      <a:pt x="548" y="1080"/>
                      <a:pt x="531" y="1069"/>
                      <a:pt x="525" y="1057"/>
                    </a:cubicBezTo>
                    <a:cubicBezTo>
                      <a:pt x="514" y="1023"/>
                      <a:pt x="514" y="1023"/>
                      <a:pt x="514" y="1023"/>
                    </a:cubicBezTo>
                    <a:cubicBezTo>
                      <a:pt x="508" y="1006"/>
                      <a:pt x="514" y="983"/>
                      <a:pt x="531" y="977"/>
                    </a:cubicBezTo>
                    <a:cubicBezTo>
                      <a:pt x="554" y="971"/>
                      <a:pt x="571" y="977"/>
                      <a:pt x="577" y="994"/>
                    </a:cubicBezTo>
                    <a:cubicBezTo>
                      <a:pt x="594" y="1029"/>
                      <a:pt x="594" y="1029"/>
                      <a:pt x="594" y="1029"/>
                    </a:cubicBezTo>
                    <a:cubicBezTo>
                      <a:pt x="599" y="1046"/>
                      <a:pt x="594" y="1069"/>
                      <a:pt x="571" y="1074"/>
                    </a:cubicBezTo>
                    <a:cubicBezTo>
                      <a:pt x="571" y="1080"/>
                      <a:pt x="565" y="1080"/>
                      <a:pt x="560" y="1080"/>
                    </a:cubicBezTo>
                    <a:close/>
                    <a:moveTo>
                      <a:pt x="491" y="909"/>
                    </a:moveTo>
                    <a:lnTo>
                      <a:pt x="491" y="909"/>
                    </a:lnTo>
                    <a:cubicBezTo>
                      <a:pt x="474" y="909"/>
                      <a:pt x="462" y="903"/>
                      <a:pt x="457" y="892"/>
                    </a:cubicBezTo>
                    <a:cubicBezTo>
                      <a:pt x="445" y="857"/>
                      <a:pt x="445" y="857"/>
                      <a:pt x="445" y="857"/>
                    </a:cubicBezTo>
                    <a:cubicBezTo>
                      <a:pt x="434" y="840"/>
                      <a:pt x="445" y="817"/>
                      <a:pt x="462" y="812"/>
                    </a:cubicBezTo>
                    <a:cubicBezTo>
                      <a:pt x="480" y="800"/>
                      <a:pt x="502" y="812"/>
                      <a:pt x="508" y="829"/>
                    </a:cubicBezTo>
                    <a:cubicBezTo>
                      <a:pt x="520" y="863"/>
                      <a:pt x="520" y="863"/>
                      <a:pt x="520" y="863"/>
                    </a:cubicBezTo>
                    <a:cubicBezTo>
                      <a:pt x="531" y="880"/>
                      <a:pt x="520" y="897"/>
                      <a:pt x="502" y="909"/>
                    </a:cubicBezTo>
                    <a:cubicBezTo>
                      <a:pt x="497" y="909"/>
                      <a:pt x="497" y="909"/>
                      <a:pt x="491" y="909"/>
                    </a:cubicBezTo>
                    <a:close/>
                    <a:moveTo>
                      <a:pt x="417" y="743"/>
                    </a:moveTo>
                    <a:lnTo>
                      <a:pt x="417" y="743"/>
                    </a:lnTo>
                    <a:cubicBezTo>
                      <a:pt x="400" y="743"/>
                      <a:pt x="388" y="737"/>
                      <a:pt x="382" y="726"/>
                    </a:cubicBezTo>
                    <a:cubicBezTo>
                      <a:pt x="365" y="692"/>
                      <a:pt x="365" y="692"/>
                      <a:pt x="365" y="692"/>
                    </a:cubicBezTo>
                    <a:cubicBezTo>
                      <a:pt x="360" y="674"/>
                      <a:pt x="365" y="652"/>
                      <a:pt x="382" y="646"/>
                    </a:cubicBezTo>
                    <a:cubicBezTo>
                      <a:pt x="400" y="635"/>
                      <a:pt x="422" y="646"/>
                      <a:pt x="428" y="663"/>
                    </a:cubicBezTo>
                    <a:cubicBezTo>
                      <a:pt x="445" y="692"/>
                      <a:pt x="445" y="692"/>
                      <a:pt x="445" y="692"/>
                    </a:cubicBezTo>
                    <a:cubicBezTo>
                      <a:pt x="457" y="714"/>
                      <a:pt x="445" y="732"/>
                      <a:pt x="428" y="743"/>
                    </a:cubicBezTo>
                    <a:cubicBezTo>
                      <a:pt x="422" y="743"/>
                      <a:pt x="422" y="743"/>
                      <a:pt x="417" y="743"/>
                    </a:cubicBezTo>
                    <a:close/>
                    <a:moveTo>
                      <a:pt x="337" y="583"/>
                    </a:moveTo>
                    <a:lnTo>
                      <a:pt x="337" y="583"/>
                    </a:lnTo>
                    <a:cubicBezTo>
                      <a:pt x="320" y="583"/>
                      <a:pt x="308" y="577"/>
                      <a:pt x="302" y="560"/>
                    </a:cubicBezTo>
                    <a:cubicBezTo>
                      <a:pt x="285" y="532"/>
                      <a:pt x="285" y="532"/>
                      <a:pt x="285" y="532"/>
                    </a:cubicBezTo>
                    <a:cubicBezTo>
                      <a:pt x="280" y="514"/>
                      <a:pt x="285" y="492"/>
                      <a:pt x="302" y="480"/>
                    </a:cubicBezTo>
                    <a:cubicBezTo>
                      <a:pt x="320" y="475"/>
                      <a:pt x="342" y="480"/>
                      <a:pt x="348" y="497"/>
                    </a:cubicBezTo>
                    <a:cubicBezTo>
                      <a:pt x="365" y="532"/>
                      <a:pt x="365" y="532"/>
                      <a:pt x="365" y="532"/>
                    </a:cubicBezTo>
                    <a:cubicBezTo>
                      <a:pt x="377" y="549"/>
                      <a:pt x="365" y="572"/>
                      <a:pt x="348" y="577"/>
                    </a:cubicBezTo>
                    <a:cubicBezTo>
                      <a:pt x="342" y="583"/>
                      <a:pt x="337" y="583"/>
                      <a:pt x="337" y="583"/>
                    </a:cubicBezTo>
                    <a:close/>
                    <a:moveTo>
                      <a:pt x="251" y="423"/>
                    </a:moveTo>
                    <a:lnTo>
                      <a:pt x="251" y="423"/>
                    </a:lnTo>
                    <a:cubicBezTo>
                      <a:pt x="234" y="423"/>
                      <a:pt x="222" y="412"/>
                      <a:pt x="217" y="400"/>
                    </a:cubicBezTo>
                    <a:cubicBezTo>
                      <a:pt x="200" y="372"/>
                      <a:pt x="200" y="372"/>
                      <a:pt x="200" y="372"/>
                    </a:cubicBezTo>
                    <a:cubicBezTo>
                      <a:pt x="188" y="354"/>
                      <a:pt x="194" y="332"/>
                      <a:pt x="211" y="320"/>
                    </a:cubicBezTo>
                    <a:cubicBezTo>
                      <a:pt x="228" y="315"/>
                      <a:pt x="251" y="320"/>
                      <a:pt x="263" y="337"/>
                    </a:cubicBezTo>
                    <a:cubicBezTo>
                      <a:pt x="280" y="366"/>
                      <a:pt x="280" y="366"/>
                      <a:pt x="280" y="366"/>
                    </a:cubicBezTo>
                    <a:cubicBezTo>
                      <a:pt x="291" y="383"/>
                      <a:pt x="285" y="406"/>
                      <a:pt x="268" y="417"/>
                    </a:cubicBezTo>
                    <a:cubicBezTo>
                      <a:pt x="263" y="417"/>
                      <a:pt x="257" y="423"/>
                      <a:pt x="251" y="423"/>
                    </a:cubicBezTo>
                    <a:close/>
                    <a:moveTo>
                      <a:pt x="160" y="263"/>
                    </a:moveTo>
                    <a:lnTo>
                      <a:pt x="160" y="263"/>
                    </a:lnTo>
                    <a:cubicBezTo>
                      <a:pt x="148" y="263"/>
                      <a:pt x="137" y="257"/>
                      <a:pt x="125" y="246"/>
                    </a:cubicBezTo>
                    <a:cubicBezTo>
                      <a:pt x="108" y="217"/>
                      <a:pt x="108" y="217"/>
                      <a:pt x="108" y="217"/>
                    </a:cubicBezTo>
                    <a:cubicBezTo>
                      <a:pt x="97" y="200"/>
                      <a:pt x="103" y="178"/>
                      <a:pt x="120" y="166"/>
                    </a:cubicBezTo>
                    <a:cubicBezTo>
                      <a:pt x="137" y="155"/>
                      <a:pt x="160" y="160"/>
                      <a:pt x="171" y="178"/>
                    </a:cubicBezTo>
                    <a:cubicBezTo>
                      <a:pt x="188" y="212"/>
                      <a:pt x="188" y="212"/>
                      <a:pt x="188" y="212"/>
                    </a:cubicBezTo>
                    <a:cubicBezTo>
                      <a:pt x="200" y="229"/>
                      <a:pt x="194" y="246"/>
                      <a:pt x="177" y="257"/>
                    </a:cubicBezTo>
                    <a:cubicBezTo>
                      <a:pt x="171" y="263"/>
                      <a:pt x="165" y="263"/>
                      <a:pt x="160" y="263"/>
                    </a:cubicBezTo>
                    <a:close/>
                    <a:moveTo>
                      <a:pt x="63" y="109"/>
                    </a:moveTo>
                    <a:lnTo>
                      <a:pt x="63" y="109"/>
                    </a:lnTo>
                    <a:cubicBezTo>
                      <a:pt x="51" y="109"/>
                      <a:pt x="40" y="103"/>
                      <a:pt x="34" y="92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0" y="46"/>
                      <a:pt x="5" y="23"/>
                      <a:pt x="22" y="12"/>
                    </a:cubicBezTo>
                    <a:cubicBezTo>
                      <a:pt x="40" y="0"/>
                      <a:pt x="63" y="6"/>
                      <a:pt x="74" y="23"/>
                    </a:cubicBezTo>
                    <a:cubicBezTo>
                      <a:pt x="91" y="52"/>
                      <a:pt x="91" y="52"/>
                      <a:pt x="91" y="52"/>
                    </a:cubicBezTo>
                    <a:cubicBezTo>
                      <a:pt x="103" y="69"/>
                      <a:pt x="97" y="92"/>
                      <a:pt x="80" y="103"/>
                    </a:cubicBezTo>
                    <a:cubicBezTo>
                      <a:pt x="74" y="109"/>
                      <a:pt x="68" y="109"/>
                      <a:pt x="63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300" name="Group 129">
              <a:extLst>
                <a:ext uri="{FF2B5EF4-FFF2-40B4-BE49-F238E27FC236}">
                  <a16:creationId xmlns:a16="http://schemas.microsoft.com/office/drawing/2014/main" id="{290E69C5-9821-4266-8633-DCDFEE1AAA6C}"/>
                </a:ext>
              </a:extLst>
            </p:cNvPr>
            <p:cNvGrpSpPr/>
            <p:nvPr/>
          </p:nvGrpSpPr>
          <p:grpSpPr>
            <a:xfrm rot="10716951">
              <a:off x="3257522" y="3542467"/>
              <a:ext cx="481036" cy="405644"/>
              <a:chOff x="13296064" y="10607541"/>
              <a:chExt cx="1265763" cy="1166060"/>
            </a:xfrm>
            <a:solidFill>
              <a:schemeClr val="accent2"/>
            </a:solidFill>
          </p:grpSpPr>
          <p:sp>
            <p:nvSpPr>
              <p:cNvPr id="417" name="Freeform: Shape 130">
                <a:extLst>
                  <a:ext uri="{FF2B5EF4-FFF2-40B4-BE49-F238E27FC236}">
                    <a16:creationId xmlns:a16="http://schemas.microsoft.com/office/drawing/2014/main" id="{5FEF5FF5-B95E-42B6-B78A-2C51F56FA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9333" y="10670914"/>
                <a:ext cx="1141470" cy="1039314"/>
              </a:xfrm>
              <a:custGeom>
                <a:avLst/>
                <a:gdLst>
                  <a:gd name="T0" fmla="*/ 994 w 1989"/>
                  <a:gd name="T1" fmla="*/ 0 h 1812"/>
                  <a:gd name="T2" fmla="*/ 994 w 1989"/>
                  <a:gd name="T3" fmla="*/ 0 h 1812"/>
                  <a:gd name="T4" fmla="*/ 354 w 1989"/>
                  <a:gd name="T5" fmla="*/ 268 h 1812"/>
                  <a:gd name="T6" fmla="*/ 354 w 1989"/>
                  <a:gd name="T7" fmla="*/ 1548 h 1812"/>
                  <a:gd name="T8" fmla="*/ 994 w 1989"/>
                  <a:gd name="T9" fmla="*/ 1811 h 1812"/>
                  <a:gd name="T10" fmla="*/ 1634 w 1989"/>
                  <a:gd name="T11" fmla="*/ 1548 h 1812"/>
                  <a:gd name="T12" fmla="*/ 1634 w 1989"/>
                  <a:gd name="T13" fmla="*/ 268 h 1812"/>
                  <a:gd name="T14" fmla="*/ 994 w 1989"/>
                  <a:gd name="T15" fmla="*/ 0 h 18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89" h="1812">
                    <a:moveTo>
                      <a:pt x="994" y="0"/>
                    </a:moveTo>
                    <a:lnTo>
                      <a:pt x="994" y="0"/>
                    </a:lnTo>
                    <a:cubicBezTo>
                      <a:pt x="766" y="0"/>
                      <a:pt x="532" y="91"/>
                      <a:pt x="354" y="268"/>
                    </a:cubicBezTo>
                    <a:cubicBezTo>
                      <a:pt x="0" y="622"/>
                      <a:pt x="0" y="1194"/>
                      <a:pt x="354" y="1548"/>
                    </a:cubicBezTo>
                    <a:cubicBezTo>
                      <a:pt x="532" y="1725"/>
                      <a:pt x="766" y="1811"/>
                      <a:pt x="994" y="1811"/>
                    </a:cubicBezTo>
                    <a:cubicBezTo>
                      <a:pt x="1229" y="1811"/>
                      <a:pt x="1457" y="1725"/>
                      <a:pt x="1634" y="1548"/>
                    </a:cubicBezTo>
                    <a:cubicBezTo>
                      <a:pt x="1988" y="1194"/>
                      <a:pt x="1988" y="622"/>
                      <a:pt x="1634" y="268"/>
                    </a:cubicBezTo>
                    <a:cubicBezTo>
                      <a:pt x="1457" y="91"/>
                      <a:pt x="1229" y="0"/>
                      <a:pt x="994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18" name="Freeform: Shape 131">
                <a:extLst>
                  <a:ext uri="{FF2B5EF4-FFF2-40B4-BE49-F238E27FC236}">
                    <a16:creationId xmlns:a16="http://schemas.microsoft.com/office/drawing/2014/main" id="{F9B5A68E-CBCF-48EC-9B46-7011CFDC92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96064" y="10607541"/>
                <a:ext cx="1265763" cy="1166060"/>
              </a:xfrm>
              <a:custGeom>
                <a:avLst/>
                <a:gdLst>
                  <a:gd name="T0" fmla="*/ 1085 w 2206"/>
                  <a:gd name="T1" fmla="*/ 2005 h 2035"/>
                  <a:gd name="T2" fmla="*/ 1085 w 2206"/>
                  <a:gd name="T3" fmla="*/ 2005 h 2035"/>
                  <a:gd name="T4" fmla="*/ 383 w 2206"/>
                  <a:gd name="T5" fmla="*/ 1714 h 2035"/>
                  <a:gd name="T6" fmla="*/ 383 w 2206"/>
                  <a:gd name="T7" fmla="*/ 314 h 2035"/>
                  <a:gd name="T8" fmla="*/ 1085 w 2206"/>
                  <a:gd name="T9" fmla="*/ 23 h 2035"/>
                  <a:gd name="T10" fmla="*/ 1788 w 2206"/>
                  <a:gd name="T11" fmla="*/ 314 h 2035"/>
                  <a:gd name="T12" fmla="*/ 1788 w 2206"/>
                  <a:gd name="T13" fmla="*/ 1714 h 2035"/>
                  <a:gd name="T14" fmla="*/ 1085 w 2206"/>
                  <a:gd name="T15" fmla="*/ 2005 h 2035"/>
                  <a:gd name="T16" fmla="*/ 1085 w 2206"/>
                  <a:gd name="T17" fmla="*/ 0 h 2035"/>
                  <a:gd name="T18" fmla="*/ 1085 w 2206"/>
                  <a:gd name="T19" fmla="*/ 0 h 2035"/>
                  <a:gd name="T20" fmla="*/ 366 w 2206"/>
                  <a:gd name="T21" fmla="*/ 297 h 2035"/>
                  <a:gd name="T22" fmla="*/ 68 w 2206"/>
                  <a:gd name="T23" fmla="*/ 1017 h 2035"/>
                  <a:gd name="T24" fmla="*/ 366 w 2206"/>
                  <a:gd name="T25" fmla="*/ 1737 h 2035"/>
                  <a:gd name="T26" fmla="*/ 1085 w 2206"/>
                  <a:gd name="T27" fmla="*/ 2034 h 2035"/>
                  <a:gd name="T28" fmla="*/ 1085 w 2206"/>
                  <a:gd name="T29" fmla="*/ 2034 h 2035"/>
                  <a:gd name="T30" fmla="*/ 1805 w 2206"/>
                  <a:gd name="T31" fmla="*/ 1737 h 2035"/>
                  <a:gd name="T32" fmla="*/ 1805 w 2206"/>
                  <a:gd name="T33" fmla="*/ 297 h 2035"/>
                  <a:gd name="T34" fmla="*/ 1085 w 2206"/>
                  <a:gd name="T35" fmla="*/ 0 h 2035"/>
                  <a:gd name="T36" fmla="*/ 1085 w 2206"/>
                  <a:gd name="T37" fmla="*/ 2005 h 20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206" h="2035">
                    <a:moveTo>
                      <a:pt x="1085" y="2005"/>
                    </a:moveTo>
                    <a:lnTo>
                      <a:pt x="1085" y="2005"/>
                    </a:lnTo>
                    <a:cubicBezTo>
                      <a:pt x="823" y="2005"/>
                      <a:pt x="571" y="1902"/>
                      <a:pt x="383" y="1714"/>
                    </a:cubicBezTo>
                    <a:cubicBezTo>
                      <a:pt x="0" y="1331"/>
                      <a:pt x="0" y="703"/>
                      <a:pt x="383" y="314"/>
                    </a:cubicBezTo>
                    <a:cubicBezTo>
                      <a:pt x="571" y="126"/>
                      <a:pt x="823" y="23"/>
                      <a:pt x="1085" y="23"/>
                    </a:cubicBezTo>
                    <a:cubicBezTo>
                      <a:pt x="1354" y="23"/>
                      <a:pt x="1600" y="126"/>
                      <a:pt x="1788" y="314"/>
                    </a:cubicBezTo>
                    <a:cubicBezTo>
                      <a:pt x="2177" y="703"/>
                      <a:pt x="2177" y="1331"/>
                      <a:pt x="1788" y="1714"/>
                    </a:cubicBezTo>
                    <a:cubicBezTo>
                      <a:pt x="1600" y="1902"/>
                      <a:pt x="1354" y="2005"/>
                      <a:pt x="1085" y="2005"/>
                    </a:cubicBezTo>
                    <a:lnTo>
                      <a:pt x="1085" y="0"/>
                    </a:lnTo>
                    <a:lnTo>
                      <a:pt x="1085" y="0"/>
                    </a:lnTo>
                    <a:cubicBezTo>
                      <a:pt x="817" y="0"/>
                      <a:pt x="560" y="103"/>
                      <a:pt x="366" y="297"/>
                    </a:cubicBezTo>
                    <a:cubicBezTo>
                      <a:pt x="177" y="486"/>
                      <a:pt x="68" y="743"/>
                      <a:pt x="68" y="1017"/>
                    </a:cubicBezTo>
                    <a:cubicBezTo>
                      <a:pt x="68" y="1285"/>
                      <a:pt x="177" y="1542"/>
                      <a:pt x="366" y="1737"/>
                    </a:cubicBezTo>
                    <a:cubicBezTo>
                      <a:pt x="560" y="1925"/>
                      <a:pt x="817" y="2034"/>
                      <a:pt x="1085" y="2034"/>
                    </a:cubicBezTo>
                    <a:lnTo>
                      <a:pt x="1085" y="2034"/>
                    </a:lnTo>
                    <a:cubicBezTo>
                      <a:pt x="1360" y="2034"/>
                      <a:pt x="1611" y="1925"/>
                      <a:pt x="1805" y="1737"/>
                    </a:cubicBezTo>
                    <a:cubicBezTo>
                      <a:pt x="2205" y="1337"/>
                      <a:pt x="2205" y="691"/>
                      <a:pt x="1805" y="297"/>
                    </a:cubicBezTo>
                    <a:cubicBezTo>
                      <a:pt x="1611" y="103"/>
                      <a:pt x="1360" y="0"/>
                      <a:pt x="1085" y="0"/>
                    </a:cubicBezTo>
                    <a:lnTo>
                      <a:pt x="1085" y="200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301" name="Group 151">
              <a:extLst>
                <a:ext uri="{FF2B5EF4-FFF2-40B4-BE49-F238E27FC236}">
                  <a16:creationId xmlns:a16="http://schemas.microsoft.com/office/drawing/2014/main" id="{47283270-50CE-4A0F-8C2D-DC7BE449BA37}"/>
                </a:ext>
              </a:extLst>
            </p:cNvPr>
            <p:cNvGrpSpPr/>
            <p:nvPr/>
          </p:nvGrpSpPr>
          <p:grpSpPr>
            <a:xfrm rot="10716951">
              <a:off x="5410850" y="3496328"/>
              <a:ext cx="481036" cy="405644"/>
              <a:chOff x="14726874" y="6750120"/>
              <a:chExt cx="1404923" cy="1294259"/>
            </a:xfrm>
          </p:grpSpPr>
          <p:grpSp>
            <p:nvGrpSpPr>
              <p:cNvPr id="413" name="Group 152">
                <a:extLst>
                  <a:ext uri="{FF2B5EF4-FFF2-40B4-BE49-F238E27FC236}">
                    <a16:creationId xmlns:a16="http://schemas.microsoft.com/office/drawing/2014/main" id="{8A719A21-D833-488D-A541-DF245DC2124D}"/>
                  </a:ext>
                </a:extLst>
              </p:cNvPr>
              <p:cNvGrpSpPr/>
              <p:nvPr/>
            </p:nvGrpSpPr>
            <p:grpSpPr>
              <a:xfrm>
                <a:off x="14726874" y="6750120"/>
                <a:ext cx="1404923" cy="1294259"/>
                <a:chOff x="13296063" y="10607541"/>
                <a:chExt cx="1265763" cy="1166060"/>
              </a:xfrm>
              <a:solidFill>
                <a:schemeClr val="accent2"/>
              </a:solidFill>
            </p:grpSpPr>
            <p:sp>
              <p:nvSpPr>
                <p:cNvPr id="415" name="Freeform: Shape 154">
                  <a:extLst>
                    <a:ext uri="{FF2B5EF4-FFF2-40B4-BE49-F238E27FC236}">
                      <a16:creationId xmlns:a16="http://schemas.microsoft.com/office/drawing/2014/main" id="{1BC253C2-9FDB-4B15-8960-A377695B10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49333" y="10670914"/>
                  <a:ext cx="1141470" cy="1039314"/>
                </a:xfrm>
                <a:custGeom>
                  <a:avLst/>
                  <a:gdLst>
                    <a:gd name="T0" fmla="*/ 994 w 1989"/>
                    <a:gd name="T1" fmla="*/ 0 h 1812"/>
                    <a:gd name="T2" fmla="*/ 994 w 1989"/>
                    <a:gd name="T3" fmla="*/ 0 h 1812"/>
                    <a:gd name="T4" fmla="*/ 354 w 1989"/>
                    <a:gd name="T5" fmla="*/ 268 h 1812"/>
                    <a:gd name="T6" fmla="*/ 354 w 1989"/>
                    <a:gd name="T7" fmla="*/ 1548 h 1812"/>
                    <a:gd name="T8" fmla="*/ 994 w 1989"/>
                    <a:gd name="T9" fmla="*/ 1811 h 1812"/>
                    <a:gd name="T10" fmla="*/ 1634 w 1989"/>
                    <a:gd name="T11" fmla="*/ 1548 h 1812"/>
                    <a:gd name="T12" fmla="*/ 1634 w 1989"/>
                    <a:gd name="T13" fmla="*/ 268 h 1812"/>
                    <a:gd name="T14" fmla="*/ 994 w 1989"/>
                    <a:gd name="T15" fmla="*/ 0 h 18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989" h="1812">
                      <a:moveTo>
                        <a:pt x="994" y="0"/>
                      </a:moveTo>
                      <a:lnTo>
                        <a:pt x="994" y="0"/>
                      </a:lnTo>
                      <a:cubicBezTo>
                        <a:pt x="766" y="0"/>
                        <a:pt x="532" y="91"/>
                        <a:pt x="354" y="268"/>
                      </a:cubicBezTo>
                      <a:cubicBezTo>
                        <a:pt x="0" y="622"/>
                        <a:pt x="0" y="1194"/>
                        <a:pt x="354" y="1548"/>
                      </a:cubicBezTo>
                      <a:cubicBezTo>
                        <a:pt x="532" y="1725"/>
                        <a:pt x="766" y="1811"/>
                        <a:pt x="994" y="1811"/>
                      </a:cubicBezTo>
                      <a:cubicBezTo>
                        <a:pt x="1229" y="1811"/>
                        <a:pt x="1457" y="1725"/>
                        <a:pt x="1634" y="1548"/>
                      </a:cubicBezTo>
                      <a:cubicBezTo>
                        <a:pt x="1988" y="1194"/>
                        <a:pt x="1988" y="622"/>
                        <a:pt x="1634" y="268"/>
                      </a:cubicBezTo>
                      <a:cubicBezTo>
                        <a:pt x="1457" y="91"/>
                        <a:pt x="1229" y="0"/>
                        <a:pt x="994" y="0"/>
                      </a:cubicBezTo>
                    </a:path>
                  </a:pathLst>
                </a:custGeom>
                <a:solidFill>
                  <a:schemeClr val="accent3"/>
                </a:solidFill>
                <a:ln w="9525" cap="flat">
                  <a:solidFill>
                    <a:schemeClr val="accent3"/>
                  </a:solidFill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 sz="1500">
                    <a:cs typeface="+mn-ea"/>
                    <a:sym typeface="+mn-lt"/>
                  </a:endParaRPr>
                </a:p>
              </p:txBody>
            </p:sp>
            <p:sp>
              <p:nvSpPr>
                <p:cNvPr id="416" name="Freeform: Shape 155">
                  <a:extLst>
                    <a:ext uri="{FF2B5EF4-FFF2-40B4-BE49-F238E27FC236}">
                      <a16:creationId xmlns:a16="http://schemas.microsoft.com/office/drawing/2014/main" id="{4DC52F19-BAC4-447B-B980-C44CE2881C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96063" y="10607541"/>
                  <a:ext cx="1265763" cy="1166060"/>
                </a:xfrm>
                <a:custGeom>
                  <a:avLst/>
                  <a:gdLst>
                    <a:gd name="T0" fmla="*/ 1085 w 2206"/>
                    <a:gd name="T1" fmla="*/ 2005 h 2035"/>
                    <a:gd name="T2" fmla="*/ 1085 w 2206"/>
                    <a:gd name="T3" fmla="*/ 2005 h 2035"/>
                    <a:gd name="T4" fmla="*/ 383 w 2206"/>
                    <a:gd name="T5" fmla="*/ 1714 h 2035"/>
                    <a:gd name="T6" fmla="*/ 383 w 2206"/>
                    <a:gd name="T7" fmla="*/ 314 h 2035"/>
                    <a:gd name="T8" fmla="*/ 1085 w 2206"/>
                    <a:gd name="T9" fmla="*/ 23 h 2035"/>
                    <a:gd name="T10" fmla="*/ 1788 w 2206"/>
                    <a:gd name="T11" fmla="*/ 314 h 2035"/>
                    <a:gd name="T12" fmla="*/ 1788 w 2206"/>
                    <a:gd name="T13" fmla="*/ 1714 h 2035"/>
                    <a:gd name="T14" fmla="*/ 1085 w 2206"/>
                    <a:gd name="T15" fmla="*/ 2005 h 2035"/>
                    <a:gd name="T16" fmla="*/ 1085 w 2206"/>
                    <a:gd name="T17" fmla="*/ 0 h 2035"/>
                    <a:gd name="T18" fmla="*/ 1085 w 2206"/>
                    <a:gd name="T19" fmla="*/ 0 h 2035"/>
                    <a:gd name="T20" fmla="*/ 366 w 2206"/>
                    <a:gd name="T21" fmla="*/ 297 h 2035"/>
                    <a:gd name="T22" fmla="*/ 68 w 2206"/>
                    <a:gd name="T23" fmla="*/ 1017 h 2035"/>
                    <a:gd name="T24" fmla="*/ 366 w 2206"/>
                    <a:gd name="T25" fmla="*/ 1737 h 2035"/>
                    <a:gd name="T26" fmla="*/ 1085 w 2206"/>
                    <a:gd name="T27" fmla="*/ 2034 h 2035"/>
                    <a:gd name="T28" fmla="*/ 1085 w 2206"/>
                    <a:gd name="T29" fmla="*/ 2034 h 2035"/>
                    <a:gd name="T30" fmla="*/ 1805 w 2206"/>
                    <a:gd name="T31" fmla="*/ 1737 h 2035"/>
                    <a:gd name="T32" fmla="*/ 1805 w 2206"/>
                    <a:gd name="T33" fmla="*/ 297 h 2035"/>
                    <a:gd name="T34" fmla="*/ 1085 w 2206"/>
                    <a:gd name="T35" fmla="*/ 0 h 2035"/>
                    <a:gd name="T36" fmla="*/ 1085 w 2206"/>
                    <a:gd name="T37" fmla="*/ 2005 h 20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206" h="2035">
                      <a:moveTo>
                        <a:pt x="1085" y="2005"/>
                      </a:moveTo>
                      <a:lnTo>
                        <a:pt x="1085" y="2005"/>
                      </a:lnTo>
                      <a:cubicBezTo>
                        <a:pt x="823" y="2005"/>
                        <a:pt x="571" y="1902"/>
                        <a:pt x="383" y="1714"/>
                      </a:cubicBezTo>
                      <a:cubicBezTo>
                        <a:pt x="0" y="1331"/>
                        <a:pt x="0" y="703"/>
                        <a:pt x="383" y="314"/>
                      </a:cubicBezTo>
                      <a:cubicBezTo>
                        <a:pt x="571" y="126"/>
                        <a:pt x="823" y="23"/>
                        <a:pt x="1085" y="23"/>
                      </a:cubicBezTo>
                      <a:cubicBezTo>
                        <a:pt x="1354" y="23"/>
                        <a:pt x="1600" y="126"/>
                        <a:pt x="1788" y="314"/>
                      </a:cubicBezTo>
                      <a:cubicBezTo>
                        <a:pt x="2177" y="703"/>
                        <a:pt x="2177" y="1331"/>
                        <a:pt x="1788" y="1714"/>
                      </a:cubicBezTo>
                      <a:cubicBezTo>
                        <a:pt x="1600" y="1902"/>
                        <a:pt x="1354" y="2005"/>
                        <a:pt x="1085" y="2005"/>
                      </a:cubicBezTo>
                      <a:lnTo>
                        <a:pt x="1085" y="0"/>
                      </a:lnTo>
                      <a:lnTo>
                        <a:pt x="1085" y="0"/>
                      </a:lnTo>
                      <a:cubicBezTo>
                        <a:pt x="817" y="0"/>
                        <a:pt x="560" y="103"/>
                        <a:pt x="366" y="297"/>
                      </a:cubicBezTo>
                      <a:cubicBezTo>
                        <a:pt x="177" y="486"/>
                        <a:pt x="68" y="743"/>
                        <a:pt x="68" y="1017"/>
                      </a:cubicBezTo>
                      <a:cubicBezTo>
                        <a:pt x="68" y="1285"/>
                        <a:pt x="177" y="1542"/>
                        <a:pt x="366" y="1737"/>
                      </a:cubicBezTo>
                      <a:cubicBezTo>
                        <a:pt x="560" y="1925"/>
                        <a:pt x="817" y="2034"/>
                        <a:pt x="1085" y="2034"/>
                      </a:cubicBezTo>
                      <a:lnTo>
                        <a:pt x="1085" y="2034"/>
                      </a:lnTo>
                      <a:cubicBezTo>
                        <a:pt x="1360" y="2034"/>
                        <a:pt x="1611" y="1925"/>
                        <a:pt x="1805" y="1737"/>
                      </a:cubicBezTo>
                      <a:cubicBezTo>
                        <a:pt x="2205" y="1337"/>
                        <a:pt x="2205" y="691"/>
                        <a:pt x="1805" y="297"/>
                      </a:cubicBezTo>
                      <a:cubicBezTo>
                        <a:pt x="1611" y="103"/>
                        <a:pt x="1360" y="0"/>
                        <a:pt x="1085" y="0"/>
                      </a:cubicBezTo>
                      <a:lnTo>
                        <a:pt x="1085" y="2005"/>
                      </a:lnTo>
                    </a:path>
                  </a:pathLst>
                </a:custGeom>
                <a:solidFill>
                  <a:schemeClr val="accent3"/>
                </a:solidFill>
                <a:ln w="9525" cap="flat">
                  <a:noFill/>
                  <a:bevel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/>
                  <a:endParaRPr sz="1500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14" name="Freeform: Shape 153">
                <a:extLst>
                  <a:ext uri="{FF2B5EF4-FFF2-40B4-BE49-F238E27FC236}">
                    <a16:creationId xmlns:a16="http://schemas.microsoft.com/office/drawing/2014/main" id="{58586720-8889-40F3-8326-56F85515F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67722" y="7085367"/>
                <a:ext cx="532736" cy="553830"/>
              </a:xfrm>
              <a:custGeom>
                <a:avLst/>
                <a:gdLst>
                  <a:gd name="T0" fmla="*/ 400 w 445"/>
                  <a:gd name="T1" fmla="*/ 159 h 462"/>
                  <a:gd name="T2" fmla="*/ 400 w 445"/>
                  <a:gd name="T3" fmla="*/ 159 h 462"/>
                  <a:gd name="T4" fmla="*/ 266 w 445"/>
                  <a:gd name="T5" fmla="*/ 8 h 462"/>
                  <a:gd name="T6" fmla="*/ 36 w 445"/>
                  <a:gd name="T7" fmla="*/ 248 h 462"/>
                  <a:gd name="T8" fmla="*/ 9 w 445"/>
                  <a:gd name="T9" fmla="*/ 319 h 462"/>
                  <a:gd name="T10" fmla="*/ 81 w 445"/>
                  <a:gd name="T11" fmla="*/ 355 h 462"/>
                  <a:gd name="T12" fmla="*/ 98 w 445"/>
                  <a:gd name="T13" fmla="*/ 346 h 462"/>
                  <a:gd name="T14" fmla="*/ 134 w 445"/>
                  <a:gd name="T15" fmla="*/ 372 h 462"/>
                  <a:gd name="T16" fmla="*/ 160 w 445"/>
                  <a:gd name="T17" fmla="*/ 434 h 462"/>
                  <a:gd name="T18" fmla="*/ 187 w 445"/>
                  <a:gd name="T19" fmla="*/ 452 h 462"/>
                  <a:gd name="T20" fmla="*/ 240 w 445"/>
                  <a:gd name="T21" fmla="*/ 434 h 462"/>
                  <a:gd name="T22" fmla="*/ 249 w 445"/>
                  <a:gd name="T23" fmla="*/ 416 h 462"/>
                  <a:gd name="T24" fmla="*/ 231 w 445"/>
                  <a:gd name="T25" fmla="*/ 390 h 462"/>
                  <a:gd name="T26" fmla="*/ 204 w 445"/>
                  <a:gd name="T27" fmla="*/ 337 h 462"/>
                  <a:gd name="T28" fmla="*/ 231 w 445"/>
                  <a:gd name="T29" fmla="*/ 310 h 462"/>
                  <a:gd name="T30" fmla="*/ 417 w 445"/>
                  <a:gd name="T31" fmla="*/ 355 h 462"/>
                  <a:gd name="T32" fmla="*/ 400 w 445"/>
                  <a:gd name="T33" fmla="*/ 159 h 462"/>
                  <a:gd name="T34" fmla="*/ 390 w 445"/>
                  <a:gd name="T35" fmla="*/ 310 h 462"/>
                  <a:gd name="T36" fmla="*/ 390 w 445"/>
                  <a:gd name="T37" fmla="*/ 310 h 462"/>
                  <a:gd name="T38" fmla="*/ 302 w 445"/>
                  <a:gd name="T39" fmla="*/ 204 h 462"/>
                  <a:gd name="T40" fmla="*/ 284 w 445"/>
                  <a:gd name="T41" fmla="*/ 62 h 462"/>
                  <a:gd name="T42" fmla="*/ 364 w 445"/>
                  <a:gd name="T43" fmla="*/ 177 h 462"/>
                  <a:gd name="T44" fmla="*/ 390 w 445"/>
                  <a:gd name="T45" fmla="*/ 310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45" h="462">
                    <a:moveTo>
                      <a:pt x="400" y="159"/>
                    </a:moveTo>
                    <a:lnTo>
                      <a:pt x="400" y="159"/>
                    </a:lnTo>
                    <a:cubicBezTo>
                      <a:pt x="364" y="71"/>
                      <a:pt x="302" y="0"/>
                      <a:pt x="266" y="8"/>
                    </a:cubicBezTo>
                    <a:cubicBezTo>
                      <a:pt x="213" y="36"/>
                      <a:pt x="302" y="142"/>
                      <a:pt x="36" y="248"/>
                    </a:cubicBezTo>
                    <a:cubicBezTo>
                      <a:pt x="9" y="257"/>
                      <a:pt x="0" y="292"/>
                      <a:pt x="9" y="319"/>
                    </a:cubicBezTo>
                    <a:cubicBezTo>
                      <a:pt x="18" y="337"/>
                      <a:pt x="53" y="363"/>
                      <a:pt x="81" y="355"/>
                    </a:cubicBezTo>
                    <a:lnTo>
                      <a:pt x="98" y="346"/>
                    </a:lnTo>
                    <a:cubicBezTo>
                      <a:pt x="116" y="372"/>
                      <a:pt x="134" y="355"/>
                      <a:pt x="134" y="372"/>
                    </a:cubicBezTo>
                    <a:cubicBezTo>
                      <a:pt x="143" y="390"/>
                      <a:pt x="160" y="425"/>
                      <a:pt x="160" y="434"/>
                    </a:cubicBezTo>
                    <a:cubicBezTo>
                      <a:pt x="169" y="443"/>
                      <a:pt x="178" y="461"/>
                      <a:pt x="187" y="452"/>
                    </a:cubicBezTo>
                    <a:cubicBezTo>
                      <a:pt x="196" y="452"/>
                      <a:pt x="231" y="443"/>
                      <a:pt x="240" y="434"/>
                    </a:cubicBezTo>
                    <a:cubicBezTo>
                      <a:pt x="257" y="434"/>
                      <a:pt x="257" y="425"/>
                      <a:pt x="249" y="416"/>
                    </a:cubicBezTo>
                    <a:cubicBezTo>
                      <a:pt x="249" y="408"/>
                      <a:pt x="231" y="399"/>
                      <a:pt x="231" y="390"/>
                    </a:cubicBezTo>
                    <a:cubicBezTo>
                      <a:pt x="222" y="381"/>
                      <a:pt x="213" y="346"/>
                      <a:pt x="204" y="337"/>
                    </a:cubicBezTo>
                    <a:cubicBezTo>
                      <a:pt x="196" y="328"/>
                      <a:pt x="213" y="310"/>
                      <a:pt x="231" y="310"/>
                    </a:cubicBezTo>
                    <a:cubicBezTo>
                      <a:pt x="355" y="302"/>
                      <a:pt x="373" y="372"/>
                      <a:pt x="417" y="355"/>
                    </a:cubicBezTo>
                    <a:cubicBezTo>
                      <a:pt x="444" y="346"/>
                      <a:pt x="444" y="248"/>
                      <a:pt x="400" y="159"/>
                    </a:cubicBezTo>
                    <a:close/>
                    <a:moveTo>
                      <a:pt x="390" y="310"/>
                    </a:moveTo>
                    <a:lnTo>
                      <a:pt x="390" y="310"/>
                    </a:lnTo>
                    <a:cubicBezTo>
                      <a:pt x="381" y="310"/>
                      <a:pt x="328" y="275"/>
                      <a:pt x="302" y="204"/>
                    </a:cubicBezTo>
                    <a:cubicBezTo>
                      <a:pt x="275" y="133"/>
                      <a:pt x="275" y="62"/>
                      <a:pt x="284" y="62"/>
                    </a:cubicBezTo>
                    <a:cubicBezTo>
                      <a:pt x="293" y="62"/>
                      <a:pt x="337" y="106"/>
                      <a:pt x="364" y="177"/>
                    </a:cubicBezTo>
                    <a:cubicBezTo>
                      <a:pt x="400" y="248"/>
                      <a:pt x="390" y="302"/>
                      <a:pt x="390" y="31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sp>
          <p:nvSpPr>
            <p:cNvPr id="302" name="Freeform: Shape 156">
              <a:extLst>
                <a:ext uri="{FF2B5EF4-FFF2-40B4-BE49-F238E27FC236}">
                  <a16:creationId xmlns:a16="http://schemas.microsoft.com/office/drawing/2014/main" id="{44EA38B4-E2D9-4EF4-B3AF-81A13E1B323C}"/>
                </a:ext>
              </a:extLst>
            </p:cNvPr>
            <p:cNvSpPr>
              <a:spLocks/>
            </p:cNvSpPr>
            <p:nvPr/>
          </p:nvSpPr>
          <p:spPr bwMode="auto">
            <a:xfrm rot="10716951">
              <a:off x="3411869" y="3659652"/>
              <a:ext cx="182404" cy="166969"/>
            </a:xfrm>
            <a:custGeom>
              <a:avLst/>
              <a:gdLst>
                <a:gd name="T0" fmla="*/ 399 w 444"/>
                <a:gd name="T1" fmla="*/ 53 h 444"/>
                <a:gd name="T2" fmla="*/ 399 w 444"/>
                <a:gd name="T3" fmla="*/ 53 h 444"/>
                <a:gd name="T4" fmla="*/ 372 w 444"/>
                <a:gd name="T5" fmla="*/ 53 h 444"/>
                <a:gd name="T6" fmla="*/ 372 w 444"/>
                <a:gd name="T7" fmla="*/ 98 h 444"/>
                <a:gd name="T8" fmla="*/ 293 w 444"/>
                <a:gd name="T9" fmla="*/ 98 h 444"/>
                <a:gd name="T10" fmla="*/ 293 w 444"/>
                <a:gd name="T11" fmla="*/ 53 h 444"/>
                <a:gd name="T12" fmla="*/ 151 w 444"/>
                <a:gd name="T13" fmla="*/ 53 h 444"/>
                <a:gd name="T14" fmla="*/ 151 w 444"/>
                <a:gd name="T15" fmla="*/ 98 h 444"/>
                <a:gd name="T16" fmla="*/ 71 w 444"/>
                <a:gd name="T17" fmla="*/ 98 h 444"/>
                <a:gd name="T18" fmla="*/ 71 w 444"/>
                <a:gd name="T19" fmla="*/ 53 h 444"/>
                <a:gd name="T20" fmla="*/ 45 w 444"/>
                <a:gd name="T21" fmla="*/ 53 h 444"/>
                <a:gd name="T22" fmla="*/ 0 w 444"/>
                <a:gd name="T23" fmla="*/ 98 h 444"/>
                <a:gd name="T24" fmla="*/ 0 w 444"/>
                <a:gd name="T25" fmla="*/ 399 h 444"/>
                <a:gd name="T26" fmla="*/ 45 w 444"/>
                <a:gd name="T27" fmla="*/ 443 h 444"/>
                <a:gd name="T28" fmla="*/ 399 w 444"/>
                <a:gd name="T29" fmla="*/ 443 h 444"/>
                <a:gd name="T30" fmla="*/ 443 w 444"/>
                <a:gd name="T31" fmla="*/ 399 h 444"/>
                <a:gd name="T32" fmla="*/ 443 w 444"/>
                <a:gd name="T33" fmla="*/ 98 h 444"/>
                <a:gd name="T34" fmla="*/ 399 w 444"/>
                <a:gd name="T35" fmla="*/ 53 h 444"/>
                <a:gd name="T36" fmla="*/ 399 w 444"/>
                <a:gd name="T37" fmla="*/ 399 h 444"/>
                <a:gd name="T38" fmla="*/ 399 w 444"/>
                <a:gd name="T39" fmla="*/ 399 h 444"/>
                <a:gd name="T40" fmla="*/ 45 w 444"/>
                <a:gd name="T41" fmla="*/ 399 h 444"/>
                <a:gd name="T42" fmla="*/ 45 w 444"/>
                <a:gd name="T43" fmla="*/ 196 h 444"/>
                <a:gd name="T44" fmla="*/ 399 w 444"/>
                <a:gd name="T45" fmla="*/ 196 h 444"/>
                <a:gd name="T46" fmla="*/ 399 w 444"/>
                <a:gd name="T47" fmla="*/ 399 h 444"/>
                <a:gd name="T48" fmla="*/ 124 w 444"/>
                <a:gd name="T49" fmla="*/ 0 h 444"/>
                <a:gd name="T50" fmla="*/ 124 w 444"/>
                <a:gd name="T51" fmla="*/ 0 h 444"/>
                <a:gd name="T52" fmla="*/ 89 w 444"/>
                <a:gd name="T53" fmla="*/ 0 h 444"/>
                <a:gd name="T54" fmla="*/ 89 w 444"/>
                <a:gd name="T55" fmla="*/ 89 h 444"/>
                <a:gd name="T56" fmla="*/ 124 w 444"/>
                <a:gd name="T57" fmla="*/ 89 h 444"/>
                <a:gd name="T58" fmla="*/ 124 w 444"/>
                <a:gd name="T59" fmla="*/ 0 h 444"/>
                <a:gd name="T60" fmla="*/ 354 w 444"/>
                <a:gd name="T61" fmla="*/ 0 h 444"/>
                <a:gd name="T62" fmla="*/ 354 w 444"/>
                <a:gd name="T63" fmla="*/ 0 h 444"/>
                <a:gd name="T64" fmla="*/ 319 w 444"/>
                <a:gd name="T65" fmla="*/ 0 h 444"/>
                <a:gd name="T66" fmla="*/ 319 w 444"/>
                <a:gd name="T67" fmla="*/ 89 h 444"/>
                <a:gd name="T68" fmla="*/ 354 w 444"/>
                <a:gd name="T69" fmla="*/ 89 h 444"/>
                <a:gd name="T70" fmla="*/ 354 w 444"/>
                <a:gd name="T71" fmla="*/ 0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44" h="444">
                  <a:moveTo>
                    <a:pt x="399" y="53"/>
                  </a:moveTo>
                  <a:lnTo>
                    <a:pt x="399" y="53"/>
                  </a:lnTo>
                  <a:cubicBezTo>
                    <a:pt x="372" y="53"/>
                    <a:pt x="372" y="53"/>
                    <a:pt x="372" y="53"/>
                  </a:cubicBezTo>
                  <a:cubicBezTo>
                    <a:pt x="372" y="98"/>
                    <a:pt x="372" y="98"/>
                    <a:pt x="372" y="98"/>
                  </a:cubicBezTo>
                  <a:cubicBezTo>
                    <a:pt x="293" y="98"/>
                    <a:pt x="293" y="98"/>
                    <a:pt x="293" y="98"/>
                  </a:cubicBezTo>
                  <a:cubicBezTo>
                    <a:pt x="293" y="53"/>
                    <a:pt x="293" y="53"/>
                    <a:pt x="293" y="53"/>
                  </a:cubicBezTo>
                  <a:cubicBezTo>
                    <a:pt x="151" y="53"/>
                    <a:pt x="151" y="53"/>
                    <a:pt x="151" y="53"/>
                  </a:cubicBezTo>
                  <a:cubicBezTo>
                    <a:pt x="151" y="98"/>
                    <a:pt x="151" y="98"/>
                    <a:pt x="151" y="98"/>
                  </a:cubicBezTo>
                  <a:cubicBezTo>
                    <a:pt x="71" y="98"/>
                    <a:pt x="71" y="98"/>
                    <a:pt x="71" y="98"/>
                  </a:cubicBezTo>
                  <a:cubicBezTo>
                    <a:pt x="71" y="53"/>
                    <a:pt x="71" y="53"/>
                    <a:pt x="71" y="53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18" y="53"/>
                    <a:pt x="0" y="71"/>
                    <a:pt x="0" y="98"/>
                  </a:cubicBezTo>
                  <a:cubicBezTo>
                    <a:pt x="0" y="399"/>
                    <a:pt x="0" y="399"/>
                    <a:pt x="0" y="399"/>
                  </a:cubicBezTo>
                  <a:cubicBezTo>
                    <a:pt x="0" y="425"/>
                    <a:pt x="18" y="443"/>
                    <a:pt x="45" y="443"/>
                  </a:cubicBezTo>
                  <a:cubicBezTo>
                    <a:pt x="399" y="443"/>
                    <a:pt x="399" y="443"/>
                    <a:pt x="399" y="443"/>
                  </a:cubicBezTo>
                  <a:cubicBezTo>
                    <a:pt x="425" y="443"/>
                    <a:pt x="443" y="425"/>
                    <a:pt x="443" y="399"/>
                  </a:cubicBezTo>
                  <a:cubicBezTo>
                    <a:pt x="443" y="98"/>
                    <a:pt x="443" y="98"/>
                    <a:pt x="443" y="98"/>
                  </a:cubicBezTo>
                  <a:cubicBezTo>
                    <a:pt x="443" y="71"/>
                    <a:pt x="425" y="53"/>
                    <a:pt x="399" y="53"/>
                  </a:cubicBezTo>
                  <a:close/>
                  <a:moveTo>
                    <a:pt x="399" y="399"/>
                  </a:moveTo>
                  <a:lnTo>
                    <a:pt x="399" y="399"/>
                  </a:lnTo>
                  <a:cubicBezTo>
                    <a:pt x="45" y="399"/>
                    <a:pt x="45" y="399"/>
                    <a:pt x="45" y="399"/>
                  </a:cubicBezTo>
                  <a:cubicBezTo>
                    <a:pt x="45" y="196"/>
                    <a:pt x="45" y="196"/>
                    <a:pt x="45" y="196"/>
                  </a:cubicBezTo>
                  <a:cubicBezTo>
                    <a:pt x="399" y="196"/>
                    <a:pt x="399" y="196"/>
                    <a:pt x="399" y="196"/>
                  </a:cubicBezTo>
                  <a:lnTo>
                    <a:pt x="399" y="399"/>
                  </a:lnTo>
                  <a:close/>
                  <a:moveTo>
                    <a:pt x="124" y="0"/>
                  </a:moveTo>
                  <a:lnTo>
                    <a:pt x="124" y="0"/>
                  </a:lnTo>
                  <a:cubicBezTo>
                    <a:pt x="89" y="0"/>
                    <a:pt x="89" y="0"/>
                    <a:pt x="89" y="0"/>
                  </a:cubicBezTo>
                  <a:cubicBezTo>
                    <a:pt x="89" y="89"/>
                    <a:pt x="89" y="89"/>
                    <a:pt x="89" y="89"/>
                  </a:cubicBezTo>
                  <a:cubicBezTo>
                    <a:pt x="124" y="89"/>
                    <a:pt x="124" y="89"/>
                    <a:pt x="124" y="89"/>
                  </a:cubicBezTo>
                  <a:lnTo>
                    <a:pt x="124" y="0"/>
                  </a:lnTo>
                  <a:close/>
                  <a:moveTo>
                    <a:pt x="354" y="0"/>
                  </a:moveTo>
                  <a:lnTo>
                    <a:pt x="354" y="0"/>
                  </a:lnTo>
                  <a:cubicBezTo>
                    <a:pt x="319" y="0"/>
                    <a:pt x="319" y="0"/>
                    <a:pt x="319" y="0"/>
                  </a:cubicBezTo>
                  <a:cubicBezTo>
                    <a:pt x="319" y="89"/>
                    <a:pt x="319" y="89"/>
                    <a:pt x="319" y="89"/>
                  </a:cubicBezTo>
                  <a:cubicBezTo>
                    <a:pt x="354" y="89"/>
                    <a:pt x="354" y="89"/>
                    <a:pt x="354" y="89"/>
                  </a:cubicBezTo>
                  <a:lnTo>
                    <a:pt x="35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<a:solidFill>
                    <a:srgbClr val="808080"/>
                  </a:solidFill>
                  <a:bevel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:p14="http://schemas.microsoft.com/office/powerpoint/2010/main" xmlns:lc="http://schemas.openxmlformats.org/drawingml/2006/lockedCanvas" xmlns="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pPr algn="ctr"/>
              <a:endParaRPr sz="1500">
                <a:cs typeface="+mn-ea"/>
                <a:sym typeface="+mn-lt"/>
              </a:endParaRPr>
            </a:p>
          </p:txBody>
        </p:sp>
        <p:grpSp>
          <p:nvGrpSpPr>
            <p:cNvPr id="303" name="Group 3">
              <a:extLst>
                <a:ext uri="{FF2B5EF4-FFF2-40B4-BE49-F238E27FC236}">
                  <a16:creationId xmlns:a16="http://schemas.microsoft.com/office/drawing/2014/main" id="{E93314E6-DA5A-4099-ACE5-CD0E0EB4931E}"/>
                </a:ext>
              </a:extLst>
            </p:cNvPr>
            <p:cNvGrpSpPr/>
            <p:nvPr/>
          </p:nvGrpSpPr>
          <p:grpSpPr>
            <a:xfrm rot="19385170">
              <a:off x="4336457" y="3518899"/>
              <a:ext cx="140014" cy="184025"/>
              <a:chOff x="18561758" y="2385889"/>
              <a:chExt cx="2160750" cy="3102509"/>
            </a:xfrm>
          </p:grpSpPr>
          <p:sp>
            <p:nvSpPr>
              <p:cNvPr id="389" name="Freeform: Shape 4">
                <a:extLst>
                  <a:ext uri="{FF2B5EF4-FFF2-40B4-BE49-F238E27FC236}">
                    <a16:creationId xmlns:a16="http://schemas.microsoft.com/office/drawing/2014/main" id="{C0DEE6EE-8B81-4310-9978-D2F3301AB7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561758" y="2385889"/>
                <a:ext cx="2160750" cy="3102509"/>
              </a:xfrm>
              <a:custGeom>
                <a:avLst/>
                <a:gdLst>
                  <a:gd name="T0" fmla="*/ 0 w 366"/>
                  <a:gd name="T1" fmla="*/ 494 h 527"/>
                  <a:gd name="T2" fmla="*/ 34 w 366"/>
                  <a:gd name="T3" fmla="*/ 527 h 527"/>
                  <a:gd name="T4" fmla="*/ 333 w 366"/>
                  <a:gd name="T5" fmla="*/ 527 h 527"/>
                  <a:gd name="T6" fmla="*/ 366 w 366"/>
                  <a:gd name="T7" fmla="*/ 494 h 527"/>
                  <a:gd name="T8" fmla="*/ 366 w 366"/>
                  <a:gd name="T9" fmla="*/ 34 h 527"/>
                  <a:gd name="T10" fmla="*/ 333 w 366"/>
                  <a:gd name="T11" fmla="*/ 0 h 527"/>
                  <a:gd name="T12" fmla="*/ 34 w 366"/>
                  <a:gd name="T13" fmla="*/ 0 h 527"/>
                  <a:gd name="T14" fmla="*/ 0 w 366"/>
                  <a:gd name="T15" fmla="*/ 34 h 527"/>
                  <a:gd name="T16" fmla="*/ 0 w 366"/>
                  <a:gd name="T17" fmla="*/ 494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66" h="527">
                    <a:moveTo>
                      <a:pt x="0" y="494"/>
                    </a:moveTo>
                    <a:cubicBezTo>
                      <a:pt x="0" y="512"/>
                      <a:pt x="15" y="527"/>
                      <a:pt x="34" y="527"/>
                    </a:cubicBezTo>
                    <a:cubicBezTo>
                      <a:pt x="333" y="527"/>
                      <a:pt x="333" y="527"/>
                      <a:pt x="333" y="527"/>
                    </a:cubicBezTo>
                    <a:cubicBezTo>
                      <a:pt x="351" y="527"/>
                      <a:pt x="366" y="512"/>
                      <a:pt x="366" y="494"/>
                    </a:cubicBezTo>
                    <a:cubicBezTo>
                      <a:pt x="366" y="34"/>
                      <a:pt x="366" y="34"/>
                      <a:pt x="366" y="34"/>
                    </a:cubicBezTo>
                    <a:cubicBezTo>
                      <a:pt x="366" y="15"/>
                      <a:pt x="351" y="0"/>
                      <a:pt x="333" y="0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15" y="0"/>
                      <a:pt x="0" y="15"/>
                      <a:pt x="0" y="34"/>
                    </a:cubicBezTo>
                    <a:lnTo>
                      <a:pt x="0" y="494"/>
                    </a:lnTo>
                    <a:close/>
                  </a:path>
                </a:pathLst>
              </a:custGeom>
              <a:solidFill>
                <a:srgbClr val="2D35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0" name="Rectangle 5">
                <a:extLst>
                  <a:ext uri="{FF2B5EF4-FFF2-40B4-BE49-F238E27FC236}">
                    <a16:creationId xmlns:a16="http://schemas.microsoft.com/office/drawing/2014/main" id="{7024681B-E42F-4B23-81F4-62067FA58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21666" y="2532620"/>
                <a:ext cx="1842254" cy="2720479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1" name="Freeform: Shape 6">
                <a:extLst>
                  <a:ext uri="{FF2B5EF4-FFF2-40B4-BE49-F238E27FC236}">
                    <a16:creationId xmlns:a16="http://schemas.microsoft.com/office/drawing/2014/main" id="{6791E8DE-1634-410C-B555-F02C14E89E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15497" y="3457953"/>
                <a:ext cx="1671773" cy="1718475"/>
              </a:xfrm>
              <a:custGeom>
                <a:avLst/>
                <a:gdLst>
                  <a:gd name="T0" fmla="*/ 278 w 283"/>
                  <a:gd name="T1" fmla="*/ 292 h 292"/>
                  <a:gd name="T2" fmla="*/ 5 w 283"/>
                  <a:gd name="T3" fmla="*/ 292 h 292"/>
                  <a:gd name="T4" fmla="*/ 0 w 283"/>
                  <a:gd name="T5" fmla="*/ 287 h 292"/>
                  <a:gd name="T6" fmla="*/ 5 w 283"/>
                  <a:gd name="T7" fmla="*/ 283 h 292"/>
                  <a:gd name="T8" fmla="*/ 274 w 283"/>
                  <a:gd name="T9" fmla="*/ 283 h 292"/>
                  <a:gd name="T10" fmla="*/ 274 w 283"/>
                  <a:gd name="T11" fmla="*/ 5 h 292"/>
                  <a:gd name="T12" fmla="*/ 278 w 283"/>
                  <a:gd name="T13" fmla="*/ 0 h 292"/>
                  <a:gd name="T14" fmla="*/ 283 w 283"/>
                  <a:gd name="T15" fmla="*/ 5 h 292"/>
                  <a:gd name="T16" fmla="*/ 283 w 283"/>
                  <a:gd name="T17" fmla="*/ 287 h 292"/>
                  <a:gd name="T18" fmla="*/ 278 w 283"/>
                  <a:gd name="T19" fmla="*/ 292 h 2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3" h="292">
                    <a:moveTo>
                      <a:pt x="278" y="292"/>
                    </a:moveTo>
                    <a:cubicBezTo>
                      <a:pt x="5" y="292"/>
                      <a:pt x="5" y="292"/>
                      <a:pt x="5" y="292"/>
                    </a:cubicBezTo>
                    <a:cubicBezTo>
                      <a:pt x="2" y="292"/>
                      <a:pt x="0" y="290"/>
                      <a:pt x="0" y="287"/>
                    </a:cubicBezTo>
                    <a:cubicBezTo>
                      <a:pt x="0" y="285"/>
                      <a:pt x="2" y="283"/>
                      <a:pt x="5" y="283"/>
                    </a:cubicBezTo>
                    <a:cubicBezTo>
                      <a:pt x="274" y="283"/>
                      <a:pt x="274" y="283"/>
                      <a:pt x="274" y="283"/>
                    </a:cubicBezTo>
                    <a:cubicBezTo>
                      <a:pt x="274" y="5"/>
                      <a:pt x="274" y="5"/>
                      <a:pt x="274" y="5"/>
                    </a:cubicBezTo>
                    <a:cubicBezTo>
                      <a:pt x="274" y="2"/>
                      <a:pt x="276" y="0"/>
                      <a:pt x="278" y="0"/>
                    </a:cubicBezTo>
                    <a:cubicBezTo>
                      <a:pt x="281" y="0"/>
                      <a:pt x="283" y="2"/>
                      <a:pt x="283" y="5"/>
                    </a:cubicBezTo>
                    <a:cubicBezTo>
                      <a:pt x="283" y="287"/>
                      <a:pt x="283" y="287"/>
                      <a:pt x="283" y="287"/>
                    </a:cubicBezTo>
                    <a:cubicBezTo>
                      <a:pt x="283" y="290"/>
                      <a:pt x="281" y="292"/>
                      <a:pt x="278" y="292"/>
                    </a:cubicBezTo>
                    <a:close/>
                  </a:path>
                </a:pathLst>
              </a:custGeom>
              <a:solidFill>
                <a:srgbClr val="BCBCB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2" name="Freeform: Shape 7">
                <a:extLst>
                  <a:ext uri="{FF2B5EF4-FFF2-40B4-BE49-F238E27FC236}">
                    <a16:creationId xmlns:a16="http://schemas.microsoft.com/office/drawing/2014/main" id="{7C1B06DB-3392-484F-A825-69DC3291D5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2822118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10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10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3" name="Freeform: Shape 8">
                <a:extLst>
                  <a:ext uri="{FF2B5EF4-FFF2-40B4-BE49-F238E27FC236}">
                    <a16:creationId xmlns:a16="http://schemas.microsoft.com/office/drawing/2014/main" id="{237F9A4B-0E99-4CFB-91C0-5C40EFA816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1179" y="2939767"/>
                <a:ext cx="796900" cy="70061"/>
              </a:xfrm>
              <a:custGeom>
                <a:avLst/>
                <a:gdLst>
                  <a:gd name="T0" fmla="*/ 129 w 135"/>
                  <a:gd name="T1" fmla="*/ 0 h 12"/>
                  <a:gd name="T2" fmla="*/ 6 w 135"/>
                  <a:gd name="T3" fmla="*/ 0 h 12"/>
                  <a:gd name="T4" fmla="*/ 0 w 135"/>
                  <a:gd name="T5" fmla="*/ 6 h 12"/>
                  <a:gd name="T6" fmla="*/ 6 w 135"/>
                  <a:gd name="T7" fmla="*/ 12 h 12"/>
                  <a:gd name="T8" fmla="*/ 129 w 135"/>
                  <a:gd name="T9" fmla="*/ 12 h 12"/>
                  <a:gd name="T10" fmla="*/ 135 w 135"/>
                  <a:gd name="T11" fmla="*/ 6 h 12"/>
                  <a:gd name="T12" fmla="*/ 129 w 135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2">
                    <a:moveTo>
                      <a:pt x="12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2"/>
                      <a:pt x="6" y="12"/>
                    </a:cubicBezTo>
                    <a:cubicBezTo>
                      <a:pt x="129" y="12"/>
                      <a:pt x="129" y="12"/>
                      <a:pt x="129" y="12"/>
                    </a:cubicBezTo>
                    <a:cubicBezTo>
                      <a:pt x="132" y="12"/>
                      <a:pt x="135" y="9"/>
                      <a:pt x="135" y="6"/>
                    </a:cubicBezTo>
                    <a:cubicBezTo>
                      <a:pt x="135" y="3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4" name="Freeform: Shape 9">
                <a:extLst>
                  <a:ext uri="{FF2B5EF4-FFF2-40B4-BE49-F238E27FC236}">
                    <a16:creationId xmlns:a16="http://schemas.microsoft.com/office/drawing/2014/main" id="{E8D0482C-23A8-48E2-92DB-029A14D71D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12836" y="2945054"/>
                <a:ext cx="377966" cy="64773"/>
              </a:xfrm>
              <a:custGeom>
                <a:avLst/>
                <a:gdLst>
                  <a:gd name="T0" fmla="*/ 59 w 64"/>
                  <a:gd name="T1" fmla="*/ 0 h 11"/>
                  <a:gd name="T2" fmla="*/ 6 w 64"/>
                  <a:gd name="T3" fmla="*/ 0 h 11"/>
                  <a:gd name="T4" fmla="*/ 0 w 64"/>
                  <a:gd name="T5" fmla="*/ 5 h 11"/>
                  <a:gd name="T6" fmla="*/ 6 w 64"/>
                  <a:gd name="T7" fmla="*/ 11 h 11"/>
                  <a:gd name="T8" fmla="*/ 59 w 64"/>
                  <a:gd name="T9" fmla="*/ 11 h 11"/>
                  <a:gd name="T10" fmla="*/ 64 w 64"/>
                  <a:gd name="T11" fmla="*/ 5 h 11"/>
                  <a:gd name="T12" fmla="*/ 59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5"/>
                    </a:cubicBezTo>
                    <a:cubicBezTo>
                      <a:pt x="0" y="8"/>
                      <a:pt x="3" y="11"/>
                      <a:pt x="6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2" y="11"/>
                      <a:pt x="64" y="8"/>
                      <a:pt x="64" y="5"/>
                    </a:cubicBezTo>
                    <a:cubicBezTo>
                      <a:pt x="64" y="2"/>
                      <a:pt x="62" y="0"/>
                      <a:pt x="5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5" name="Freeform: Shape 10">
                <a:extLst>
                  <a:ext uri="{FF2B5EF4-FFF2-40B4-BE49-F238E27FC236}">
                    <a16:creationId xmlns:a16="http://schemas.microsoft.com/office/drawing/2014/main" id="{3F6ADF6D-AA2D-43BD-9CA9-F08F03DBDA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3057417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10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10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6" name="Freeform: Shape 11">
                <a:extLst>
                  <a:ext uri="{FF2B5EF4-FFF2-40B4-BE49-F238E27FC236}">
                    <a16:creationId xmlns:a16="http://schemas.microsoft.com/office/drawing/2014/main" id="{47BD7AB5-F51D-413F-AD14-F1B7F5D45B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82008" y="3192251"/>
                <a:ext cx="377966" cy="59485"/>
              </a:xfrm>
              <a:custGeom>
                <a:avLst/>
                <a:gdLst>
                  <a:gd name="T0" fmla="*/ 64 w 64"/>
                  <a:gd name="T1" fmla="*/ 5 h 10"/>
                  <a:gd name="T2" fmla="*/ 58 w 64"/>
                  <a:gd name="T3" fmla="*/ 10 h 10"/>
                  <a:gd name="T4" fmla="*/ 6 w 64"/>
                  <a:gd name="T5" fmla="*/ 10 h 10"/>
                  <a:gd name="T6" fmla="*/ 0 w 64"/>
                  <a:gd name="T7" fmla="*/ 5 h 10"/>
                  <a:gd name="T8" fmla="*/ 0 w 64"/>
                  <a:gd name="T9" fmla="*/ 5 h 10"/>
                  <a:gd name="T10" fmla="*/ 6 w 64"/>
                  <a:gd name="T11" fmla="*/ 0 h 10"/>
                  <a:gd name="T12" fmla="*/ 58 w 64"/>
                  <a:gd name="T13" fmla="*/ 0 h 10"/>
                  <a:gd name="T14" fmla="*/ 64 w 64"/>
                  <a:gd name="T15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0">
                    <a:moveTo>
                      <a:pt x="64" y="5"/>
                    </a:moveTo>
                    <a:cubicBezTo>
                      <a:pt x="64" y="8"/>
                      <a:pt x="61" y="10"/>
                      <a:pt x="58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3" y="10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4" y="2"/>
                      <a:pt x="64" y="5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7" name="Freeform: Shape 12">
                <a:extLst>
                  <a:ext uri="{FF2B5EF4-FFF2-40B4-BE49-F238E27FC236}">
                    <a16:creationId xmlns:a16="http://schemas.microsoft.com/office/drawing/2014/main" id="{E3AD15C9-95FE-434A-8A26-2E027366BA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7787" y="3192251"/>
                <a:ext cx="371358" cy="59485"/>
              </a:xfrm>
              <a:custGeom>
                <a:avLst/>
                <a:gdLst>
                  <a:gd name="T0" fmla="*/ 58 w 63"/>
                  <a:gd name="T1" fmla="*/ 0 h 10"/>
                  <a:gd name="T2" fmla="*/ 5 w 63"/>
                  <a:gd name="T3" fmla="*/ 0 h 10"/>
                  <a:gd name="T4" fmla="*/ 0 w 63"/>
                  <a:gd name="T5" fmla="*/ 5 h 10"/>
                  <a:gd name="T6" fmla="*/ 5 w 63"/>
                  <a:gd name="T7" fmla="*/ 10 h 10"/>
                  <a:gd name="T8" fmla="*/ 58 w 63"/>
                  <a:gd name="T9" fmla="*/ 10 h 10"/>
                  <a:gd name="T10" fmla="*/ 63 w 63"/>
                  <a:gd name="T11" fmla="*/ 5 h 10"/>
                  <a:gd name="T12" fmla="*/ 58 w 63"/>
                  <a:gd name="T13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0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ubicBezTo>
                      <a:pt x="58" y="10"/>
                      <a:pt x="58" y="10"/>
                      <a:pt x="58" y="10"/>
                    </a:cubicBezTo>
                    <a:cubicBezTo>
                      <a:pt x="61" y="10"/>
                      <a:pt x="63" y="8"/>
                      <a:pt x="63" y="5"/>
                    </a:cubicBezTo>
                    <a:cubicBezTo>
                      <a:pt x="63" y="2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8" name="Freeform: Shape 13">
                <a:extLst>
                  <a:ext uri="{FF2B5EF4-FFF2-40B4-BE49-F238E27FC236}">
                    <a16:creationId xmlns:a16="http://schemas.microsoft.com/office/drawing/2014/main" id="{7D18F099-E3E3-42C3-84BF-0EB1D09101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5893" y="3357488"/>
                <a:ext cx="1433892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99" name="Freeform: Shape 14">
                <a:extLst>
                  <a:ext uri="{FF2B5EF4-FFF2-40B4-BE49-F238E27FC236}">
                    <a16:creationId xmlns:a16="http://schemas.microsoft.com/office/drawing/2014/main" id="{3141E0A6-17EA-4C7C-B496-B0A66FFCF6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3475138"/>
                <a:ext cx="796900" cy="64773"/>
              </a:xfrm>
              <a:custGeom>
                <a:avLst/>
                <a:gdLst>
                  <a:gd name="T0" fmla="*/ 130 w 135"/>
                  <a:gd name="T1" fmla="*/ 0 h 11"/>
                  <a:gd name="T2" fmla="*/ 6 w 135"/>
                  <a:gd name="T3" fmla="*/ 0 h 11"/>
                  <a:gd name="T4" fmla="*/ 0 w 135"/>
                  <a:gd name="T5" fmla="*/ 6 h 11"/>
                  <a:gd name="T6" fmla="*/ 6 w 135"/>
                  <a:gd name="T7" fmla="*/ 11 h 11"/>
                  <a:gd name="T8" fmla="*/ 130 w 135"/>
                  <a:gd name="T9" fmla="*/ 11 h 11"/>
                  <a:gd name="T10" fmla="*/ 135 w 135"/>
                  <a:gd name="T11" fmla="*/ 6 h 11"/>
                  <a:gd name="T12" fmla="*/ 130 w 135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1">
                    <a:moveTo>
                      <a:pt x="130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2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130" y="11"/>
                      <a:pt x="130" y="11"/>
                      <a:pt x="130" y="11"/>
                    </a:cubicBezTo>
                    <a:cubicBezTo>
                      <a:pt x="133" y="11"/>
                      <a:pt x="135" y="9"/>
                      <a:pt x="135" y="6"/>
                    </a:cubicBezTo>
                    <a:cubicBezTo>
                      <a:pt x="135" y="2"/>
                      <a:pt x="133" y="0"/>
                      <a:pt x="130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0" name="Freeform: Shape 15">
                <a:extLst>
                  <a:ext uri="{FF2B5EF4-FFF2-40B4-BE49-F238E27FC236}">
                    <a16:creationId xmlns:a16="http://schemas.microsoft.com/office/drawing/2014/main" id="{F1DB42CC-69B4-4D60-BA1F-73FCF522E8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07550" y="3475138"/>
                <a:ext cx="371358" cy="64773"/>
              </a:xfrm>
              <a:custGeom>
                <a:avLst/>
                <a:gdLst>
                  <a:gd name="T0" fmla="*/ 58 w 63"/>
                  <a:gd name="T1" fmla="*/ 0 h 11"/>
                  <a:gd name="T2" fmla="*/ 5 w 63"/>
                  <a:gd name="T3" fmla="*/ 0 h 11"/>
                  <a:gd name="T4" fmla="*/ 0 w 63"/>
                  <a:gd name="T5" fmla="*/ 6 h 11"/>
                  <a:gd name="T6" fmla="*/ 5 w 63"/>
                  <a:gd name="T7" fmla="*/ 11 h 11"/>
                  <a:gd name="T8" fmla="*/ 58 w 63"/>
                  <a:gd name="T9" fmla="*/ 11 h 11"/>
                  <a:gd name="T10" fmla="*/ 63 w 63"/>
                  <a:gd name="T11" fmla="*/ 6 h 11"/>
                  <a:gd name="T12" fmla="*/ 58 w 6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3" y="9"/>
                      <a:pt x="63" y="6"/>
                    </a:cubicBezTo>
                    <a:cubicBezTo>
                      <a:pt x="63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1" name="Freeform: Shape 16">
                <a:extLst>
                  <a:ext uri="{FF2B5EF4-FFF2-40B4-BE49-F238E27FC236}">
                    <a16:creationId xmlns:a16="http://schemas.microsoft.com/office/drawing/2014/main" id="{DE74CC70-26D4-4002-9B26-2F67CF2CD2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51179" y="3592787"/>
                <a:ext cx="1435214" cy="71383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3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2" name="Freeform: Shape 17">
                <a:extLst>
                  <a:ext uri="{FF2B5EF4-FFF2-40B4-BE49-F238E27FC236}">
                    <a16:creationId xmlns:a16="http://schemas.microsoft.com/office/drawing/2014/main" id="{D034B575-001B-4DD1-BDDA-BB0C2DE64C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76721" y="3722334"/>
                <a:ext cx="371358" cy="64773"/>
              </a:xfrm>
              <a:custGeom>
                <a:avLst/>
                <a:gdLst>
                  <a:gd name="T0" fmla="*/ 63 w 63"/>
                  <a:gd name="T1" fmla="*/ 6 h 11"/>
                  <a:gd name="T2" fmla="*/ 58 w 63"/>
                  <a:gd name="T3" fmla="*/ 11 h 11"/>
                  <a:gd name="T4" fmla="*/ 5 w 63"/>
                  <a:gd name="T5" fmla="*/ 11 h 11"/>
                  <a:gd name="T6" fmla="*/ 0 w 63"/>
                  <a:gd name="T7" fmla="*/ 6 h 11"/>
                  <a:gd name="T8" fmla="*/ 0 w 63"/>
                  <a:gd name="T9" fmla="*/ 6 h 11"/>
                  <a:gd name="T10" fmla="*/ 5 w 63"/>
                  <a:gd name="T11" fmla="*/ 0 h 11"/>
                  <a:gd name="T12" fmla="*/ 58 w 63"/>
                  <a:gd name="T13" fmla="*/ 0 h 11"/>
                  <a:gd name="T14" fmla="*/ 63 w 6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3" h="11">
                    <a:moveTo>
                      <a:pt x="63" y="6"/>
                    </a:moveTo>
                    <a:cubicBezTo>
                      <a:pt x="63" y="9"/>
                      <a:pt x="61" y="11"/>
                      <a:pt x="58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3" y="3"/>
                      <a:pt x="6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3" name="Freeform: Shape 18">
                <a:extLst>
                  <a:ext uri="{FF2B5EF4-FFF2-40B4-BE49-F238E27FC236}">
                    <a16:creationId xmlns:a16="http://schemas.microsoft.com/office/drawing/2014/main" id="{C3133E6B-F5B3-436C-B611-52E5B52C82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45893" y="3722334"/>
                <a:ext cx="377966" cy="64773"/>
              </a:xfrm>
              <a:custGeom>
                <a:avLst/>
                <a:gdLst>
                  <a:gd name="T0" fmla="*/ 58 w 64"/>
                  <a:gd name="T1" fmla="*/ 0 h 11"/>
                  <a:gd name="T2" fmla="*/ 5 w 64"/>
                  <a:gd name="T3" fmla="*/ 0 h 11"/>
                  <a:gd name="T4" fmla="*/ 0 w 64"/>
                  <a:gd name="T5" fmla="*/ 6 h 11"/>
                  <a:gd name="T6" fmla="*/ 5 w 64"/>
                  <a:gd name="T7" fmla="*/ 11 h 11"/>
                  <a:gd name="T8" fmla="*/ 58 w 64"/>
                  <a:gd name="T9" fmla="*/ 11 h 11"/>
                  <a:gd name="T10" fmla="*/ 64 w 64"/>
                  <a:gd name="T11" fmla="*/ 6 h 11"/>
                  <a:gd name="T12" fmla="*/ 58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4" y="9"/>
                      <a:pt x="64" y="6"/>
                    </a:cubicBezTo>
                    <a:cubicBezTo>
                      <a:pt x="64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4" name="Freeform: Shape 19">
                <a:extLst>
                  <a:ext uri="{FF2B5EF4-FFF2-40B4-BE49-F238E27FC236}">
                    <a16:creationId xmlns:a16="http://schemas.microsoft.com/office/drawing/2014/main" id="{20275DA1-6050-4F7C-91C4-4C578FBAC9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576284"/>
                <a:ext cx="1435214" cy="70061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0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0" y="0"/>
                      <a:pt x="243" y="2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5" name="Freeform: Shape 20">
                <a:extLst>
                  <a:ext uri="{FF2B5EF4-FFF2-40B4-BE49-F238E27FC236}">
                    <a16:creationId xmlns:a16="http://schemas.microsoft.com/office/drawing/2014/main" id="{BEA73E03-0725-4E40-A67F-934400D978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3999" y="4693934"/>
                <a:ext cx="796900" cy="64773"/>
              </a:xfrm>
              <a:custGeom>
                <a:avLst/>
                <a:gdLst>
                  <a:gd name="T0" fmla="*/ 129 w 135"/>
                  <a:gd name="T1" fmla="*/ 0 h 11"/>
                  <a:gd name="T2" fmla="*/ 6 w 135"/>
                  <a:gd name="T3" fmla="*/ 0 h 11"/>
                  <a:gd name="T4" fmla="*/ 0 w 135"/>
                  <a:gd name="T5" fmla="*/ 5 h 11"/>
                  <a:gd name="T6" fmla="*/ 6 w 135"/>
                  <a:gd name="T7" fmla="*/ 11 h 11"/>
                  <a:gd name="T8" fmla="*/ 129 w 135"/>
                  <a:gd name="T9" fmla="*/ 11 h 11"/>
                  <a:gd name="T10" fmla="*/ 135 w 135"/>
                  <a:gd name="T11" fmla="*/ 5 h 11"/>
                  <a:gd name="T12" fmla="*/ 129 w 135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5" h="11">
                    <a:moveTo>
                      <a:pt x="12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9"/>
                      <a:pt x="2" y="11"/>
                      <a:pt x="6" y="11"/>
                    </a:cubicBezTo>
                    <a:cubicBezTo>
                      <a:pt x="129" y="11"/>
                      <a:pt x="129" y="11"/>
                      <a:pt x="129" y="11"/>
                    </a:cubicBezTo>
                    <a:cubicBezTo>
                      <a:pt x="132" y="11"/>
                      <a:pt x="135" y="9"/>
                      <a:pt x="135" y="5"/>
                    </a:cubicBezTo>
                    <a:cubicBezTo>
                      <a:pt x="135" y="2"/>
                      <a:pt x="132" y="0"/>
                      <a:pt x="12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6" name="Freeform: Shape 21">
                <a:extLst>
                  <a:ext uri="{FF2B5EF4-FFF2-40B4-BE49-F238E27FC236}">
                    <a16:creationId xmlns:a16="http://schemas.microsoft.com/office/drawing/2014/main" id="{59FBC7E8-CAAD-4C0D-A314-29CE65615D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95656" y="4693934"/>
                <a:ext cx="377966" cy="64773"/>
              </a:xfrm>
              <a:custGeom>
                <a:avLst/>
                <a:gdLst>
                  <a:gd name="T0" fmla="*/ 59 w 64"/>
                  <a:gd name="T1" fmla="*/ 0 h 11"/>
                  <a:gd name="T2" fmla="*/ 6 w 64"/>
                  <a:gd name="T3" fmla="*/ 0 h 11"/>
                  <a:gd name="T4" fmla="*/ 0 w 64"/>
                  <a:gd name="T5" fmla="*/ 6 h 11"/>
                  <a:gd name="T6" fmla="*/ 6 w 64"/>
                  <a:gd name="T7" fmla="*/ 11 h 11"/>
                  <a:gd name="T8" fmla="*/ 59 w 64"/>
                  <a:gd name="T9" fmla="*/ 11 h 11"/>
                  <a:gd name="T10" fmla="*/ 64 w 64"/>
                  <a:gd name="T11" fmla="*/ 6 h 11"/>
                  <a:gd name="T12" fmla="*/ 59 w 64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4" h="11">
                    <a:moveTo>
                      <a:pt x="59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9"/>
                      <a:pt x="3" y="11"/>
                      <a:pt x="6" y="11"/>
                    </a:cubicBezTo>
                    <a:cubicBezTo>
                      <a:pt x="59" y="11"/>
                      <a:pt x="59" y="11"/>
                      <a:pt x="59" y="11"/>
                    </a:cubicBezTo>
                    <a:cubicBezTo>
                      <a:pt x="62" y="11"/>
                      <a:pt x="64" y="9"/>
                      <a:pt x="64" y="6"/>
                    </a:cubicBezTo>
                    <a:cubicBezTo>
                      <a:pt x="64" y="3"/>
                      <a:pt x="62" y="0"/>
                      <a:pt x="59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7" name="Freeform: Shape 22">
                <a:extLst>
                  <a:ext uri="{FF2B5EF4-FFF2-40B4-BE49-F238E27FC236}">
                    <a16:creationId xmlns:a16="http://schemas.microsoft.com/office/drawing/2014/main" id="{E53FEA7A-39CF-4A3E-890B-F6C094C00C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811583"/>
                <a:ext cx="1435214" cy="71383"/>
              </a:xfrm>
              <a:custGeom>
                <a:avLst/>
                <a:gdLst>
                  <a:gd name="T0" fmla="*/ 243 w 243"/>
                  <a:gd name="T1" fmla="*/ 6 h 12"/>
                  <a:gd name="T2" fmla="*/ 237 w 243"/>
                  <a:gd name="T3" fmla="*/ 12 h 12"/>
                  <a:gd name="T4" fmla="*/ 6 w 243"/>
                  <a:gd name="T5" fmla="*/ 12 h 12"/>
                  <a:gd name="T6" fmla="*/ 0 w 243"/>
                  <a:gd name="T7" fmla="*/ 6 h 12"/>
                  <a:gd name="T8" fmla="*/ 0 w 243"/>
                  <a:gd name="T9" fmla="*/ 6 h 12"/>
                  <a:gd name="T10" fmla="*/ 6 w 243"/>
                  <a:gd name="T11" fmla="*/ 0 h 12"/>
                  <a:gd name="T12" fmla="*/ 237 w 243"/>
                  <a:gd name="T13" fmla="*/ 0 h 12"/>
                  <a:gd name="T14" fmla="*/ 243 w 24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12">
                    <a:moveTo>
                      <a:pt x="243" y="6"/>
                    </a:moveTo>
                    <a:cubicBezTo>
                      <a:pt x="243" y="9"/>
                      <a:pt x="241" y="12"/>
                      <a:pt x="23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237" y="0"/>
                      <a:pt x="237" y="0"/>
                      <a:pt x="237" y="0"/>
                    </a:cubicBezTo>
                    <a:cubicBezTo>
                      <a:pt x="241" y="0"/>
                      <a:pt x="243" y="2"/>
                      <a:pt x="243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8" name="Freeform: Shape 23">
                <a:extLst>
                  <a:ext uri="{FF2B5EF4-FFF2-40B4-BE49-F238E27FC236}">
                    <a16:creationId xmlns:a16="http://schemas.microsoft.com/office/drawing/2014/main" id="{8A7691EB-9303-40E9-B9D9-6F21741768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64828" y="4941130"/>
                <a:ext cx="377966" cy="64773"/>
              </a:xfrm>
              <a:custGeom>
                <a:avLst/>
                <a:gdLst>
                  <a:gd name="T0" fmla="*/ 64 w 64"/>
                  <a:gd name="T1" fmla="*/ 6 h 11"/>
                  <a:gd name="T2" fmla="*/ 58 w 64"/>
                  <a:gd name="T3" fmla="*/ 11 h 11"/>
                  <a:gd name="T4" fmla="*/ 6 w 64"/>
                  <a:gd name="T5" fmla="*/ 11 h 11"/>
                  <a:gd name="T6" fmla="*/ 0 w 64"/>
                  <a:gd name="T7" fmla="*/ 6 h 11"/>
                  <a:gd name="T8" fmla="*/ 0 w 64"/>
                  <a:gd name="T9" fmla="*/ 6 h 11"/>
                  <a:gd name="T10" fmla="*/ 6 w 64"/>
                  <a:gd name="T11" fmla="*/ 0 h 11"/>
                  <a:gd name="T12" fmla="*/ 58 w 64"/>
                  <a:gd name="T13" fmla="*/ 0 h 11"/>
                  <a:gd name="T14" fmla="*/ 64 w 64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4" h="11">
                    <a:moveTo>
                      <a:pt x="64" y="6"/>
                    </a:moveTo>
                    <a:cubicBezTo>
                      <a:pt x="64" y="9"/>
                      <a:pt x="61" y="11"/>
                      <a:pt x="58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1" y="0"/>
                      <a:pt x="64" y="3"/>
                      <a:pt x="64" y="6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09" name="Freeform: Shape 24">
                <a:extLst>
                  <a:ext uri="{FF2B5EF4-FFF2-40B4-BE49-F238E27FC236}">
                    <a16:creationId xmlns:a16="http://schemas.microsoft.com/office/drawing/2014/main" id="{2C48BE11-D420-4E66-89E4-818680B7B3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39286" y="4941130"/>
                <a:ext cx="372680" cy="64773"/>
              </a:xfrm>
              <a:custGeom>
                <a:avLst/>
                <a:gdLst>
                  <a:gd name="T0" fmla="*/ 58 w 63"/>
                  <a:gd name="T1" fmla="*/ 0 h 11"/>
                  <a:gd name="T2" fmla="*/ 5 w 63"/>
                  <a:gd name="T3" fmla="*/ 0 h 11"/>
                  <a:gd name="T4" fmla="*/ 0 w 63"/>
                  <a:gd name="T5" fmla="*/ 6 h 11"/>
                  <a:gd name="T6" fmla="*/ 5 w 63"/>
                  <a:gd name="T7" fmla="*/ 11 h 11"/>
                  <a:gd name="T8" fmla="*/ 58 w 63"/>
                  <a:gd name="T9" fmla="*/ 11 h 11"/>
                  <a:gd name="T10" fmla="*/ 63 w 63"/>
                  <a:gd name="T11" fmla="*/ 6 h 11"/>
                  <a:gd name="T12" fmla="*/ 58 w 63"/>
                  <a:gd name="T13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3" h="11">
                    <a:moveTo>
                      <a:pt x="58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9"/>
                      <a:pt x="2" y="11"/>
                      <a:pt x="5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61" y="11"/>
                      <a:pt x="63" y="9"/>
                      <a:pt x="63" y="6"/>
                    </a:cubicBezTo>
                    <a:cubicBezTo>
                      <a:pt x="63" y="3"/>
                      <a:pt x="61" y="0"/>
                      <a:pt x="58" y="0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10" name="Freeform: Shape 25">
                <a:extLst>
                  <a:ext uri="{FF2B5EF4-FFF2-40B4-BE49-F238E27FC236}">
                    <a16:creationId xmlns:a16="http://schemas.microsoft.com/office/drawing/2014/main" id="{CF12155B-7BD9-4720-A7E3-87C5335963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869681" y="3875675"/>
                <a:ext cx="1392924" cy="606754"/>
              </a:xfrm>
              <a:custGeom>
                <a:avLst/>
                <a:gdLst>
                  <a:gd name="T0" fmla="*/ 5 w 236"/>
                  <a:gd name="T1" fmla="*/ 103 h 103"/>
                  <a:gd name="T2" fmla="*/ 2 w 236"/>
                  <a:gd name="T3" fmla="*/ 102 h 103"/>
                  <a:gd name="T4" fmla="*/ 2 w 236"/>
                  <a:gd name="T5" fmla="*/ 95 h 103"/>
                  <a:gd name="T6" fmla="*/ 63 w 236"/>
                  <a:gd name="T7" fmla="*/ 29 h 103"/>
                  <a:gd name="T8" fmla="*/ 69 w 236"/>
                  <a:gd name="T9" fmla="*/ 28 h 103"/>
                  <a:gd name="T10" fmla="*/ 145 w 236"/>
                  <a:gd name="T11" fmla="*/ 80 h 103"/>
                  <a:gd name="T12" fmla="*/ 228 w 236"/>
                  <a:gd name="T13" fmla="*/ 1 h 103"/>
                  <a:gd name="T14" fmla="*/ 235 w 236"/>
                  <a:gd name="T15" fmla="*/ 2 h 103"/>
                  <a:gd name="T16" fmla="*/ 235 w 236"/>
                  <a:gd name="T17" fmla="*/ 8 h 103"/>
                  <a:gd name="T18" fmla="*/ 148 w 236"/>
                  <a:gd name="T19" fmla="*/ 90 h 103"/>
                  <a:gd name="T20" fmla="*/ 143 w 236"/>
                  <a:gd name="T21" fmla="*/ 90 h 103"/>
                  <a:gd name="T22" fmla="*/ 67 w 236"/>
                  <a:gd name="T23" fmla="*/ 38 h 103"/>
                  <a:gd name="T24" fmla="*/ 8 w 236"/>
                  <a:gd name="T25" fmla="*/ 101 h 103"/>
                  <a:gd name="T26" fmla="*/ 5 w 236"/>
                  <a:gd name="T27" fmla="*/ 103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36" h="103">
                    <a:moveTo>
                      <a:pt x="5" y="103"/>
                    </a:moveTo>
                    <a:cubicBezTo>
                      <a:pt x="4" y="103"/>
                      <a:pt x="3" y="102"/>
                      <a:pt x="2" y="102"/>
                    </a:cubicBezTo>
                    <a:cubicBezTo>
                      <a:pt x="0" y="100"/>
                      <a:pt x="0" y="97"/>
                      <a:pt x="2" y="95"/>
                    </a:cubicBezTo>
                    <a:cubicBezTo>
                      <a:pt x="63" y="29"/>
                      <a:pt x="63" y="29"/>
                      <a:pt x="63" y="29"/>
                    </a:cubicBezTo>
                    <a:cubicBezTo>
                      <a:pt x="65" y="27"/>
                      <a:pt x="68" y="27"/>
                      <a:pt x="69" y="28"/>
                    </a:cubicBezTo>
                    <a:cubicBezTo>
                      <a:pt x="145" y="80"/>
                      <a:pt x="145" y="80"/>
                      <a:pt x="145" y="80"/>
                    </a:cubicBezTo>
                    <a:cubicBezTo>
                      <a:pt x="228" y="1"/>
                      <a:pt x="228" y="1"/>
                      <a:pt x="228" y="1"/>
                    </a:cubicBezTo>
                    <a:cubicBezTo>
                      <a:pt x="230" y="0"/>
                      <a:pt x="233" y="0"/>
                      <a:pt x="235" y="2"/>
                    </a:cubicBezTo>
                    <a:cubicBezTo>
                      <a:pt x="236" y="3"/>
                      <a:pt x="236" y="6"/>
                      <a:pt x="235" y="8"/>
                    </a:cubicBezTo>
                    <a:cubicBezTo>
                      <a:pt x="148" y="90"/>
                      <a:pt x="148" y="90"/>
                      <a:pt x="148" y="90"/>
                    </a:cubicBezTo>
                    <a:cubicBezTo>
                      <a:pt x="147" y="91"/>
                      <a:pt x="145" y="91"/>
                      <a:pt x="143" y="90"/>
                    </a:cubicBezTo>
                    <a:cubicBezTo>
                      <a:pt x="67" y="38"/>
                      <a:pt x="67" y="38"/>
                      <a:pt x="67" y="38"/>
                    </a:cubicBezTo>
                    <a:cubicBezTo>
                      <a:pt x="8" y="101"/>
                      <a:pt x="8" y="101"/>
                      <a:pt x="8" y="101"/>
                    </a:cubicBezTo>
                    <a:cubicBezTo>
                      <a:pt x="7" y="102"/>
                      <a:pt x="6" y="103"/>
                      <a:pt x="5" y="103"/>
                    </a:cubicBez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11" name="Oval 26">
                <a:extLst>
                  <a:ext uri="{FF2B5EF4-FFF2-40B4-BE49-F238E27FC236}">
                    <a16:creationId xmlns:a16="http://schemas.microsoft.com/office/drawing/2014/main" id="{07CFED97-23FE-4845-B0E2-9DD3EF0C65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181569" y="3993325"/>
                <a:ext cx="171803" cy="165238"/>
              </a:xfrm>
              <a:prstGeom prst="ellipse">
                <a:avLst/>
              </a:pr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412" name="Oval 27">
                <a:extLst>
                  <a:ext uri="{FF2B5EF4-FFF2-40B4-BE49-F238E27FC236}">
                    <a16:creationId xmlns:a16="http://schemas.microsoft.com/office/drawing/2014/main" id="{708A18EA-A0D8-4AF5-BA1C-26DF108C53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659974" y="4276212"/>
                <a:ext cx="171803" cy="163916"/>
              </a:xfrm>
              <a:prstGeom prst="ellipse">
                <a:avLst/>
              </a:pr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304" name="Group 103">
              <a:extLst>
                <a:ext uri="{FF2B5EF4-FFF2-40B4-BE49-F238E27FC236}">
                  <a16:creationId xmlns:a16="http://schemas.microsoft.com/office/drawing/2014/main" id="{AADC2633-5E4B-4D15-8B7B-5EFC2C980AC5}"/>
                </a:ext>
              </a:extLst>
            </p:cNvPr>
            <p:cNvGrpSpPr/>
            <p:nvPr/>
          </p:nvGrpSpPr>
          <p:grpSpPr>
            <a:xfrm>
              <a:off x="3745492" y="3088754"/>
              <a:ext cx="282572" cy="271744"/>
              <a:chOff x="9809373" y="7518922"/>
              <a:chExt cx="825285" cy="867030"/>
            </a:xfrm>
          </p:grpSpPr>
          <p:sp>
            <p:nvSpPr>
              <p:cNvPr id="377" name="Freeform: Shape 104">
                <a:extLst>
                  <a:ext uri="{FF2B5EF4-FFF2-40B4-BE49-F238E27FC236}">
                    <a16:creationId xmlns:a16="http://schemas.microsoft.com/office/drawing/2014/main" id="{932549A1-8BE3-4FA3-A315-247427027D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80182" y="7776917"/>
                <a:ext cx="154476" cy="152259"/>
              </a:xfrm>
              <a:custGeom>
                <a:avLst/>
                <a:gdLst>
                  <a:gd name="T0" fmla="*/ 306 w 327"/>
                  <a:gd name="T1" fmla="*/ 131 h 323"/>
                  <a:gd name="T2" fmla="*/ 306 w 327"/>
                  <a:gd name="T3" fmla="*/ 131 h 323"/>
                  <a:gd name="T4" fmla="*/ 191 w 327"/>
                  <a:gd name="T5" fmla="*/ 307 h 323"/>
                  <a:gd name="T6" fmla="*/ 16 w 327"/>
                  <a:gd name="T7" fmla="*/ 187 h 323"/>
                  <a:gd name="T8" fmla="*/ 135 w 327"/>
                  <a:gd name="T9" fmla="*/ 16 h 323"/>
                  <a:gd name="T10" fmla="*/ 306 w 327"/>
                  <a:gd name="T11" fmla="*/ 131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7" h="323">
                    <a:moveTo>
                      <a:pt x="306" y="131"/>
                    </a:moveTo>
                    <a:lnTo>
                      <a:pt x="306" y="131"/>
                    </a:lnTo>
                    <a:cubicBezTo>
                      <a:pt x="326" y="211"/>
                      <a:pt x="270" y="291"/>
                      <a:pt x="191" y="307"/>
                    </a:cubicBezTo>
                    <a:cubicBezTo>
                      <a:pt x="111" y="322"/>
                      <a:pt x="35" y="270"/>
                      <a:pt x="16" y="187"/>
                    </a:cubicBezTo>
                    <a:cubicBezTo>
                      <a:pt x="0" y="108"/>
                      <a:pt x="52" y="32"/>
                      <a:pt x="135" y="16"/>
                    </a:cubicBezTo>
                    <a:cubicBezTo>
                      <a:pt x="215" y="0"/>
                      <a:pt x="290" y="52"/>
                      <a:pt x="306" y="131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78" name="Freeform: Shape 105">
                <a:extLst>
                  <a:ext uri="{FF2B5EF4-FFF2-40B4-BE49-F238E27FC236}">
                    <a16:creationId xmlns:a16="http://schemas.microsoft.com/office/drawing/2014/main" id="{BF3FE96F-9A67-4804-81F8-2A2E268282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78120" y="8142761"/>
                <a:ext cx="35974" cy="31721"/>
              </a:xfrm>
              <a:custGeom>
                <a:avLst/>
                <a:gdLst>
                  <a:gd name="T0" fmla="*/ 49 w 78"/>
                  <a:gd name="T1" fmla="*/ 60 h 69"/>
                  <a:gd name="T2" fmla="*/ 49 w 78"/>
                  <a:gd name="T3" fmla="*/ 60 h 69"/>
                  <a:gd name="T4" fmla="*/ 40 w 78"/>
                  <a:gd name="T5" fmla="*/ 64 h 69"/>
                  <a:gd name="T6" fmla="*/ 5 w 78"/>
                  <a:gd name="T7" fmla="*/ 40 h 69"/>
                  <a:gd name="T8" fmla="*/ 28 w 78"/>
                  <a:gd name="T9" fmla="*/ 4 h 69"/>
                  <a:gd name="T10" fmla="*/ 37 w 78"/>
                  <a:gd name="T11" fmla="*/ 0 h 69"/>
                  <a:gd name="T12" fmla="*/ 72 w 78"/>
                  <a:gd name="T13" fmla="*/ 24 h 69"/>
                  <a:gd name="T14" fmla="*/ 49 w 78"/>
                  <a:gd name="T15" fmla="*/ 60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8" h="69">
                    <a:moveTo>
                      <a:pt x="49" y="60"/>
                    </a:moveTo>
                    <a:lnTo>
                      <a:pt x="49" y="60"/>
                    </a:lnTo>
                    <a:cubicBezTo>
                      <a:pt x="40" y="64"/>
                      <a:pt x="40" y="64"/>
                      <a:pt x="40" y="64"/>
                    </a:cubicBezTo>
                    <a:cubicBezTo>
                      <a:pt x="25" y="68"/>
                      <a:pt x="9" y="56"/>
                      <a:pt x="5" y="40"/>
                    </a:cubicBezTo>
                    <a:cubicBezTo>
                      <a:pt x="0" y="24"/>
                      <a:pt x="13" y="8"/>
                      <a:pt x="28" y="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52" y="0"/>
                      <a:pt x="68" y="8"/>
                      <a:pt x="72" y="24"/>
                    </a:cubicBezTo>
                    <a:cubicBezTo>
                      <a:pt x="77" y="44"/>
                      <a:pt x="64" y="60"/>
                      <a:pt x="49" y="60"/>
                    </a:cubicBezTo>
                  </a:path>
                </a:pathLst>
              </a:custGeom>
              <a:solidFill>
                <a:srgbClr val="38557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79" name="Freeform: Shape 106">
                <a:extLst>
                  <a:ext uri="{FF2B5EF4-FFF2-40B4-BE49-F238E27FC236}">
                    <a16:creationId xmlns:a16="http://schemas.microsoft.com/office/drawing/2014/main" id="{65960B8A-D18D-4540-B5DD-D9F393AD9F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99281" y="8178711"/>
                <a:ext cx="33858" cy="29606"/>
              </a:xfrm>
              <a:custGeom>
                <a:avLst/>
                <a:gdLst>
                  <a:gd name="T0" fmla="*/ 48 w 77"/>
                  <a:gd name="T1" fmla="*/ 60 h 68"/>
                  <a:gd name="T2" fmla="*/ 48 w 77"/>
                  <a:gd name="T3" fmla="*/ 60 h 68"/>
                  <a:gd name="T4" fmla="*/ 40 w 77"/>
                  <a:gd name="T5" fmla="*/ 63 h 68"/>
                  <a:gd name="T6" fmla="*/ 5 w 77"/>
                  <a:gd name="T7" fmla="*/ 40 h 68"/>
                  <a:gd name="T8" fmla="*/ 5 w 77"/>
                  <a:gd name="T9" fmla="*/ 40 h 68"/>
                  <a:gd name="T10" fmla="*/ 28 w 77"/>
                  <a:gd name="T11" fmla="*/ 4 h 68"/>
                  <a:gd name="T12" fmla="*/ 36 w 77"/>
                  <a:gd name="T13" fmla="*/ 0 h 68"/>
                  <a:gd name="T14" fmla="*/ 72 w 77"/>
                  <a:gd name="T15" fmla="*/ 23 h 68"/>
                  <a:gd name="T16" fmla="*/ 48 w 77"/>
                  <a:gd name="T17" fmla="*/ 6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" h="68">
                    <a:moveTo>
                      <a:pt x="48" y="60"/>
                    </a:moveTo>
                    <a:lnTo>
                      <a:pt x="48" y="60"/>
                    </a:lnTo>
                    <a:cubicBezTo>
                      <a:pt x="40" y="63"/>
                      <a:pt x="40" y="63"/>
                      <a:pt x="40" y="63"/>
                    </a:cubicBezTo>
                    <a:cubicBezTo>
                      <a:pt x="24" y="67"/>
                      <a:pt x="8" y="56"/>
                      <a:pt x="5" y="40"/>
                    </a:cubicBezTo>
                    <a:lnTo>
                      <a:pt x="5" y="40"/>
                    </a:lnTo>
                    <a:cubicBezTo>
                      <a:pt x="0" y="23"/>
                      <a:pt x="12" y="8"/>
                      <a:pt x="28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52" y="0"/>
                      <a:pt x="68" y="8"/>
                      <a:pt x="72" y="23"/>
                    </a:cubicBezTo>
                    <a:cubicBezTo>
                      <a:pt x="76" y="44"/>
                      <a:pt x="64" y="60"/>
                      <a:pt x="48" y="60"/>
                    </a:cubicBezTo>
                  </a:path>
                </a:pathLst>
              </a:custGeom>
              <a:solidFill>
                <a:srgbClr val="385572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80" name="Freeform: Shape 107">
                <a:extLst>
                  <a:ext uri="{FF2B5EF4-FFF2-40B4-BE49-F238E27FC236}">
                    <a16:creationId xmlns:a16="http://schemas.microsoft.com/office/drawing/2014/main" id="{2A743C02-F7BE-47BF-941F-8AF853B876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8457" y="8053943"/>
                <a:ext cx="275095" cy="332009"/>
              </a:xfrm>
              <a:custGeom>
                <a:avLst/>
                <a:gdLst>
                  <a:gd name="T0" fmla="*/ 514 w 578"/>
                  <a:gd name="T1" fmla="*/ 661 h 697"/>
                  <a:gd name="T2" fmla="*/ 514 w 578"/>
                  <a:gd name="T3" fmla="*/ 661 h 697"/>
                  <a:gd name="T4" fmla="*/ 514 w 578"/>
                  <a:gd name="T5" fmla="*/ 661 h 697"/>
                  <a:gd name="T6" fmla="*/ 354 w 578"/>
                  <a:gd name="T7" fmla="*/ 637 h 697"/>
                  <a:gd name="T8" fmla="*/ 36 w 578"/>
                  <a:gd name="T9" fmla="*/ 195 h 697"/>
                  <a:gd name="T10" fmla="*/ 63 w 578"/>
                  <a:gd name="T11" fmla="*/ 36 h 697"/>
                  <a:gd name="T12" fmla="*/ 63 w 578"/>
                  <a:gd name="T13" fmla="*/ 36 h 697"/>
                  <a:gd name="T14" fmla="*/ 223 w 578"/>
                  <a:gd name="T15" fmla="*/ 60 h 697"/>
                  <a:gd name="T16" fmla="*/ 542 w 578"/>
                  <a:gd name="T17" fmla="*/ 502 h 697"/>
                  <a:gd name="T18" fmla="*/ 514 w 578"/>
                  <a:gd name="T19" fmla="*/ 661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78" h="697">
                    <a:moveTo>
                      <a:pt x="514" y="661"/>
                    </a:moveTo>
                    <a:lnTo>
                      <a:pt x="514" y="661"/>
                    </a:lnTo>
                    <a:lnTo>
                      <a:pt x="514" y="661"/>
                    </a:lnTo>
                    <a:cubicBezTo>
                      <a:pt x="462" y="696"/>
                      <a:pt x="390" y="685"/>
                      <a:pt x="354" y="637"/>
                    </a:cubicBezTo>
                    <a:cubicBezTo>
                      <a:pt x="36" y="195"/>
                      <a:pt x="36" y="195"/>
                      <a:pt x="36" y="195"/>
                    </a:cubicBezTo>
                    <a:cubicBezTo>
                      <a:pt x="0" y="144"/>
                      <a:pt x="12" y="72"/>
                      <a:pt x="63" y="36"/>
                    </a:cubicBezTo>
                    <a:lnTo>
                      <a:pt x="63" y="36"/>
                    </a:lnTo>
                    <a:cubicBezTo>
                      <a:pt x="112" y="0"/>
                      <a:pt x="183" y="12"/>
                      <a:pt x="223" y="60"/>
                    </a:cubicBezTo>
                    <a:cubicBezTo>
                      <a:pt x="542" y="502"/>
                      <a:pt x="542" y="502"/>
                      <a:pt x="542" y="502"/>
                    </a:cubicBezTo>
                    <a:cubicBezTo>
                      <a:pt x="577" y="553"/>
                      <a:pt x="565" y="625"/>
                      <a:pt x="514" y="661"/>
                    </a:cubicBezTo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81" name="Freeform: Shape 108">
                <a:extLst>
                  <a:ext uri="{FF2B5EF4-FFF2-40B4-BE49-F238E27FC236}">
                    <a16:creationId xmlns:a16="http://schemas.microsoft.com/office/drawing/2014/main" id="{51F6B717-910A-40AD-9EAF-77F25CB56A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69656" y="7544299"/>
                <a:ext cx="533261" cy="623839"/>
              </a:xfrm>
              <a:custGeom>
                <a:avLst/>
                <a:gdLst>
                  <a:gd name="T0" fmla="*/ 0 w 1115"/>
                  <a:gd name="T1" fmla="*/ 490 h 1307"/>
                  <a:gd name="T2" fmla="*/ 0 w 1115"/>
                  <a:gd name="T3" fmla="*/ 490 h 1307"/>
                  <a:gd name="T4" fmla="*/ 71 w 1115"/>
                  <a:gd name="T5" fmla="*/ 836 h 1307"/>
                  <a:gd name="T6" fmla="*/ 139 w 1115"/>
                  <a:gd name="T7" fmla="*/ 1183 h 1307"/>
                  <a:gd name="T8" fmla="*/ 1114 w 1115"/>
                  <a:gd name="T9" fmla="*/ 1306 h 1307"/>
                  <a:gd name="T10" fmla="*/ 983 w 1115"/>
                  <a:gd name="T11" fmla="*/ 653 h 1307"/>
                  <a:gd name="T12" fmla="*/ 852 w 1115"/>
                  <a:gd name="T13" fmla="*/ 0 h 1307"/>
                  <a:gd name="T14" fmla="*/ 0 w 1115"/>
                  <a:gd name="T15" fmla="*/ 490 h 13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15" h="1307">
                    <a:moveTo>
                      <a:pt x="0" y="490"/>
                    </a:moveTo>
                    <a:lnTo>
                      <a:pt x="0" y="490"/>
                    </a:lnTo>
                    <a:cubicBezTo>
                      <a:pt x="71" y="836"/>
                      <a:pt x="71" y="836"/>
                      <a:pt x="71" y="836"/>
                    </a:cubicBezTo>
                    <a:cubicBezTo>
                      <a:pt x="139" y="1183"/>
                      <a:pt x="139" y="1183"/>
                      <a:pt x="139" y="1183"/>
                    </a:cubicBezTo>
                    <a:cubicBezTo>
                      <a:pt x="139" y="1183"/>
                      <a:pt x="880" y="995"/>
                      <a:pt x="1114" y="1306"/>
                    </a:cubicBezTo>
                    <a:cubicBezTo>
                      <a:pt x="983" y="653"/>
                      <a:pt x="983" y="653"/>
                      <a:pt x="983" y="653"/>
                    </a:cubicBezTo>
                    <a:cubicBezTo>
                      <a:pt x="852" y="0"/>
                      <a:pt x="852" y="0"/>
                      <a:pt x="852" y="0"/>
                    </a:cubicBezTo>
                    <a:cubicBezTo>
                      <a:pt x="756" y="379"/>
                      <a:pt x="0" y="490"/>
                      <a:pt x="0" y="490"/>
                    </a:cubicBezTo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 w="9525" cap="flat">
                <a:noFill/>
                <a:bevel/>
                <a:headEnd/>
                <a:tailEnd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82" name="Freeform: Shape 109">
                <a:extLst>
                  <a:ext uri="{FF2B5EF4-FFF2-40B4-BE49-F238E27FC236}">
                    <a16:creationId xmlns:a16="http://schemas.microsoft.com/office/drawing/2014/main" id="{E3B79F1D-BF3F-4A6B-87EA-C8E4ADCE09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48440" y="7518922"/>
                <a:ext cx="181986" cy="674592"/>
              </a:xfrm>
              <a:custGeom>
                <a:avLst/>
                <a:gdLst>
                  <a:gd name="T0" fmla="*/ 330 w 383"/>
                  <a:gd name="T1" fmla="*/ 1405 h 1410"/>
                  <a:gd name="T2" fmla="*/ 330 w 383"/>
                  <a:gd name="T3" fmla="*/ 1405 h 1410"/>
                  <a:gd name="T4" fmla="*/ 330 w 383"/>
                  <a:gd name="T5" fmla="*/ 1405 h 1410"/>
                  <a:gd name="T6" fmla="*/ 263 w 383"/>
                  <a:gd name="T7" fmla="*/ 1361 h 1410"/>
                  <a:gd name="T8" fmla="*/ 4 w 383"/>
                  <a:gd name="T9" fmla="*/ 71 h 1410"/>
                  <a:gd name="T10" fmla="*/ 48 w 383"/>
                  <a:gd name="T11" fmla="*/ 4 h 1410"/>
                  <a:gd name="T12" fmla="*/ 116 w 383"/>
                  <a:gd name="T13" fmla="*/ 47 h 1410"/>
                  <a:gd name="T14" fmla="*/ 374 w 383"/>
                  <a:gd name="T15" fmla="*/ 1337 h 1410"/>
                  <a:gd name="T16" fmla="*/ 330 w 383"/>
                  <a:gd name="T17" fmla="*/ 1405 h 1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3" h="1410">
                    <a:moveTo>
                      <a:pt x="330" y="1405"/>
                    </a:moveTo>
                    <a:lnTo>
                      <a:pt x="330" y="1405"/>
                    </a:lnTo>
                    <a:lnTo>
                      <a:pt x="330" y="1405"/>
                    </a:lnTo>
                    <a:cubicBezTo>
                      <a:pt x="298" y="1409"/>
                      <a:pt x="270" y="1389"/>
                      <a:pt x="263" y="1361"/>
                    </a:cubicBezTo>
                    <a:cubicBezTo>
                      <a:pt x="4" y="71"/>
                      <a:pt x="4" y="71"/>
                      <a:pt x="4" y="71"/>
                    </a:cubicBezTo>
                    <a:cubicBezTo>
                      <a:pt x="0" y="39"/>
                      <a:pt x="20" y="11"/>
                      <a:pt x="48" y="4"/>
                    </a:cubicBezTo>
                    <a:cubicBezTo>
                      <a:pt x="80" y="0"/>
                      <a:pt x="107" y="19"/>
                      <a:pt x="116" y="47"/>
                    </a:cubicBezTo>
                    <a:cubicBezTo>
                      <a:pt x="374" y="1337"/>
                      <a:pt x="374" y="1337"/>
                      <a:pt x="374" y="1337"/>
                    </a:cubicBezTo>
                    <a:cubicBezTo>
                      <a:pt x="382" y="1369"/>
                      <a:pt x="362" y="1396"/>
                      <a:pt x="330" y="1405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83" name="Freeform: Shape 110">
                <a:extLst>
                  <a:ext uri="{FF2B5EF4-FFF2-40B4-BE49-F238E27FC236}">
                    <a16:creationId xmlns:a16="http://schemas.microsoft.com/office/drawing/2014/main" id="{84EB4B5C-E1CB-4CBC-9365-293596AC4C3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09373" y="7779031"/>
                <a:ext cx="325882" cy="370074"/>
              </a:xfrm>
              <a:custGeom>
                <a:avLst/>
                <a:gdLst>
                  <a:gd name="T0" fmla="*/ 542 w 682"/>
                  <a:gd name="T1" fmla="*/ 0 h 777"/>
                  <a:gd name="T2" fmla="*/ 542 w 682"/>
                  <a:gd name="T3" fmla="*/ 0 h 777"/>
                  <a:gd name="T4" fmla="*/ 124 w 682"/>
                  <a:gd name="T5" fmla="*/ 99 h 777"/>
                  <a:gd name="T6" fmla="*/ 24 w 682"/>
                  <a:gd name="T7" fmla="*/ 310 h 777"/>
                  <a:gd name="T8" fmla="*/ 84 w 682"/>
                  <a:gd name="T9" fmla="*/ 609 h 777"/>
                  <a:gd name="T10" fmla="*/ 259 w 682"/>
                  <a:gd name="T11" fmla="*/ 760 h 777"/>
                  <a:gd name="T12" fmla="*/ 681 w 682"/>
                  <a:gd name="T13" fmla="*/ 693 h 777"/>
                  <a:gd name="T14" fmla="*/ 542 w 682"/>
                  <a:gd name="T15" fmla="*/ 0 h 7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82" h="777">
                    <a:moveTo>
                      <a:pt x="542" y="0"/>
                    </a:moveTo>
                    <a:lnTo>
                      <a:pt x="542" y="0"/>
                    </a:lnTo>
                    <a:cubicBezTo>
                      <a:pt x="124" y="99"/>
                      <a:pt x="124" y="99"/>
                      <a:pt x="124" y="99"/>
                    </a:cubicBezTo>
                    <a:cubicBezTo>
                      <a:pt x="48" y="116"/>
                      <a:pt x="0" y="211"/>
                      <a:pt x="24" y="310"/>
                    </a:cubicBezTo>
                    <a:cubicBezTo>
                      <a:pt x="84" y="609"/>
                      <a:pt x="84" y="609"/>
                      <a:pt x="84" y="609"/>
                    </a:cubicBezTo>
                    <a:cubicBezTo>
                      <a:pt x="104" y="708"/>
                      <a:pt x="184" y="776"/>
                      <a:pt x="259" y="760"/>
                    </a:cubicBezTo>
                    <a:cubicBezTo>
                      <a:pt x="681" y="693"/>
                      <a:pt x="681" y="693"/>
                      <a:pt x="681" y="693"/>
                    </a:cubicBezTo>
                    <a:lnTo>
                      <a:pt x="542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84" name="Freeform: Shape 111">
                <a:extLst>
                  <a:ext uri="{FF2B5EF4-FFF2-40B4-BE49-F238E27FC236}">
                    <a16:creationId xmlns:a16="http://schemas.microsoft.com/office/drawing/2014/main" id="{A6431091-A062-4758-9EF9-5C8266D8E3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15722" y="7897455"/>
                <a:ext cx="99457" cy="38065"/>
              </a:xfrm>
              <a:custGeom>
                <a:avLst/>
                <a:gdLst>
                  <a:gd name="T0" fmla="*/ 183 w 212"/>
                  <a:gd name="T1" fmla="*/ 4 h 85"/>
                  <a:gd name="T2" fmla="*/ 183 w 212"/>
                  <a:gd name="T3" fmla="*/ 4 h 85"/>
                  <a:gd name="T4" fmla="*/ 0 w 212"/>
                  <a:gd name="T5" fmla="*/ 40 h 85"/>
                  <a:gd name="T6" fmla="*/ 12 w 212"/>
                  <a:gd name="T7" fmla="*/ 84 h 85"/>
                  <a:gd name="T8" fmla="*/ 192 w 212"/>
                  <a:gd name="T9" fmla="*/ 47 h 85"/>
                  <a:gd name="T10" fmla="*/ 208 w 212"/>
                  <a:gd name="T11" fmla="*/ 19 h 85"/>
                  <a:gd name="T12" fmla="*/ 183 w 212"/>
                  <a:gd name="T13" fmla="*/ 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5">
                    <a:moveTo>
                      <a:pt x="183" y="4"/>
                    </a:moveTo>
                    <a:lnTo>
                      <a:pt x="183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12" y="84"/>
                      <a:pt x="12" y="84"/>
                      <a:pt x="12" y="84"/>
                    </a:cubicBezTo>
                    <a:cubicBezTo>
                      <a:pt x="192" y="47"/>
                      <a:pt x="192" y="47"/>
                      <a:pt x="192" y="47"/>
                    </a:cubicBezTo>
                    <a:cubicBezTo>
                      <a:pt x="203" y="47"/>
                      <a:pt x="211" y="32"/>
                      <a:pt x="208" y="19"/>
                    </a:cubicBezTo>
                    <a:cubicBezTo>
                      <a:pt x="208" y="7"/>
                      <a:pt x="195" y="0"/>
                      <a:pt x="183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85" name="Freeform: Shape 112">
                <a:extLst>
                  <a:ext uri="{FF2B5EF4-FFF2-40B4-BE49-F238E27FC236}">
                    <a16:creationId xmlns:a16="http://schemas.microsoft.com/office/drawing/2014/main" id="{8CC0FAB9-CBBC-459E-A150-324A7FA467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24186" y="7933405"/>
                <a:ext cx="99457" cy="38065"/>
              </a:xfrm>
              <a:custGeom>
                <a:avLst/>
                <a:gdLst>
                  <a:gd name="T0" fmla="*/ 179 w 212"/>
                  <a:gd name="T1" fmla="*/ 4 h 85"/>
                  <a:gd name="T2" fmla="*/ 179 w 212"/>
                  <a:gd name="T3" fmla="*/ 4 h 85"/>
                  <a:gd name="T4" fmla="*/ 0 w 212"/>
                  <a:gd name="T5" fmla="*/ 40 h 85"/>
                  <a:gd name="T6" fmla="*/ 8 w 212"/>
                  <a:gd name="T7" fmla="*/ 84 h 85"/>
                  <a:gd name="T8" fmla="*/ 192 w 212"/>
                  <a:gd name="T9" fmla="*/ 48 h 85"/>
                  <a:gd name="T10" fmla="*/ 207 w 212"/>
                  <a:gd name="T11" fmla="*/ 20 h 85"/>
                  <a:gd name="T12" fmla="*/ 179 w 212"/>
                  <a:gd name="T13" fmla="*/ 4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5">
                    <a:moveTo>
                      <a:pt x="179" y="4"/>
                    </a:moveTo>
                    <a:lnTo>
                      <a:pt x="179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192" y="48"/>
                      <a:pt x="192" y="48"/>
                      <a:pt x="192" y="48"/>
                    </a:cubicBezTo>
                    <a:cubicBezTo>
                      <a:pt x="204" y="44"/>
                      <a:pt x="211" y="32"/>
                      <a:pt x="207" y="20"/>
                    </a:cubicBezTo>
                    <a:cubicBezTo>
                      <a:pt x="207" y="9"/>
                      <a:pt x="195" y="0"/>
                      <a:pt x="179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86" name="Freeform: Shape 113">
                <a:extLst>
                  <a:ext uri="{FF2B5EF4-FFF2-40B4-BE49-F238E27FC236}">
                    <a16:creationId xmlns:a16="http://schemas.microsoft.com/office/drawing/2014/main" id="{C2150E5C-0EF3-4420-9021-720587B4FD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2651" y="7969355"/>
                <a:ext cx="99457" cy="38065"/>
              </a:xfrm>
              <a:custGeom>
                <a:avLst/>
                <a:gdLst>
                  <a:gd name="T0" fmla="*/ 179 w 212"/>
                  <a:gd name="T1" fmla="*/ 4 h 84"/>
                  <a:gd name="T2" fmla="*/ 179 w 212"/>
                  <a:gd name="T3" fmla="*/ 4 h 84"/>
                  <a:gd name="T4" fmla="*/ 0 w 212"/>
                  <a:gd name="T5" fmla="*/ 40 h 84"/>
                  <a:gd name="T6" fmla="*/ 8 w 212"/>
                  <a:gd name="T7" fmla="*/ 83 h 84"/>
                  <a:gd name="T8" fmla="*/ 191 w 212"/>
                  <a:gd name="T9" fmla="*/ 48 h 84"/>
                  <a:gd name="T10" fmla="*/ 207 w 212"/>
                  <a:gd name="T11" fmla="*/ 20 h 84"/>
                  <a:gd name="T12" fmla="*/ 179 w 212"/>
                  <a:gd name="T13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4">
                    <a:moveTo>
                      <a:pt x="179" y="4"/>
                    </a:moveTo>
                    <a:lnTo>
                      <a:pt x="179" y="4"/>
                    </a:lnTo>
                    <a:cubicBezTo>
                      <a:pt x="0" y="40"/>
                      <a:pt x="0" y="40"/>
                      <a:pt x="0" y="40"/>
                    </a:cubicBezTo>
                    <a:cubicBezTo>
                      <a:pt x="8" y="83"/>
                      <a:pt x="8" y="83"/>
                      <a:pt x="8" y="83"/>
                    </a:cubicBezTo>
                    <a:cubicBezTo>
                      <a:pt x="191" y="48"/>
                      <a:pt x="191" y="48"/>
                      <a:pt x="191" y="48"/>
                    </a:cubicBezTo>
                    <a:cubicBezTo>
                      <a:pt x="203" y="43"/>
                      <a:pt x="211" y="32"/>
                      <a:pt x="207" y="20"/>
                    </a:cubicBezTo>
                    <a:cubicBezTo>
                      <a:pt x="203" y="8"/>
                      <a:pt x="191" y="0"/>
                      <a:pt x="179" y="4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87" name="Freeform: Shape 114">
                <a:extLst>
                  <a:ext uri="{FF2B5EF4-FFF2-40B4-BE49-F238E27FC236}">
                    <a16:creationId xmlns:a16="http://schemas.microsoft.com/office/drawing/2014/main" id="{3C436A9E-FA29-4248-8AC0-F2BC46DFDE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38999" y="8005305"/>
                <a:ext cx="99457" cy="38065"/>
              </a:xfrm>
              <a:custGeom>
                <a:avLst/>
                <a:gdLst>
                  <a:gd name="T0" fmla="*/ 179 w 212"/>
                  <a:gd name="T1" fmla="*/ 0 h 84"/>
                  <a:gd name="T2" fmla="*/ 179 w 212"/>
                  <a:gd name="T3" fmla="*/ 0 h 84"/>
                  <a:gd name="T4" fmla="*/ 0 w 212"/>
                  <a:gd name="T5" fmla="*/ 39 h 84"/>
                  <a:gd name="T6" fmla="*/ 8 w 212"/>
                  <a:gd name="T7" fmla="*/ 83 h 84"/>
                  <a:gd name="T8" fmla="*/ 187 w 212"/>
                  <a:gd name="T9" fmla="*/ 47 h 84"/>
                  <a:gd name="T10" fmla="*/ 207 w 212"/>
                  <a:gd name="T11" fmla="*/ 19 h 84"/>
                  <a:gd name="T12" fmla="*/ 179 w 212"/>
                  <a:gd name="T13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2" h="84">
                    <a:moveTo>
                      <a:pt x="179" y="0"/>
                    </a:moveTo>
                    <a:lnTo>
                      <a:pt x="179" y="0"/>
                    </a:lnTo>
                    <a:cubicBezTo>
                      <a:pt x="0" y="39"/>
                      <a:pt x="0" y="39"/>
                      <a:pt x="0" y="39"/>
                    </a:cubicBezTo>
                    <a:cubicBezTo>
                      <a:pt x="8" y="83"/>
                      <a:pt x="8" y="83"/>
                      <a:pt x="8" y="83"/>
                    </a:cubicBezTo>
                    <a:cubicBezTo>
                      <a:pt x="187" y="47"/>
                      <a:pt x="187" y="47"/>
                      <a:pt x="187" y="47"/>
                    </a:cubicBezTo>
                    <a:cubicBezTo>
                      <a:pt x="199" y="44"/>
                      <a:pt x="211" y="31"/>
                      <a:pt x="207" y="19"/>
                    </a:cubicBezTo>
                    <a:cubicBezTo>
                      <a:pt x="203" y="7"/>
                      <a:pt x="191" y="0"/>
                      <a:pt x="179" y="0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88" name="Freeform: Shape 115">
                <a:extLst>
                  <a:ext uri="{FF2B5EF4-FFF2-40B4-BE49-F238E27FC236}">
                    <a16:creationId xmlns:a16="http://schemas.microsoft.com/office/drawing/2014/main" id="{C28FF0EB-C0D1-40CD-B9F7-09AC80A1E4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847464" y="8041255"/>
                <a:ext cx="97341" cy="38065"/>
              </a:xfrm>
              <a:custGeom>
                <a:avLst/>
                <a:gdLst>
                  <a:gd name="T0" fmla="*/ 179 w 208"/>
                  <a:gd name="T1" fmla="*/ 0 h 85"/>
                  <a:gd name="T2" fmla="*/ 179 w 208"/>
                  <a:gd name="T3" fmla="*/ 0 h 85"/>
                  <a:gd name="T4" fmla="*/ 0 w 208"/>
                  <a:gd name="T5" fmla="*/ 36 h 85"/>
                  <a:gd name="T6" fmla="*/ 8 w 208"/>
                  <a:gd name="T7" fmla="*/ 84 h 85"/>
                  <a:gd name="T8" fmla="*/ 187 w 208"/>
                  <a:gd name="T9" fmla="*/ 48 h 85"/>
                  <a:gd name="T10" fmla="*/ 207 w 208"/>
                  <a:gd name="T11" fmla="*/ 20 h 85"/>
                  <a:gd name="T12" fmla="*/ 179 w 208"/>
                  <a:gd name="T13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8" h="85">
                    <a:moveTo>
                      <a:pt x="179" y="0"/>
                    </a:moveTo>
                    <a:lnTo>
                      <a:pt x="179" y="0"/>
                    </a:lnTo>
                    <a:cubicBezTo>
                      <a:pt x="0" y="36"/>
                      <a:pt x="0" y="36"/>
                      <a:pt x="0" y="36"/>
                    </a:cubicBezTo>
                    <a:cubicBezTo>
                      <a:pt x="8" y="84"/>
                      <a:pt x="8" y="84"/>
                      <a:pt x="8" y="84"/>
                    </a:cubicBezTo>
                    <a:cubicBezTo>
                      <a:pt x="187" y="48"/>
                      <a:pt x="187" y="48"/>
                      <a:pt x="187" y="48"/>
                    </a:cubicBezTo>
                    <a:cubicBezTo>
                      <a:pt x="199" y="44"/>
                      <a:pt x="207" y="32"/>
                      <a:pt x="207" y="20"/>
                    </a:cubicBezTo>
                    <a:cubicBezTo>
                      <a:pt x="203" y="8"/>
                      <a:pt x="191" y="0"/>
                      <a:pt x="179" y="0"/>
                    </a:cubicBezTo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305" name="Group 116">
              <a:extLst>
                <a:ext uri="{FF2B5EF4-FFF2-40B4-BE49-F238E27FC236}">
                  <a16:creationId xmlns:a16="http://schemas.microsoft.com/office/drawing/2014/main" id="{D182A32E-4913-42C4-81F2-2E0215346EFA}"/>
                </a:ext>
              </a:extLst>
            </p:cNvPr>
            <p:cNvGrpSpPr/>
            <p:nvPr/>
          </p:nvGrpSpPr>
          <p:grpSpPr>
            <a:xfrm>
              <a:off x="5174156" y="3173565"/>
              <a:ext cx="274602" cy="215406"/>
              <a:chOff x="13463904" y="7694443"/>
              <a:chExt cx="802008" cy="687280"/>
            </a:xfrm>
          </p:grpSpPr>
          <p:sp>
            <p:nvSpPr>
              <p:cNvPr id="370" name="Freeform: Shape 117">
                <a:extLst>
                  <a:ext uri="{FF2B5EF4-FFF2-40B4-BE49-F238E27FC236}">
                    <a16:creationId xmlns:a16="http://schemas.microsoft.com/office/drawing/2014/main" id="{FAB49BEE-A24F-4FBC-8CF3-22E4D14E2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7800178"/>
                <a:ext cx="782963" cy="581545"/>
              </a:xfrm>
              <a:custGeom>
                <a:avLst/>
                <a:gdLst>
                  <a:gd name="T0" fmla="*/ 1637 w 1638"/>
                  <a:gd name="T1" fmla="*/ 728 h 1215"/>
                  <a:gd name="T2" fmla="*/ 255 w 1638"/>
                  <a:gd name="T3" fmla="*/ 1214 h 1215"/>
                  <a:gd name="T4" fmla="*/ 0 w 1638"/>
                  <a:gd name="T5" fmla="*/ 481 h 1215"/>
                  <a:gd name="T6" fmla="*/ 1382 w 1638"/>
                  <a:gd name="T7" fmla="*/ 0 h 1215"/>
                  <a:gd name="T8" fmla="*/ 1637 w 1638"/>
                  <a:gd name="T9" fmla="*/ 728 h 1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8" h="1215">
                    <a:moveTo>
                      <a:pt x="1637" y="728"/>
                    </a:moveTo>
                    <a:lnTo>
                      <a:pt x="255" y="1214"/>
                    </a:lnTo>
                    <a:lnTo>
                      <a:pt x="0" y="481"/>
                    </a:lnTo>
                    <a:lnTo>
                      <a:pt x="1382" y="0"/>
                    </a:lnTo>
                    <a:lnTo>
                      <a:pt x="1637" y="728"/>
                    </a:lnTo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71" name="Freeform: Shape 118">
                <a:extLst>
                  <a:ext uri="{FF2B5EF4-FFF2-40B4-BE49-F238E27FC236}">
                    <a16:creationId xmlns:a16="http://schemas.microsoft.com/office/drawing/2014/main" id="{F7FBE61C-6C45-491E-8A3E-D14EDA2038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8030682"/>
                <a:ext cx="389365" cy="348927"/>
              </a:xfrm>
              <a:custGeom>
                <a:avLst/>
                <a:gdLst>
                  <a:gd name="T0" fmla="*/ 0 w 817"/>
                  <a:gd name="T1" fmla="*/ 0 h 734"/>
                  <a:gd name="T2" fmla="*/ 816 w 817"/>
                  <a:gd name="T3" fmla="*/ 124 h 734"/>
                  <a:gd name="T4" fmla="*/ 255 w 817"/>
                  <a:gd name="T5" fmla="*/ 733 h 734"/>
                  <a:gd name="T6" fmla="*/ 0 w 817"/>
                  <a:gd name="T7" fmla="*/ 0 h 7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7" h="734">
                    <a:moveTo>
                      <a:pt x="0" y="0"/>
                    </a:moveTo>
                    <a:lnTo>
                      <a:pt x="816" y="124"/>
                    </a:lnTo>
                    <a:lnTo>
                      <a:pt x="255" y="733"/>
                    </a:lnTo>
                    <a:lnTo>
                      <a:pt x="0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72" name="Freeform: Shape 119">
                <a:extLst>
                  <a:ext uri="{FF2B5EF4-FFF2-40B4-BE49-F238E27FC236}">
                    <a16:creationId xmlns:a16="http://schemas.microsoft.com/office/drawing/2014/main" id="{15CA7BCA-6209-4526-932F-CDD3BDBF4D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874431" y="7800178"/>
                <a:ext cx="391481" cy="346812"/>
              </a:xfrm>
              <a:custGeom>
                <a:avLst/>
                <a:gdLst>
                  <a:gd name="T0" fmla="*/ 566 w 822"/>
                  <a:gd name="T1" fmla="*/ 0 h 729"/>
                  <a:gd name="T2" fmla="*/ 0 w 822"/>
                  <a:gd name="T3" fmla="*/ 605 h 729"/>
                  <a:gd name="T4" fmla="*/ 821 w 822"/>
                  <a:gd name="T5" fmla="*/ 728 h 729"/>
                  <a:gd name="T6" fmla="*/ 566 w 822"/>
                  <a:gd name="T7" fmla="*/ 0 h 7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22" h="729">
                    <a:moveTo>
                      <a:pt x="566" y="0"/>
                    </a:moveTo>
                    <a:lnTo>
                      <a:pt x="0" y="605"/>
                    </a:lnTo>
                    <a:lnTo>
                      <a:pt x="821" y="728"/>
                    </a:lnTo>
                    <a:lnTo>
                      <a:pt x="566" y="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73" name="Freeform: Shape 120">
                <a:extLst>
                  <a:ext uri="{FF2B5EF4-FFF2-40B4-BE49-F238E27FC236}">
                    <a16:creationId xmlns:a16="http://schemas.microsoft.com/office/drawing/2014/main" id="{F7068384-5D60-4491-98B4-3984CAE10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82949" y="7694443"/>
                <a:ext cx="662344" cy="334124"/>
              </a:xfrm>
              <a:custGeom>
                <a:avLst/>
                <a:gdLst>
                  <a:gd name="T0" fmla="*/ 0 w 1383"/>
                  <a:gd name="T1" fmla="*/ 700 h 701"/>
                  <a:gd name="T2" fmla="*/ 530 w 1383"/>
                  <a:gd name="T3" fmla="*/ 0 h 701"/>
                  <a:gd name="T4" fmla="*/ 1382 w 1383"/>
                  <a:gd name="T5" fmla="*/ 219 h 701"/>
                  <a:gd name="T6" fmla="*/ 0 w 1383"/>
                  <a:gd name="T7" fmla="*/ 700 h 7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83" h="701">
                    <a:moveTo>
                      <a:pt x="0" y="700"/>
                    </a:moveTo>
                    <a:lnTo>
                      <a:pt x="530" y="0"/>
                    </a:lnTo>
                    <a:lnTo>
                      <a:pt x="1382" y="219"/>
                    </a:lnTo>
                    <a:lnTo>
                      <a:pt x="0" y="700"/>
                    </a:lnTo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74" name="Freeform: Shape 121">
                <a:extLst>
                  <a:ext uri="{FF2B5EF4-FFF2-40B4-BE49-F238E27FC236}">
                    <a16:creationId xmlns:a16="http://schemas.microsoft.com/office/drawing/2014/main" id="{DC203DD2-8AE9-484B-A9AA-D179EFED32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463904" y="7745196"/>
                <a:ext cx="681389" cy="342583"/>
              </a:xfrm>
              <a:custGeom>
                <a:avLst/>
                <a:gdLst>
                  <a:gd name="T0" fmla="*/ 40 w 1423"/>
                  <a:gd name="T1" fmla="*/ 593 h 718"/>
                  <a:gd name="T2" fmla="*/ 0 w 1423"/>
                  <a:gd name="T3" fmla="*/ 482 h 718"/>
                  <a:gd name="T4" fmla="*/ 1382 w 1423"/>
                  <a:gd name="T5" fmla="*/ 0 h 718"/>
                  <a:gd name="T6" fmla="*/ 1422 w 1423"/>
                  <a:gd name="T7" fmla="*/ 112 h 718"/>
                  <a:gd name="T8" fmla="*/ 856 w 1423"/>
                  <a:gd name="T9" fmla="*/ 717 h 718"/>
                  <a:gd name="T10" fmla="*/ 40 w 1423"/>
                  <a:gd name="T11" fmla="*/ 593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23" h="718">
                    <a:moveTo>
                      <a:pt x="40" y="593"/>
                    </a:moveTo>
                    <a:lnTo>
                      <a:pt x="0" y="482"/>
                    </a:lnTo>
                    <a:lnTo>
                      <a:pt x="1382" y="0"/>
                    </a:lnTo>
                    <a:lnTo>
                      <a:pt x="1422" y="112"/>
                    </a:lnTo>
                    <a:lnTo>
                      <a:pt x="856" y="717"/>
                    </a:lnTo>
                    <a:lnTo>
                      <a:pt x="40" y="593"/>
                    </a:ln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75" name="Freeform: Shape 122">
                <a:extLst>
                  <a:ext uri="{FF2B5EF4-FFF2-40B4-BE49-F238E27FC236}">
                    <a16:creationId xmlns:a16="http://schemas.microsoft.com/office/drawing/2014/main" id="{FC0FBF3E-2112-4E24-AC00-A7ACCB4CCC7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14148" y="7840358"/>
                <a:ext cx="397830" cy="156488"/>
              </a:xfrm>
              <a:custGeom>
                <a:avLst/>
                <a:gdLst>
                  <a:gd name="T0" fmla="*/ 812 w 833"/>
                  <a:gd name="T1" fmla="*/ 52 h 332"/>
                  <a:gd name="T2" fmla="*/ 812 w 833"/>
                  <a:gd name="T3" fmla="*/ 52 h 332"/>
                  <a:gd name="T4" fmla="*/ 40 w 833"/>
                  <a:gd name="T5" fmla="*/ 323 h 332"/>
                  <a:gd name="T6" fmla="*/ 4 w 833"/>
                  <a:gd name="T7" fmla="*/ 307 h 332"/>
                  <a:gd name="T8" fmla="*/ 20 w 833"/>
                  <a:gd name="T9" fmla="*/ 275 h 332"/>
                  <a:gd name="T10" fmla="*/ 796 w 833"/>
                  <a:gd name="T11" fmla="*/ 4 h 332"/>
                  <a:gd name="T12" fmla="*/ 828 w 833"/>
                  <a:gd name="T13" fmla="*/ 20 h 332"/>
                  <a:gd name="T14" fmla="*/ 812 w 833"/>
                  <a:gd name="T15" fmla="*/ 52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3" h="332">
                    <a:moveTo>
                      <a:pt x="812" y="52"/>
                    </a:moveTo>
                    <a:lnTo>
                      <a:pt x="812" y="52"/>
                    </a:lnTo>
                    <a:cubicBezTo>
                      <a:pt x="40" y="323"/>
                      <a:pt x="40" y="323"/>
                      <a:pt x="40" y="323"/>
                    </a:cubicBezTo>
                    <a:cubicBezTo>
                      <a:pt x="24" y="331"/>
                      <a:pt x="8" y="323"/>
                      <a:pt x="4" y="307"/>
                    </a:cubicBezTo>
                    <a:cubicBezTo>
                      <a:pt x="0" y="295"/>
                      <a:pt x="8" y="279"/>
                      <a:pt x="20" y="275"/>
                    </a:cubicBezTo>
                    <a:cubicBezTo>
                      <a:pt x="796" y="4"/>
                      <a:pt x="796" y="4"/>
                      <a:pt x="796" y="4"/>
                    </a:cubicBezTo>
                    <a:cubicBezTo>
                      <a:pt x="808" y="0"/>
                      <a:pt x="824" y="8"/>
                      <a:pt x="828" y="20"/>
                    </a:cubicBezTo>
                    <a:cubicBezTo>
                      <a:pt x="832" y="36"/>
                      <a:pt x="828" y="48"/>
                      <a:pt x="812" y="52"/>
                    </a:cubicBezTo>
                  </a:path>
                </a:pathLst>
              </a:custGeom>
              <a:solidFill>
                <a:srgbClr val="E0E1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76" name="Freeform: Shape 123">
                <a:extLst>
                  <a:ext uri="{FF2B5EF4-FFF2-40B4-BE49-F238E27FC236}">
                    <a16:creationId xmlns:a16="http://schemas.microsoft.com/office/drawing/2014/main" id="{5E1665AB-ABA3-4776-960F-C5515BF4AF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31077" y="7888996"/>
                <a:ext cx="397830" cy="154374"/>
              </a:xfrm>
              <a:custGeom>
                <a:avLst/>
                <a:gdLst>
                  <a:gd name="T0" fmla="*/ 812 w 833"/>
                  <a:gd name="T1" fmla="*/ 51 h 327"/>
                  <a:gd name="T2" fmla="*/ 812 w 833"/>
                  <a:gd name="T3" fmla="*/ 51 h 327"/>
                  <a:gd name="T4" fmla="*/ 40 w 833"/>
                  <a:gd name="T5" fmla="*/ 322 h 327"/>
                  <a:gd name="T6" fmla="*/ 4 w 833"/>
                  <a:gd name="T7" fmla="*/ 306 h 327"/>
                  <a:gd name="T8" fmla="*/ 4 w 833"/>
                  <a:gd name="T9" fmla="*/ 306 h 327"/>
                  <a:gd name="T10" fmla="*/ 20 w 833"/>
                  <a:gd name="T11" fmla="*/ 274 h 327"/>
                  <a:gd name="T12" fmla="*/ 796 w 833"/>
                  <a:gd name="T13" fmla="*/ 4 h 327"/>
                  <a:gd name="T14" fmla="*/ 828 w 833"/>
                  <a:gd name="T15" fmla="*/ 20 h 327"/>
                  <a:gd name="T16" fmla="*/ 812 w 833"/>
                  <a:gd name="T17" fmla="*/ 51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33" h="327">
                    <a:moveTo>
                      <a:pt x="812" y="51"/>
                    </a:moveTo>
                    <a:lnTo>
                      <a:pt x="812" y="51"/>
                    </a:lnTo>
                    <a:cubicBezTo>
                      <a:pt x="40" y="322"/>
                      <a:pt x="40" y="322"/>
                      <a:pt x="40" y="322"/>
                    </a:cubicBezTo>
                    <a:cubicBezTo>
                      <a:pt x="24" y="326"/>
                      <a:pt x="8" y="322"/>
                      <a:pt x="4" y="306"/>
                    </a:cubicBezTo>
                    <a:lnTo>
                      <a:pt x="4" y="306"/>
                    </a:lnTo>
                    <a:cubicBezTo>
                      <a:pt x="0" y="294"/>
                      <a:pt x="8" y="278"/>
                      <a:pt x="20" y="274"/>
                    </a:cubicBezTo>
                    <a:cubicBezTo>
                      <a:pt x="796" y="4"/>
                      <a:pt x="796" y="4"/>
                      <a:pt x="796" y="4"/>
                    </a:cubicBezTo>
                    <a:cubicBezTo>
                      <a:pt x="808" y="0"/>
                      <a:pt x="824" y="4"/>
                      <a:pt x="828" y="20"/>
                    </a:cubicBezTo>
                    <a:cubicBezTo>
                      <a:pt x="832" y="32"/>
                      <a:pt x="828" y="48"/>
                      <a:pt x="812" y="51"/>
                    </a:cubicBezTo>
                  </a:path>
                </a:pathLst>
              </a:custGeom>
              <a:solidFill>
                <a:srgbClr val="E0E1E0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306" name="Group 160">
              <a:extLst>
                <a:ext uri="{FF2B5EF4-FFF2-40B4-BE49-F238E27FC236}">
                  <a16:creationId xmlns:a16="http://schemas.microsoft.com/office/drawing/2014/main" id="{9C30C411-B2A2-4559-8F32-0FF3048E667D}"/>
                </a:ext>
              </a:extLst>
            </p:cNvPr>
            <p:cNvGrpSpPr/>
            <p:nvPr/>
          </p:nvGrpSpPr>
          <p:grpSpPr>
            <a:xfrm>
              <a:off x="4756404" y="3477916"/>
              <a:ext cx="173224" cy="210768"/>
              <a:chOff x="9916767" y="11659096"/>
              <a:chExt cx="1032769" cy="1372771"/>
            </a:xfrm>
            <a:solidFill>
              <a:schemeClr val="accent1"/>
            </a:solidFill>
          </p:grpSpPr>
          <p:sp>
            <p:nvSpPr>
              <p:cNvPr id="364" name="Freeform: Shape 161">
                <a:extLst>
                  <a:ext uri="{FF2B5EF4-FFF2-40B4-BE49-F238E27FC236}">
                    <a16:creationId xmlns:a16="http://schemas.microsoft.com/office/drawing/2014/main" id="{61FFF5CC-B80A-4355-931B-72AC1D886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6767" y="12943702"/>
                <a:ext cx="75568" cy="88165"/>
              </a:xfrm>
              <a:custGeom>
                <a:avLst/>
                <a:gdLst>
                  <a:gd name="T0" fmla="*/ 3 w 26"/>
                  <a:gd name="T1" fmla="*/ 0 h 29"/>
                  <a:gd name="T2" fmla="*/ 3 w 26"/>
                  <a:gd name="T3" fmla="*/ 0 h 29"/>
                  <a:gd name="T4" fmla="*/ 3 w 26"/>
                  <a:gd name="T5" fmla="*/ 25 h 29"/>
                  <a:gd name="T6" fmla="*/ 25 w 26"/>
                  <a:gd name="T7" fmla="*/ 13 h 29"/>
                  <a:gd name="T8" fmla="*/ 3 w 26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3" y="0"/>
                    </a:moveTo>
                    <a:lnTo>
                      <a:pt x="3" y="0"/>
                    </a:lnTo>
                    <a:cubicBezTo>
                      <a:pt x="3" y="4"/>
                      <a:pt x="0" y="22"/>
                      <a:pt x="3" y="25"/>
                    </a:cubicBezTo>
                    <a:cubicBezTo>
                      <a:pt x="3" y="28"/>
                      <a:pt x="22" y="13"/>
                      <a:pt x="25" y="13"/>
                    </a:cubicBezTo>
                    <a:cubicBezTo>
                      <a:pt x="22" y="7"/>
                      <a:pt x="1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65" name="Freeform: Shape 162">
                <a:extLst>
                  <a:ext uri="{FF2B5EF4-FFF2-40B4-BE49-F238E27FC236}">
                    <a16:creationId xmlns:a16="http://schemas.microsoft.com/office/drawing/2014/main" id="{D59CAEEC-A2AD-475C-AF4F-90CC219A27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67144" y="11759852"/>
                <a:ext cx="692717" cy="944566"/>
              </a:xfrm>
              <a:custGeom>
                <a:avLst/>
                <a:gdLst>
                  <a:gd name="T0" fmla="*/ 12 w 243"/>
                  <a:gd name="T1" fmla="*/ 327 h 331"/>
                  <a:gd name="T2" fmla="*/ 12 w 243"/>
                  <a:gd name="T3" fmla="*/ 327 h 331"/>
                  <a:gd name="T4" fmla="*/ 18 w 243"/>
                  <a:gd name="T5" fmla="*/ 330 h 331"/>
                  <a:gd name="T6" fmla="*/ 242 w 243"/>
                  <a:gd name="T7" fmla="*/ 15 h 331"/>
                  <a:gd name="T8" fmla="*/ 224 w 243"/>
                  <a:gd name="T9" fmla="*/ 0 h 331"/>
                  <a:gd name="T10" fmla="*/ 0 w 243"/>
                  <a:gd name="T11" fmla="*/ 315 h 331"/>
                  <a:gd name="T12" fmla="*/ 9 w 243"/>
                  <a:gd name="T13" fmla="*/ 321 h 331"/>
                  <a:gd name="T14" fmla="*/ 12 w 243"/>
                  <a:gd name="T15" fmla="*/ 327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331">
                    <a:moveTo>
                      <a:pt x="12" y="327"/>
                    </a:moveTo>
                    <a:lnTo>
                      <a:pt x="12" y="327"/>
                    </a:lnTo>
                    <a:cubicBezTo>
                      <a:pt x="15" y="327"/>
                      <a:pt x="15" y="330"/>
                      <a:pt x="18" y="330"/>
                    </a:cubicBezTo>
                    <a:cubicBezTo>
                      <a:pt x="242" y="15"/>
                      <a:pt x="242" y="15"/>
                      <a:pt x="242" y="15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0" y="315"/>
                      <a:pt x="0" y="315"/>
                      <a:pt x="0" y="315"/>
                    </a:cubicBezTo>
                    <a:cubicBezTo>
                      <a:pt x="9" y="321"/>
                      <a:pt x="9" y="321"/>
                      <a:pt x="9" y="321"/>
                    </a:cubicBezTo>
                    <a:lnTo>
                      <a:pt x="12" y="327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66" name="Freeform: Shape 163">
                <a:extLst>
                  <a:ext uri="{FF2B5EF4-FFF2-40B4-BE49-F238E27FC236}">
                    <a16:creationId xmlns:a16="http://schemas.microsoft.com/office/drawing/2014/main" id="{2129DF69-0E70-4BBF-B667-767868B7F9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80497" y="11848010"/>
                <a:ext cx="705308" cy="944560"/>
              </a:xfrm>
              <a:custGeom>
                <a:avLst/>
                <a:gdLst>
                  <a:gd name="T0" fmla="*/ 6 w 246"/>
                  <a:gd name="T1" fmla="*/ 318 h 331"/>
                  <a:gd name="T2" fmla="*/ 6 w 246"/>
                  <a:gd name="T3" fmla="*/ 318 h 331"/>
                  <a:gd name="T4" fmla="*/ 18 w 246"/>
                  <a:gd name="T5" fmla="*/ 327 h 331"/>
                  <a:gd name="T6" fmla="*/ 21 w 246"/>
                  <a:gd name="T7" fmla="*/ 330 h 331"/>
                  <a:gd name="T8" fmla="*/ 245 w 246"/>
                  <a:gd name="T9" fmla="*/ 12 h 331"/>
                  <a:gd name="T10" fmla="*/ 224 w 246"/>
                  <a:gd name="T11" fmla="*/ 0 h 331"/>
                  <a:gd name="T12" fmla="*/ 0 w 246"/>
                  <a:gd name="T13" fmla="*/ 315 h 331"/>
                  <a:gd name="T14" fmla="*/ 3 w 246"/>
                  <a:gd name="T15" fmla="*/ 315 h 331"/>
                  <a:gd name="T16" fmla="*/ 6 w 246"/>
                  <a:gd name="T17" fmla="*/ 318 h 3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6" h="331">
                    <a:moveTo>
                      <a:pt x="6" y="318"/>
                    </a:moveTo>
                    <a:lnTo>
                      <a:pt x="6" y="318"/>
                    </a:lnTo>
                    <a:cubicBezTo>
                      <a:pt x="18" y="327"/>
                      <a:pt x="18" y="327"/>
                      <a:pt x="18" y="327"/>
                    </a:cubicBezTo>
                    <a:cubicBezTo>
                      <a:pt x="18" y="327"/>
                      <a:pt x="18" y="327"/>
                      <a:pt x="21" y="330"/>
                    </a:cubicBezTo>
                    <a:cubicBezTo>
                      <a:pt x="245" y="12"/>
                      <a:pt x="245" y="12"/>
                      <a:pt x="245" y="12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0" y="315"/>
                      <a:pt x="0" y="315"/>
                      <a:pt x="0" y="315"/>
                    </a:cubicBezTo>
                    <a:lnTo>
                      <a:pt x="3" y="315"/>
                    </a:lnTo>
                    <a:lnTo>
                      <a:pt x="6" y="318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67" name="Freeform: Shape 164">
                <a:extLst>
                  <a:ext uri="{FF2B5EF4-FFF2-40B4-BE49-F238E27FC236}">
                    <a16:creationId xmlns:a16="http://schemas.microsoft.com/office/drawing/2014/main" id="{5AC984D5-5ABE-4DDC-B0EA-2CE9B25153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672451" y="11659096"/>
                <a:ext cx="277085" cy="239294"/>
              </a:xfrm>
              <a:custGeom>
                <a:avLst/>
                <a:gdLst>
                  <a:gd name="T0" fmla="*/ 88 w 95"/>
                  <a:gd name="T1" fmla="*/ 36 h 82"/>
                  <a:gd name="T2" fmla="*/ 88 w 95"/>
                  <a:gd name="T3" fmla="*/ 36 h 82"/>
                  <a:gd name="T4" fmla="*/ 39 w 95"/>
                  <a:gd name="T5" fmla="*/ 2 h 82"/>
                  <a:gd name="T6" fmla="*/ 30 w 95"/>
                  <a:gd name="T7" fmla="*/ 0 h 82"/>
                  <a:gd name="T8" fmla="*/ 21 w 95"/>
                  <a:gd name="T9" fmla="*/ 0 h 82"/>
                  <a:gd name="T10" fmla="*/ 0 w 95"/>
                  <a:gd name="T11" fmla="*/ 27 h 82"/>
                  <a:gd name="T12" fmla="*/ 78 w 95"/>
                  <a:gd name="T13" fmla="*/ 81 h 82"/>
                  <a:gd name="T14" fmla="*/ 94 w 95"/>
                  <a:gd name="T15" fmla="*/ 54 h 82"/>
                  <a:gd name="T16" fmla="*/ 88 w 95"/>
                  <a:gd name="T17" fmla="*/ 36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5" h="82">
                    <a:moveTo>
                      <a:pt x="88" y="36"/>
                    </a:moveTo>
                    <a:lnTo>
                      <a:pt x="88" y="36"/>
                    </a:lnTo>
                    <a:cubicBezTo>
                      <a:pt x="39" y="2"/>
                      <a:pt x="39" y="2"/>
                      <a:pt x="39" y="2"/>
                    </a:cubicBezTo>
                    <a:cubicBezTo>
                      <a:pt x="36" y="0"/>
                      <a:pt x="33" y="0"/>
                      <a:pt x="30" y="0"/>
                    </a:cubicBezTo>
                    <a:cubicBezTo>
                      <a:pt x="27" y="0"/>
                      <a:pt x="24" y="0"/>
                      <a:pt x="21" y="0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78" y="81"/>
                      <a:pt x="78" y="81"/>
                      <a:pt x="78" y="81"/>
                    </a:cubicBezTo>
                    <a:cubicBezTo>
                      <a:pt x="94" y="54"/>
                      <a:pt x="94" y="54"/>
                      <a:pt x="94" y="54"/>
                    </a:cubicBezTo>
                    <a:cubicBezTo>
                      <a:pt x="94" y="48"/>
                      <a:pt x="94" y="39"/>
                      <a:pt x="88" y="3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68" name="Freeform: Shape 165">
                <a:extLst>
                  <a:ext uri="{FF2B5EF4-FFF2-40B4-BE49-F238E27FC236}">
                    <a16:creationId xmlns:a16="http://schemas.microsoft.com/office/drawing/2014/main" id="{68A67AEB-7571-4A0E-8FD8-CEA829A7FE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81258" y="11923578"/>
                <a:ext cx="692708" cy="931969"/>
              </a:xfrm>
              <a:custGeom>
                <a:avLst/>
                <a:gdLst>
                  <a:gd name="T0" fmla="*/ 0 w 243"/>
                  <a:gd name="T1" fmla="*/ 315 h 325"/>
                  <a:gd name="T2" fmla="*/ 0 w 243"/>
                  <a:gd name="T3" fmla="*/ 315 h 325"/>
                  <a:gd name="T4" fmla="*/ 6 w 243"/>
                  <a:gd name="T5" fmla="*/ 318 h 325"/>
                  <a:gd name="T6" fmla="*/ 9 w 243"/>
                  <a:gd name="T7" fmla="*/ 318 h 325"/>
                  <a:gd name="T8" fmla="*/ 18 w 243"/>
                  <a:gd name="T9" fmla="*/ 324 h 325"/>
                  <a:gd name="T10" fmla="*/ 242 w 243"/>
                  <a:gd name="T11" fmla="*/ 12 h 325"/>
                  <a:gd name="T12" fmla="*/ 227 w 243"/>
                  <a:gd name="T13" fmla="*/ 0 h 325"/>
                  <a:gd name="T14" fmla="*/ 0 w 243"/>
                  <a:gd name="T15" fmla="*/ 315 h 3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3" h="325">
                    <a:moveTo>
                      <a:pt x="0" y="315"/>
                    </a:moveTo>
                    <a:lnTo>
                      <a:pt x="0" y="315"/>
                    </a:lnTo>
                    <a:cubicBezTo>
                      <a:pt x="3" y="315"/>
                      <a:pt x="6" y="315"/>
                      <a:pt x="6" y="318"/>
                    </a:cubicBezTo>
                    <a:cubicBezTo>
                      <a:pt x="9" y="318"/>
                      <a:pt x="9" y="318"/>
                      <a:pt x="9" y="318"/>
                    </a:cubicBezTo>
                    <a:cubicBezTo>
                      <a:pt x="18" y="324"/>
                      <a:pt x="18" y="324"/>
                      <a:pt x="18" y="324"/>
                    </a:cubicBezTo>
                    <a:cubicBezTo>
                      <a:pt x="242" y="12"/>
                      <a:pt x="242" y="12"/>
                      <a:pt x="242" y="12"/>
                    </a:cubicBezTo>
                    <a:cubicBezTo>
                      <a:pt x="227" y="0"/>
                      <a:pt x="227" y="0"/>
                      <a:pt x="227" y="0"/>
                    </a:cubicBezTo>
                    <a:lnTo>
                      <a:pt x="0" y="315"/>
                    </a:ln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69" name="Freeform: Shape 166">
                <a:extLst>
                  <a:ext uri="{FF2B5EF4-FFF2-40B4-BE49-F238E27FC236}">
                    <a16:creationId xmlns:a16="http://schemas.microsoft.com/office/drawing/2014/main" id="{CB8B762B-CB33-4923-A6A9-2DDDAE69C3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41956" y="12729603"/>
                <a:ext cx="239306" cy="239285"/>
              </a:xfrm>
              <a:custGeom>
                <a:avLst/>
                <a:gdLst>
                  <a:gd name="T0" fmla="*/ 78 w 85"/>
                  <a:gd name="T1" fmla="*/ 48 h 83"/>
                  <a:gd name="T2" fmla="*/ 78 w 85"/>
                  <a:gd name="T3" fmla="*/ 48 h 83"/>
                  <a:gd name="T4" fmla="*/ 51 w 85"/>
                  <a:gd name="T5" fmla="*/ 27 h 83"/>
                  <a:gd name="T6" fmla="*/ 42 w 85"/>
                  <a:gd name="T7" fmla="*/ 21 h 83"/>
                  <a:gd name="T8" fmla="*/ 15 w 85"/>
                  <a:gd name="T9" fmla="*/ 3 h 83"/>
                  <a:gd name="T10" fmla="*/ 15 w 85"/>
                  <a:gd name="T11" fmla="*/ 0 h 83"/>
                  <a:gd name="T12" fmla="*/ 12 w 85"/>
                  <a:gd name="T13" fmla="*/ 0 h 83"/>
                  <a:gd name="T14" fmla="*/ 6 w 85"/>
                  <a:gd name="T15" fmla="*/ 15 h 83"/>
                  <a:gd name="T16" fmla="*/ 3 w 85"/>
                  <a:gd name="T17" fmla="*/ 21 h 83"/>
                  <a:gd name="T18" fmla="*/ 0 w 85"/>
                  <a:gd name="T19" fmla="*/ 57 h 83"/>
                  <a:gd name="T20" fmla="*/ 33 w 85"/>
                  <a:gd name="T21" fmla="*/ 82 h 83"/>
                  <a:gd name="T22" fmla="*/ 63 w 85"/>
                  <a:gd name="T23" fmla="*/ 63 h 83"/>
                  <a:gd name="T24" fmla="*/ 69 w 85"/>
                  <a:gd name="T25" fmla="*/ 60 h 83"/>
                  <a:gd name="T26" fmla="*/ 84 w 85"/>
                  <a:gd name="T27" fmla="*/ 51 h 83"/>
                  <a:gd name="T28" fmla="*/ 81 w 85"/>
                  <a:gd name="T29" fmla="*/ 48 h 83"/>
                  <a:gd name="T30" fmla="*/ 78 w 85"/>
                  <a:gd name="T31" fmla="*/ 48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85" h="83">
                    <a:moveTo>
                      <a:pt x="78" y="48"/>
                    </a:moveTo>
                    <a:lnTo>
                      <a:pt x="78" y="48"/>
                    </a:lnTo>
                    <a:cubicBezTo>
                      <a:pt x="69" y="45"/>
                      <a:pt x="57" y="36"/>
                      <a:pt x="51" y="27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33" y="18"/>
                      <a:pt x="21" y="9"/>
                      <a:pt x="15" y="3"/>
                    </a:cubicBezTo>
                    <a:lnTo>
                      <a:pt x="15" y="0"/>
                    </a:lnTo>
                    <a:cubicBezTo>
                      <a:pt x="12" y="0"/>
                      <a:pt x="12" y="0"/>
                      <a:pt x="12" y="0"/>
                    </a:cubicBezTo>
                    <a:cubicBezTo>
                      <a:pt x="9" y="0"/>
                      <a:pt x="6" y="6"/>
                      <a:pt x="6" y="15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9" y="60"/>
                      <a:pt x="24" y="66"/>
                      <a:pt x="33" y="82"/>
                    </a:cubicBezTo>
                    <a:cubicBezTo>
                      <a:pt x="63" y="63"/>
                      <a:pt x="63" y="63"/>
                      <a:pt x="63" y="63"/>
                    </a:cubicBezTo>
                    <a:cubicBezTo>
                      <a:pt x="69" y="60"/>
                      <a:pt x="69" y="60"/>
                      <a:pt x="69" y="60"/>
                    </a:cubicBezTo>
                    <a:cubicBezTo>
                      <a:pt x="78" y="57"/>
                      <a:pt x="81" y="54"/>
                      <a:pt x="84" y="51"/>
                    </a:cubicBezTo>
                    <a:cubicBezTo>
                      <a:pt x="81" y="48"/>
                      <a:pt x="81" y="48"/>
                      <a:pt x="81" y="48"/>
                    </a:cubicBezTo>
                    <a:cubicBezTo>
                      <a:pt x="81" y="48"/>
                      <a:pt x="81" y="48"/>
                      <a:pt x="78" y="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 cap="flat">
                    <a:solidFill>
                      <a:srgbClr val="808080"/>
                    </a:solidFill>
                    <a:bevel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:p14="http://schemas.microsoft.com/office/powerpoint/2010/main" xmlns:lc="http://schemas.openxmlformats.org/drawingml/2006/lockedCanvas" xmlns="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grpSp>
          <p:nvGrpSpPr>
            <p:cNvPr id="308" name="Group 28">
              <a:extLst>
                <a:ext uri="{FF2B5EF4-FFF2-40B4-BE49-F238E27FC236}">
                  <a16:creationId xmlns:a16="http://schemas.microsoft.com/office/drawing/2014/main" id="{6D5D78C7-8432-442E-9C90-D0D677A03E4C}"/>
                </a:ext>
              </a:extLst>
            </p:cNvPr>
            <p:cNvGrpSpPr/>
            <p:nvPr/>
          </p:nvGrpSpPr>
          <p:grpSpPr>
            <a:xfrm rot="291304">
              <a:off x="4479236" y="3945412"/>
              <a:ext cx="263282" cy="261501"/>
              <a:chOff x="131763" y="111125"/>
              <a:chExt cx="3802063" cy="3789363"/>
            </a:xfrm>
          </p:grpSpPr>
          <p:sp>
            <p:nvSpPr>
              <p:cNvPr id="356" name="Freeform: Shape 29">
                <a:extLst>
                  <a:ext uri="{FF2B5EF4-FFF2-40B4-BE49-F238E27FC236}">
                    <a16:creationId xmlns:a16="http://schemas.microsoft.com/office/drawing/2014/main" id="{BAE8AB4F-C0A5-43A8-B2B7-82EFC64BCF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74838" y="1930400"/>
                <a:ext cx="447675" cy="460375"/>
              </a:xfrm>
              <a:custGeom>
                <a:avLst/>
                <a:gdLst>
                  <a:gd name="T0" fmla="*/ 11 w 65"/>
                  <a:gd name="T1" fmla="*/ 0 h 67"/>
                  <a:gd name="T2" fmla="*/ 2 w 65"/>
                  <a:gd name="T3" fmla="*/ 8 h 67"/>
                  <a:gd name="T4" fmla="*/ 2 w 65"/>
                  <a:gd name="T5" fmla="*/ 18 h 67"/>
                  <a:gd name="T6" fmla="*/ 52 w 65"/>
                  <a:gd name="T7" fmla="*/ 67 h 67"/>
                  <a:gd name="T8" fmla="*/ 65 w 65"/>
                  <a:gd name="T9" fmla="*/ 54 h 67"/>
                  <a:gd name="T10" fmla="*/ 11 w 65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67">
                    <a:moveTo>
                      <a:pt x="11" y="0"/>
                    </a:moveTo>
                    <a:cubicBezTo>
                      <a:pt x="2" y="8"/>
                      <a:pt x="2" y="8"/>
                      <a:pt x="2" y="8"/>
                    </a:cubicBezTo>
                    <a:cubicBezTo>
                      <a:pt x="0" y="11"/>
                      <a:pt x="0" y="15"/>
                      <a:pt x="2" y="18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65" y="54"/>
                      <a:pt x="65" y="54"/>
                      <a:pt x="65" y="54"/>
                    </a:cubicBez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735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57" name="Freeform: Shape 30">
                <a:extLst>
                  <a:ext uri="{FF2B5EF4-FFF2-40B4-BE49-F238E27FC236}">
                    <a16:creationId xmlns:a16="http://schemas.microsoft.com/office/drawing/2014/main" id="{74E8311A-1D0F-44F6-8477-D7768D1897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6138" y="2301875"/>
                <a:ext cx="1597025" cy="1598613"/>
              </a:xfrm>
              <a:custGeom>
                <a:avLst/>
                <a:gdLst>
                  <a:gd name="T0" fmla="*/ 17 w 232"/>
                  <a:gd name="T1" fmla="*/ 13 h 232"/>
                  <a:gd name="T2" fmla="*/ 2 w 232"/>
                  <a:gd name="T3" fmla="*/ 28 h 232"/>
                  <a:gd name="T4" fmla="*/ 2 w 232"/>
                  <a:gd name="T5" fmla="*/ 37 h 232"/>
                  <a:gd name="T6" fmla="*/ 194 w 232"/>
                  <a:gd name="T7" fmla="*/ 229 h 232"/>
                  <a:gd name="T8" fmla="*/ 204 w 232"/>
                  <a:gd name="T9" fmla="*/ 229 h 232"/>
                  <a:gd name="T10" fmla="*/ 232 w 232"/>
                  <a:gd name="T11" fmla="*/ 201 h 232"/>
                  <a:gd name="T12" fmla="*/ 38 w 232"/>
                  <a:gd name="T13" fmla="*/ 8 h 232"/>
                  <a:gd name="T14" fmla="*/ 30 w 232"/>
                  <a:gd name="T15" fmla="*/ 0 h 232"/>
                  <a:gd name="T16" fmla="*/ 17 w 232"/>
                  <a:gd name="T17" fmla="*/ 13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2" h="232">
                    <a:moveTo>
                      <a:pt x="17" y="13"/>
                    </a:moveTo>
                    <a:cubicBezTo>
                      <a:pt x="2" y="28"/>
                      <a:pt x="2" y="28"/>
                      <a:pt x="2" y="28"/>
                    </a:cubicBezTo>
                    <a:cubicBezTo>
                      <a:pt x="0" y="31"/>
                      <a:pt x="0" y="35"/>
                      <a:pt x="2" y="37"/>
                    </a:cubicBezTo>
                    <a:cubicBezTo>
                      <a:pt x="194" y="229"/>
                      <a:pt x="194" y="229"/>
                      <a:pt x="194" y="229"/>
                    </a:cubicBezTo>
                    <a:cubicBezTo>
                      <a:pt x="197" y="232"/>
                      <a:pt x="201" y="232"/>
                      <a:pt x="204" y="229"/>
                    </a:cubicBezTo>
                    <a:cubicBezTo>
                      <a:pt x="232" y="201"/>
                      <a:pt x="232" y="201"/>
                      <a:pt x="232" y="201"/>
                    </a:cubicBezTo>
                    <a:cubicBezTo>
                      <a:pt x="38" y="8"/>
                      <a:pt x="38" y="8"/>
                      <a:pt x="38" y="8"/>
                    </a:cubicBezTo>
                    <a:cubicBezTo>
                      <a:pt x="30" y="0"/>
                      <a:pt x="30" y="0"/>
                      <a:pt x="30" y="0"/>
                    </a:cubicBezTo>
                    <a:lnTo>
                      <a:pt x="17" y="13"/>
                    </a:ln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58" name="Freeform: Shape 31">
                <a:extLst>
                  <a:ext uri="{FF2B5EF4-FFF2-40B4-BE49-F238E27FC236}">
                    <a16:creationId xmlns:a16="http://schemas.microsoft.com/office/drawing/2014/main" id="{0631C4DE-4687-42E3-85CA-EA8627689E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51038" y="1839913"/>
                <a:ext cx="474663" cy="461963"/>
              </a:xfrm>
              <a:custGeom>
                <a:avLst/>
                <a:gdLst>
                  <a:gd name="T0" fmla="*/ 69 w 69"/>
                  <a:gd name="T1" fmla="*/ 52 h 67"/>
                  <a:gd name="T2" fmla="*/ 20 w 69"/>
                  <a:gd name="T3" fmla="*/ 2 h 67"/>
                  <a:gd name="T4" fmla="*/ 10 w 69"/>
                  <a:gd name="T5" fmla="*/ 2 h 67"/>
                  <a:gd name="T6" fmla="*/ 0 w 69"/>
                  <a:gd name="T7" fmla="*/ 13 h 67"/>
                  <a:gd name="T8" fmla="*/ 54 w 69"/>
                  <a:gd name="T9" fmla="*/ 67 h 67"/>
                  <a:gd name="T10" fmla="*/ 69 w 69"/>
                  <a:gd name="T11" fmla="*/ 52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9" h="67">
                    <a:moveTo>
                      <a:pt x="69" y="52"/>
                    </a:moveTo>
                    <a:cubicBezTo>
                      <a:pt x="20" y="2"/>
                      <a:pt x="20" y="2"/>
                      <a:pt x="20" y="2"/>
                    </a:cubicBezTo>
                    <a:cubicBezTo>
                      <a:pt x="17" y="0"/>
                      <a:pt x="13" y="0"/>
                      <a:pt x="10" y="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54" y="67"/>
                      <a:pt x="54" y="67"/>
                      <a:pt x="54" y="67"/>
                    </a:cubicBezTo>
                    <a:lnTo>
                      <a:pt x="69" y="52"/>
                    </a:lnTo>
                    <a:close/>
                  </a:path>
                </a:pathLst>
              </a:custGeom>
              <a:solidFill>
                <a:srgbClr val="FF99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59" name="Freeform: Shape 32">
                <a:extLst>
                  <a:ext uri="{FF2B5EF4-FFF2-40B4-BE49-F238E27FC236}">
                    <a16:creationId xmlns:a16="http://schemas.microsoft.com/office/drawing/2014/main" id="{BA888FA9-3A2F-434A-8481-F5C9A678B7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2513" y="2074863"/>
                <a:ext cx="1611313" cy="1611313"/>
              </a:xfrm>
              <a:custGeom>
                <a:avLst/>
                <a:gdLst>
                  <a:gd name="T0" fmla="*/ 30 w 234"/>
                  <a:gd name="T1" fmla="*/ 3 h 234"/>
                  <a:gd name="T2" fmla="*/ 15 w 234"/>
                  <a:gd name="T3" fmla="*/ 18 h 234"/>
                  <a:gd name="T4" fmla="*/ 0 w 234"/>
                  <a:gd name="T5" fmla="*/ 33 h 234"/>
                  <a:gd name="T6" fmla="*/ 8 w 234"/>
                  <a:gd name="T7" fmla="*/ 41 h 234"/>
                  <a:gd name="T8" fmla="*/ 202 w 234"/>
                  <a:gd name="T9" fmla="*/ 234 h 234"/>
                  <a:gd name="T10" fmla="*/ 232 w 234"/>
                  <a:gd name="T11" fmla="*/ 204 h 234"/>
                  <a:gd name="T12" fmla="*/ 232 w 234"/>
                  <a:gd name="T13" fmla="*/ 195 h 234"/>
                  <a:gd name="T14" fmla="*/ 40 w 234"/>
                  <a:gd name="T15" fmla="*/ 3 h 234"/>
                  <a:gd name="T16" fmla="*/ 30 w 234"/>
                  <a:gd name="T17" fmla="*/ 3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34" h="234">
                    <a:moveTo>
                      <a:pt x="30" y="3"/>
                    </a:moveTo>
                    <a:cubicBezTo>
                      <a:pt x="15" y="18"/>
                      <a:pt x="15" y="18"/>
                      <a:pt x="15" y="18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8" y="41"/>
                      <a:pt x="8" y="41"/>
                      <a:pt x="8" y="41"/>
                    </a:cubicBezTo>
                    <a:cubicBezTo>
                      <a:pt x="202" y="234"/>
                      <a:pt x="202" y="234"/>
                      <a:pt x="202" y="234"/>
                    </a:cubicBezTo>
                    <a:cubicBezTo>
                      <a:pt x="232" y="204"/>
                      <a:pt x="232" y="204"/>
                      <a:pt x="232" y="204"/>
                    </a:cubicBezTo>
                    <a:cubicBezTo>
                      <a:pt x="234" y="202"/>
                      <a:pt x="234" y="197"/>
                      <a:pt x="232" y="195"/>
                    </a:cubicBezTo>
                    <a:cubicBezTo>
                      <a:pt x="40" y="3"/>
                      <a:pt x="40" y="3"/>
                      <a:pt x="40" y="3"/>
                    </a:cubicBezTo>
                    <a:cubicBezTo>
                      <a:pt x="37" y="0"/>
                      <a:pt x="33" y="0"/>
                      <a:pt x="30" y="3"/>
                    </a:cubicBezTo>
                    <a:close/>
                  </a:path>
                </a:pathLst>
              </a:custGeom>
              <a:solidFill>
                <a:srgbClr val="3337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60" name="Freeform: Shape 33">
                <a:extLst>
                  <a:ext uri="{FF2B5EF4-FFF2-40B4-BE49-F238E27FC236}">
                    <a16:creationId xmlns:a16="http://schemas.microsoft.com/office/drawing/2014/main" id="{562B6D3C-DE7D-4EFF-82E1-3D7B766B2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763" y="111125"/>
                <a:ext cx="2355850" cy="2355850"/>
              </a:xfrm>
              <a:custGeom>
                <a:avLst/>
                <a:gdLst>
                  <a:gd name="T0" fmla="*/ 281 w 342"/>
                  <a:gd name="T1" fmla="*/ 61 h 342"/>
                  <a:gd name="T2" fmla="*/ 281 w 342"/>
                  <a:gd name="T3" fmla="*/ 282 h 342"/>
                  <a:gd name="T4" fmla="*/ 61 w 342"/>
                  <a:gd name="T5" fmla="*/ 282 h 342"/>
                  <a:gd name="T6" fmla="*/ 61 w 342"/>
                  <a:gd name="T7" fmla="*/ 61 h 342"/>
                  <a:gd name="T8" fmla="*/ 281 w 342"/>
                  <a:gd name="T9" fmla="*/ 61 h 3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342">
                    <a:moveTo>
                      <a:pt x="281" y="61"/>
                    </a:moveTo>
                    <a:cubicBezTo>
                      <a:pt x="342" y="122"/>
                      <a:pt x="342" y="221"/>
                      <a:pt x="281" y="282"/>
                    </a:cubicBezTo>
                    <a:cubicBezTo>
                      <a:pt x="220" y="342"/>
                      <a:pt x="122" y="342"/>
                      <a:pt x="61" y="282"/>
                    </a:cubicBezTo>
                    <a:cubicBezTo>
                      <a:pt x="0" y="221"/>
                      <a:pt x="0" y="122"/>
                      <a:pt x="61" y="61"/>
                    </a:cubicBezTo>
                    <a:cubicBezTo>
                      <a:pt x="122" y="0"/>
                      <a:pt x="220" y="0"/>
                      <a:pt x="281" y="61"/>
                    </a:cubicBezTo>
                    <a:close/>
                  </a:path>
                </a:pathLst>
              </a:custGeom>
              <a:solidFill>
                <a:srgbClr val="000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61" name="Freeform: Shape 34">
                <a:extLst>
                  <a:ext uri="{FF2B5EF4-FFF2-40B4-BE49-F238E27FC236}">
                    <a16:creationId xmlns:a16="http://schemas.microsoft.com/office/drawing/2014/main" id="{7CBCC56A-50DA-4C45-8FA2-FA40C902EBB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3700" y="379413"/>
                <a:ext cx="1831975" cy="1825625"/>
              </a:xfrm>
              <a:custGeom>
                <a:avLst/>
                <a:gdLst>
                  <a:gd name="T0" fmla="*/ 218 w 266"/>
                  <a:gd name="T1" fmla="*/ 47 h 265"/>
                  <a:gd name="T2" fmla="*/ 218 w 266"/>
                  <a:gd name="T3" fmla="*/ 218 h 265"/>
                  <a:gd name="T4" fmla="*/ 48 w 266"/>
                  <a:gd name="T5" fmla="*/ 218 h 265"/>
                  <a:gd name="T6" fmla="*/ 48 w 266"/>
                  <a:gd name="T7" fmla="*/ 47 h 265"/>
                  <a:gd name="T8" fmla="*/ 218 w 266"/>
                  <a:gd name="T9" fmla="*/ 47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6" h="265">
                    <a:moveTo>
                      <a:pt x="218" y="47"/>
                    </a:moveTo>
                    <a:cubicBezTo>
                      <a:pt x="266" y="94"/>
                      <a:pt x="266" y="171"/>
                      <a:pt x="218" y="218"/>
                    </a:cubicBezTo>
                    <a:cubicBezTo>
                      <a:pt x="171" y="265"/>
                      <a:pt x="95" y="265"/>
                      <a:pt x="48" y="218"/>
                    </a:cubicBezTo>
                    <a:cubicBezTo>
                      <a:pt x="0" y="171"/>
                      <a:pt x="0" y="94"/>
                      <a:pt x="48" y="47"/>
                    </a:cubicBezTo>
                    <a:cubicBezTo>
                      <a:pt x="95" y="0"/>
                      <a:pt x="171" y="0"/>
                      <a:pt x="218" y="47"/>
                    </a:cubicBezTo>
                    <a:close/>
                  </a:path>
                </a:pathLst>
              </a:custGeom>
              <a:solidFill>
                <a:srgbClr val="8FD4B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62" name="Freeform: Shape 35">
                <a:extLst>
                  <a:ext uri="{FF2B5EF4-FFF2-40B4-BE49-F238E27FC236}">
                    <a16:creationId xmlns:a16="http://schemas.microsoft.com/office/drawing/2014/main" id="{11AFAE30-5C24-45E6-A5B7-9EC9BEF542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800" y="758825"/>
                <a:ext cx="371475" cy="1033463"/>
              </a:xfrm>
              <a:custGeom>
                <a:avLst/>
                <a:gdLst>
                  <a:gd name="T0" fmla="*/ 51 w 54"/>
                  <a:gd name="T1" fmla="*/ 147 h 150"/>
                  <a:gd name="T2" fmla="*/ 40 w 54"/>
                  <a:gd name="T3" fmla="*/ 147 h 150"/>
                  <a:gd name="T4" fmla="*/ 40 w 54"/>
                  <a:gd name="T5" fmla="*/ 3 h 150"/>
                  <a:gd name="T6" fmla="*/ 51 w 54"/>
                  <a:gd name="T7" fmla="*/ 3 h 150"/>
                  <a:gd name="T8" fmla="*/ 51 w 54"/>
                  <a:gd name="T9" fmla="*/ 14 h 150"/>
                  <a:gd name="T10" fmla="*/ 51 w 54"/>
                  <a:gd name="T11" fmla="*/ 136 h 150"/>
                  <a:gd name="T12" fmla="*/ 51 w 54"/>
                  <a:gd name="T13" fmla="*/ 147 h 1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4" h="150">
                    <a:moveTo>
                      <a:pt x="51" y="147"/>
                    </a:moveTo>
                    <a:cubicBezTo>
                      <a:pt x="48" y="150"/>
                      <a:pt x="43" y="150"/>
                      <a:pt x="40" y="147"/>
                    </a:cubicBezTo>
                    <a:cubicBezTo>
                      <a:pt x="0" y="107"/>
                      <a:pt x="0" y="43"/>
                      <a:pt x="40" y="3"/>
                    </a:cubicBezTo>
                    <a:cubicBezTo>
                      <a:pt x="43" y="0"/>
                      <a:pt x="48" y="0"/>
                      <a:pt x="51" y="3"/>
                    </a:cubicBezTo>
                    <a:cubicBezTo>
                      <a:pt x="54" y="6"/>
                      <a:pt x="54" y="11"/>
                      <a:pt x="51" y="14"/>
                    </a:cubicBezTo>
                    <a:cubicBezTo>
                      <a:pt x="17" y="47"/>
                      <a:pt x="17" y="102"/>
                      <a:pt x="51" y="136"/>
                    </a:cubicBezTo>
                    <a:cubicBezTo>
                      <a:pt x="54" y="139"/>
                      <a:pt x="54" y="144"/>
                      <a:pt x="51" y="1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  <p:sp>
            <p:nvSpPr>
              <p:cNvPr id="363" name="Freeform: Shape 36">
                <a:extLst>
                  <a:ext uri="{FF2B5EF4-FFF2-40B4-BE49-F238E27FC236}">
                    <a16:creationId xmlns:a16="http://schemas.microsoft.com/office/drawing/2014/main" id="{5E013FB9-32E0-4473-8DE2-E9AFCEC673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1400" y="1819275"/>
                <a:ext cx="412750" cy="165100"/>
              </a:xfrm>
              <a:custGeom>
                <a:avLst/>
                <a:gdLst>
                  <a:gd name="T0" fmla="*/ 58 w 60"/>
                  <a:gd name="T1" fmla="*/ 20 h 24"/>
                  <a:gd name="T2" fmla="*/ 53 w 60"/>
                  <a:gd name="T3" fmla="*/ 22 h 24"/>
                  <a:gd name="T4" fmla="*/ 6 w 60"/>
                  <a:gd name="T5" fmla="*/ 16 h 24"/>
                  <a:gd name="T6" fmla="*/ 2 w 60"/>
                  <a:gd name="T7" fmla="*/ 6 h 24"/>
                  <a:gd name="T8" fmla="*/ 12 w 60"/>
                  <a:gd name="T9" fmla="*/ 1 h 24"/>
                  <a:gd name="T10" fmla="*/ 51 w 60"/>
                  <a:gd name="T11" fmla="*/ 6 h 24"/>
                  <a:gd name="T12" fmla="*/ 60 w 60"/>
                  <a:gd name="T13" fmla="*/ 13 h 24"/>
                  <a:gd name="T14" fmla="*/ 58 w 60"/>
                  <a:gd name="T15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0" h="24">
                    <a:moveTo>
                      <a:pt x="58" y="20"/>
                    </a:moveTo>
                    <a:cubicBezTo>
                      <a:pt x="57" y="21"/>
                      <a:pt x="55" y="22"/>
                      <a:pt x="53" y="22"/>
                    </a:cubicBezTo>
                    <a:cubicBezTo>
                      <a:pt x="37" y="24"/>
                      <a:pt x="21" y="22"/>
                      <a:pt x="6" y="16"/>
                    </a:cubicBezTo>
                    <a:cubicBezTo>
                      <a:pt x="2" y="15"/>
                      <a:pt x="0" y="10"/>
                      <a:pt x="2" y="6"/>
                    </a:cubicBezTo>
                    <a:cubicBezTo>
                      <a:pt x="3" y="2"/>
                      <a:pt x="8" y="0"/>
                      <a:pt x="12" y="1"/>
                    </a:cubicBezTo>
                    <a:cubicBezTo>
                      <a:pt x="24" y="6"/>
                      <a:pt x="38" y="8"/>
                      <a:pt x="51" y="6"/>
                    </a:cubicBezTo>
                    <a:cubicBezTo>
                      <a:pt x="56" y="6"/>
                      <a:pt x="60" y="9"/>
                      <a:pt x="60" y="13"/>
                    </a:cubicBezTo>
                    <a:cubicBezTo>
                      <a:pt x="60" y="16"/>
                      <a:pt x="59" y="18"/>
                      <a:pt x="58" y="2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lc="http://schemas.openxmlformats.org/drawingml/2006/lockedCanvas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cs typeface="+mn-ea"/>
                  <a:sym typeface="+mn-lt"/>
                </a:endParaRPr>
              </a:p>
            </p:txBody>
          </p:sp>
        </p:grpSp>
        <p:sp>
          <p:nvSpPr>
            <p:cNvPr id="310" name="文本框 309">
              <a:extLst>
                <a:ext uri="{FF2B5EF4-FFF2-40B4-BE49-F238E27FC236}">
                  <a16:creationId xmlns:a16="http://schemas.microsoft.com/office/drawing/2014/main" id="{FA14C92F-4F23-4312-8886-70D8153B44E9}"/>
                </a:ext>
              </a:extLst>
            </p:cNvPr>
            <p:cNvSpPr txBox="1"/>
            <p:nvPr/>
          </p:nvSpPr>
          <p:spPr>
            <a:xfrm>
              <a:off x="2080337" y="1034156"/>
              <a:ext cx="1110288" cy="32527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rgbClr val="1170B9"/>
                  </a:solidFill>
                  <a:latin typeface="+mj-ea"/>
                  <a:ea typeface="+mj-ea"/>
                </a:rPr>
                <a:t>创业阶段</a:t>
              </a:r>
            </a:p>
          </p:txBody>
        </p:sp>
        <p:sp>
          <p:nvSpPr>
            <p:cNvPr id="324" name="文本框 323">
              <a:extLst>
                <a:ext uri="{FF2B5EF4-FFF2-40B4-BE49-F238E27FC236}">
                  <a16:creationId xmlns:a16="http://schemas.microsoft.com/office/drawing/2014/main" id="{EA99F2CA-2906-4C21-9A91-A8A3B170AFC7}"/>
                </a:ext>
              </a:extLst>
            </p:cNvPr>
            <p:cNvSpPr txBox="1"/>
            <p:nvPr/>
          </p:nvSpPr>
          <p:spPr>
            <a:xfrm>
              <a:off x="5847401" y="1188947"/>
              <a:ext cx="830993" cy="32527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rgbClr val="1170B9"/>
                  </a:solidFill>
                  <a:latin typeface="+mj-ea"/>
                  <a:ea typeface="+mj-ea"/>
                </a:rPr>
                <a:t>获得场地</a:t>
              </a:r>
            </a:p>
          </p:txBody>
        </p:sp>
        <p:sp>
          <p:nvSpPr>
            <p:cNvPr id="325" name="文本框 324">
              <a:extLst>
                <a:ext uri="{FF2B5EF4-FFF2-40B4-BE49-F238E27FC236}">
                  <a16:creationId xmlns:a16="http://schemas.microsoft.com/office/drawing/2014/main" id="{5828CAAB-7D0A-4429-ADCE-E1C4D562F3C5}"/>
                </a:ext>
              </a:extLst>
            </p:cNvPr>
            <p:cNvSpPr txBox="1"/>
            <p:nvPr/>
          </p:nvSpPr>
          <p:spPr>
            <a:xfrm>
              <a:off x="6100702" y="3453180"/>
              <a:ext cx="830993" cy="32527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rgbClr val="1170B9"/>
                  </a:solidFill>
                  <a:latin typeface="+mj-ea"/>
                  <a:ea typeface="+mj-ea"/>
                </a:rPr>
                <a:t>获得融资</a:t>
              </a:r>
            </a:p>
          </p:txBody>
        </p:sp>
        <p:sp>
          <p:nvSpPr>
            <p:cNvPr id="326" name="文本框 325">
              <a:extLst>
                <a:ext uri="{FF2B5EF4-FFF2-40B4-BE49-F238E27FC236}">
                  <a16:creationId xmlns:a16="http://schemas.microsoft.com/office/drawing/2014/main" id="{61AE01E8-9ECB-47F4-BFE6-A9E28A936A75}"/>
                </a:ext>
              </a:extLst>
            </p:cNvPr>
            <p:cNvSpPr txBox="1"/>
            <p:nvPr/>
          </p:nvSpPr>
          <p:spPr>
            <a:xfrm>
              <a:off x="3299280" y="751658"/>
              <a:ext cx="1451336" cy="358296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>
              <a:defPPr>
                <a:defRPr lang="zh-CN"/>
              </a:defPPr>
              <a:lvl1pPr algn="ctr">
                <a:lnSpc>
                  <a:spcPct val="150000"/>
                </a:lnSpc>
                <a:defRPr sz="1000" b="1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defRPr>
              </a:lvl1pPr>
            </a:lstStyle>
            <a:p>
              <a:r>
                <a:rPr lang="zh-CN" altLang="en-US" sz="834" dirty="0"/>
                <a:t>劳动力市场监管</a:t>
              </a:r>
            </a:p>
          </p:txBody>
        </p:sp>
        <p:sp>
          <p:nvSpPr>
            <p:cNvPr id="332" name="文本框 331">
              <a:extLst>
                <a:ext uri="{FF2B5EF4-FFF2-40B4-BE49-F238E27FC236}">
                  <a16:creationId xmlns:a16="http://schemas.microsoft.com/office/drawing/2014/main" id="{A5306DCA-FA62-4FD8-9468-D5E304ED500D}"/>
                </a:ext>
              </a:extLst>
            </p:cNvPr>
            <p:cNvSpPr txBox="1"/>
            <p:nvPr/>
          </p:nvSpPr>
          <p:spPr>
            <a:xfrm>
              <a:off x="4240304" y="4291570"/>
              <a:ext cx="830993" cy="32527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rgbClr val="1170B9"/>
                  </a:solidFill>
                  <a:latin typeface="+mj-ea"/>
                  <a:ea typeface="+mj-ea"/>
                </a:rPr>
                <a:t>日常运营</a:t>
              </a:r>
            </a:p>
          </p:txBody>
        </p:sp>
        <p:sp>
          <p:nvSpPr>
            <p:cNvPr id="343" name="文本框 342">
              <a:extLst>
                <a:ext uri="{FF2B5EF4-FFF2-40B4-BE49-F238E27FC236}">
                  <a16:creationId xmlns:a16="http://schemas.microsoft.com/office/drawing/2014/main" id="{3FC72357-8757-4435-9582-12D3F370EE59}"/>
                </a:ext>
              </a:extLst>
            </p:cNvPr>
            <p:cNvSpPr txBox="1"/>
            <p:nvPr/>
          </p:nvSpPr>
          <p:spPr>
            <a:xfrm>
              <a:off x="1913817" y="3569506"/>
              <a:ext cx="1361976" cy="61000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rgbClr val="1170B9"/>
                  </a:solidFill>
                  <a:latin typeface="+mj-ea"/>
                  <a:ea typeface="+mj-ea"/>
                </a:rPr>
                <a:t>在安全的商业环境中运营</a:t>
              </a:r>
            </a:p>
          </p:txBody>
        </p:sp>
        <p:sp>
          <p:nvSpPr>
            <p:cNvPr id="344" name="文本框 343">
              <a:extLst>
                <a:ext uri="{FF2B5EF4-FFF2-40B4-BE49-F238E27FC236}">
                  <a16:creationId xmlns:a16="http://schemas.microsoft.com/office/drawing/2014/main" id="{1E622D45-DC12-419E-90B6-45EA1191277D}"/>
                </a:ext>
              </a:extLst>
            </p:cNvPr>
            <p:cNvSpPr txBox="1"/>
            <p:nvPr/>
          </p:nvSpPr>
          <p:spPr>
            <a:xfrm>
              <a:off x="746930" y="2773143"/>
              <a:ext cx="1361976" cy="32527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30000" tIns="30000" rIns="30000" bIns="30000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167" b="1" dirty="0">
                  <a:solidFill>
                    <a:srgbClr val="1170B9"/>
                  </a:solidFill>
                  <a:latin typeface="+mj-ea"/>
                  <a:ea typeface="+mj-ea"/>
                </a:rPr>
                <a:t>企业的后续</a:t>
              </a:r>
              <a:r>
                <a:rPr lang="en-US" altLang="zh-CN" sz="1167" b="1" dirty="0">
                  <a:solidFill>
                    <a:srgbClr val="1170B9"/>
                  </a:solidFill>
                  <a:latin typeface="+mj-ea"/>
                  <a:ea typeface="+mj-ea"/>
                </a:rPr>
                <a:t>…</a:t>
              </a:r>
              <a:endParaRPr lang="zh-CN" altLang="en-US" sz="1167" b="1" dirty="0">
                <a:solidFill>
                  <a:srgbClr val="1170B9"/>
                </a:solidFill>
                <a:latin typeface="+mj-ea"/>
                <a:ea typeface="+mj-ea"/>
              </a:endParaRPr>
            </a:p>
          </p:txBody>
        </p:sp>
        <p:sp>
          <p:nvSpPr>
            <p:cNvPr id="345" name="文本框 344">
              <a:extLst>
                <a:ext uri="{FF2B5EF4-FFF2-40B4-BE49-F238E27FC236}">
                  <a16:creationId xmlns:a16="http://schemas.microsoft.com/office/drawing/2014/main" id="{412235F9-4FC1-425D-BF90-DAE611115C03}"/>
                </a:ext>
              </a:extLst>
            </p:cNvPr>
            <p:cNvSpPr txBox="1"/>
            <p:nvPr/>
          </p:nvSpPr>
          <p:spPr>
            <a:xfrm>
              <a:off x="2505102" y="1476263"/>
              <a:ext cx="797075" cy="309998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开办企业</a:t>
              </a:r>
            </a:p>
          </p:txBody>
        </p:sp>
        <p:sp>
          <p:nvSpPr>
            <p:cNvPr id="346" name="文本框 345">
              <a:extLst>
                <a:ext uri="{FF2B5EF4-FFF2-40B4-BE49-F238E27FC236}">
                  <a16:creationId xmlns:a16="http://schemas.microsoft.com/office/drawing/2014/main" id="{3E59AD1A-03D9-4DAF-B48A-8B140117DB2A}"/>
                </a:ext>
              </a:extLst>
            </p:cNvPr>
            <p:cNvSpPr txBox="1"/>
            <p:nvPr/>
          </p:nvSpPr>
          <p:spPr>
            <a:xfrm>
              <a:off x="1430260" y="3147287"/>
              <a:ext cx="797075" cy="309998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办理破产</a:t>
              </a:r>
            </a:p>
          </p:txBody>
        </p:sp>
        <p:sp>
          <p:nvSpPr>
            <p:cNvPr id="347" name="文本框 346">
              <a:extLst>
                <a:ext uri="{FF2B5EF4-FFF2-40B4-BE49-F238E27FC236}">
                  <a16:creationId xmlns:a16="http://schemas.microsoft.com/office/drawing/2014/main" id="{C209C1CA-B32A-4469-8E08-C48C26A80573}"/>
                </a:ext>
              </a:extLst>
            </p:cNvPr>
            <p:cNvSpPr txBox="1"/>
            <p:nvPr/>
          </p:nvSpPr>
          <p:spPr>
            <a:xfrm>
              <a:off x="1797730" y="4441327"/>
              <a:ext cx="797075" cy="309998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执行合同</a:t>
              </a:r>
            </a:p>
          </p:txBody>
        </p:sp>
        <p:sp>
          <p:nvSpPr>
            <p:cNvPr id="348" name="文本框 347">
              <a:extLst>
                <a:ext uri="{FF2B5EF4-FFF2-40B4-BE49-F238E27FC236}">
                  <a16:creationId xmlns:a16="http://schemas.microsoft.com/office/drawing/2014/main" id="{CF29F9B5-99EF-496F-BA23-9C44279EF537}"/>
                </a:ext>
              </a:extLst>
            </p:cNvPr>
            <p:cNvSpPr txBox="1"/>
            <p:nvPr/>
          </p:nvSpPr>
          <p:spPr>
            <a:xfrm>
              <a:off x="3119327" y="4207675"/>
              <a:ext cx="797075" cy="309998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纳税</a:t>
              </a:r>
            </a:p>
          </p:txBody>
        </p:sp>
        <p:sp>
          <p:nvSpPr>
            <p:cNvPr id="349" name="文本框 348">
              <a:extLst>
                <a:ext uri="{FF2B5EF4-FFF2-40B4-BE49-F238E27FC236}">
                  <a16:creationId xmlns:a16="http://schemas.microsoft.com/office/drawing/2014/main" id="{AD8A36B3-BCA0-43E2-A293-022561BB5C1B}"/>
                </a:ext>
              </a:extLst>
            </p:cNvPr>
            <p:cNvSpPr txBox="1"/>
            <p:nvPr/>
          </p:nvSpPr>
          <p:spPr>
            <a:xfrm>
              <a:off x="5429613" y="4511551"/>
              <a:ext cx="797075" cy="309998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跨境贸易</a:t>
              </a:r>
            </a:p>
          </p:txBody>
        </p:sp>
        <p:sp>
          <p:nvSpPr>
            <p:cNvPr id="350" name="文本框 349">
              <a:extLst>
                <a:ext uri="{FF2B5EF4-FFF2-40B4-BE49-F238E27FC236}">
                  <a16:creationId xmlns:a16="http://schemas.microsoft.com/office/drawing/2014/main" id="{F4D11129-522E-4894-B5AF-8FE267F157E1}"/>
                </a:ext>
              </a:extLst>
            </p:cNvPr>
            <p:cNvSpPr txBox="1"/>
            <p:nvPr/>
          </p:nvSpPr>
          <p:spPr>
            <a:xfrm>
              <a:off x="6531595" y="3981572"/>
              <a:ext cx="1474241" cy="309998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保护少数投资者</a:t>
              </a:r>
            </a:p>
          </p:txBody>
        </p:sp>
        <p:sp>
          <p:nvSpPr>
            <p:cNvPr id="351" name="文本框 350">
              <a:extLst>
                <a:ext uri="{FF2B5EF4-FFF2-40B4-BE49-F238E27FC236}">
                  <a16:creationId xmlns:a16="http://schemas.microsoft.com/office/drawing/2014/main" id="{BEB5D315-780B-4F99-AC56-CBA4DB1B0A3F}"/>
                </a:ext>
              </a:extLst>
            </p:cNvPr>
            <p:cNvSpPr txBox="1"/>
            <p:nvPr/>
          </p:nvSpPr>
          <p:spPr>
            <a:xfrm>
              <a:off x="6762478" y="2728707"/>
              <a:ext cx="797075" cy="309998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获得贷款</a:t>
              </a:r>
            </a:p>
          </p:txBody>
        </p:sp>
        <p:sp>
          <p:nvSpPr>
            <p:cNvPr id="352" name="文本框 351">
              <a:extLst>
                <a:ext uri="{FF2B5EF4-FFF2-40B4-BE49-F238E27FC236}">
                  <a16:creationId xmlns:a16="http://schemas.microsoft.com/office/drawing/2014/main" id="{54763975-B784-4054-B44D-0A6A4D39F1D7}"/>
                </a:ext>
              </a:extLst>
            </p:cNvPr>
            <p:cNvSpPr txBox="1"/>
            <p:nvPr/>
          </p:nvSpPr>
          <p:spPr>
            <a:xfrm>
              <a:off x="7297880" y="1800064"/>
              <a:ext cx="797075" cy="309998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登记财产</a:t>
              </a:r>
            </a:p>
          </p:txBody>
        </p:sp>
        <p:sp>
          <p:nvSpPr>
            <p:cNvPr id="353" name="文本框 352">
              <a:extLst>
                <a:ext uri="{FF2B5EF4-FFF2-40B4-BE49-F238E27FC236}">
                  <a16:creationId xmlns:a16="http://schemas.microsoft.com/office/drawing/2014/main" id="{96384DF4-8220-41C8-BD81-CF1F3854BD55}"/>
                </a:ext>
              </a:extLst>
            </p:cNvPr>
            <p:cNvSpPr txBox="1"/>
            <p:nvPr/>
          </p:nvSpPr>
          <p:spPr>
            <a:xfrm>
              <a:off x="6170352" y="1894735"/>
              <a:ext cx="797075" cy="309998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获得电力</a:t>
              </a:r>
            </a:p>
          </p:txBody>
        </p:sp>
        <p:sp>
          <p:nvSpPr>
            <p:cNvPr id="354" name="文本框 353">
              <a:extLst>
                <a:ext uri="{FF2B5EF4-FFF2-40B4-BE49-F238E27FC236}">
                  <a16:creationId xmlns:a16="http://schemas.microsoft.com/office/drawing/2014/main" id="{698FFD9E-9FCA-41C7-ADA5-95409E5C979E}"/>
                </a:ext>
              </a:extLst>
            </p:cNvPr>
            <p:cNvSpPr txBox="1"/>
            <p:nvPr/>
          </p:nvSpPr>
          <p:spPr>
            <a:xfrm>
              <a:off x="5303930" y="622885"/>
              <a:ext cx="1435257" cy="351849"/>
            </a:xfrm>
            <a:prstGeom prst="cloud">
              <a:avLst/>
            </a:prstGeom>
            <a:noFill/>
            <a:ln w="15875">
              <a:solidFill>
                <a:srgbClr val="6D7453"/>
              </a:solidFill>
            </a:ln>
          </p:spPr>
          <p:txBody>
            <a:bodyPr wrap="square" lIns="0" tIns="0" rIns="0" bIns="0" rtlCol="0">
              <a:no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834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办理施工许可证</a:t>
              </a:r>
            </a:p>
          </p:txBody>
        </p:sp>
        <p:sp>
          <p:nvSpPr>
            <p:cNvPr id="355" name="任意多边形: 形状 354">
              <a:extLst>
                <a:ext uri="{FF2B5EF4-FFF2-40B4-BE49-F238E27FC236}">
                  <a16:creationId xmlns:a16="http://schemas.microsoft.com/office/drawing/2014/main" id="{F580D48A-6615-4F9E-B5C0-E5D9CE6F8C58}"/>
                </a:ext>
              </a:extLst>
            </p:cNvPr>
            <p:cNvSpPr/>
            <p:nvPr/>
          </p:nvSpPr>
          <p:spPr>
            <a:xfrm>
              <a:off x="419924" y="922966"/>
              <a:ext cx="6985302" cy="3733433"/>
            </a:xfrm>
            <a:custGeom>
              <a:avLst/>
              <a:gdLst>
                <a:gd name="connsiteX0" fmla="*/ 2833639 w 6985302"/>
                <a:gd name="connsiteY0" fmla="*/ 544327 h 3733433"/>
                <a:gd name="connsiteX1" fmla="*/ 3609816 w 6985302"/>
                <a:gd name="connsiteY1" fmla="*/ 246615 h 3733433"/>
                <a:gd name="connsiteX2" fmla="*/ 5247229 w 6985302"/>
                <a:gd name="connsiteY2" fmla="*/ 23332 h 3733433"/>
                <a:gd name="connsiteX3" fmla="*/ 6289220 w 6985302"/>
                <a:gd name="connsiteY3" fmla="*/ 831406 h 3733433"/>
                <a:gd name="connsiteX4" fmla="*/ 6884643 w 6985302"/>
                <a:gd name="connsiteY4" fmla="*/ 1097220 h 3733433"/>
                <a:gd name="connsiteX5" fmla="*/ 6916541 w 6985302"/>
                <a:gd name="connsiteY5" fmla="*/ 1841499 h 3733433"/>
                <a:gd name="connsiteX6" fmla="*/ 6193527 w 6985302"/>
                <a:gd name="connsiteY6" fmla="*/ 3128039 h 3733433"/>
                <a:gd name="connsiteX7" fmla="*/ 5576839 w 6985302"/>
                <a:gd name="connsiteY7" fmla="*/ 3606504 h 3733433"/>
                <a:gd name="connsiteX8" fmla="*/ 3120718 w 6985302"/>
                <a:gd name="connsiteY8" fmla="*/ 3563974 h 3733433"/>
                <a:gd name="connsiteX9" fmla="*/ 2270113 w 6985302"/>
                <a:gd name="connsiteY9" fmla="*/ 3680932 h 3733433"/>
                <a:gd name="connsiteX10" fmla="*/ 1398243 w 6985302"/>
                <a:gd name="connsiteY10" fmla="*/ 2585778 h 3733433"/>
                <a:gd name="connsiteX11" fmla="*/ 143602 w 6985302"/>
                <a:gd name="connsiteY11" fmla="*/ 2288067 h 3733433"/>
                <a:gd name="connsiteX12" fmla="*/ 79806 w 6985302"/>
                <a:gd name="connsiteY12" fmla="*/ 2192374 h 3733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985302" h="3733433">
                  <a:moveTo>
                    <a:pt x="2833639" y="544327"/>
                  </a:moveTo>
                  <a:cubicBezTo>
                    <a:pt x="3020595" y="438887"/>
                    <a:pt x="3207551" y="333447"/>
                    <a:pt x="3609816" y="246615"/>
                  </a:cubicBezTo>
                  <a:cubicBezTo>
                    <a:pt x="4012081" y="159782"/>
                    <a:pt x="4800662" y="-74133"/>
                    <a:pt x="5247229" y="23332"/>
                  </a:cubicBezTo>
                  <a:cubicBezTo>
                    <a:pt x="5693796" y="120797"/>
                    <a:pt x="6016318" y="652425"/>
                    <a:pt x="6289220" y="831406"/>
                  </a:cubicBezTo>
                  <a:cubicBezTo>
                    <a:pt x="6562122" y="1010387"/>
                    <a:pt x="6780090" y="928871"/>
                    <a:pt x="6884643" y="1097220"/>
                  </a:cubicBezTo>
                  <a:cubicBezTo>
                    <a:pt x="6989197" y="1265569"/>
                    <a:pt x="7031727" y="1503029"/>
                    <a:pt x="6916541" y="1841499"/>
                  </a:cubicBezTo>
                  <a:cubicBezTo>
                    <a:pt x="6801355" y="2179969"/>
                    <a:pt x="6416811" y="2833872"/>
                    <a:pt x="6193527" y="3128039"/>
                  </a:cubicBezTo>
                  <a:cubicBezTo>
                    <a:pt x="5970243" y="3422206"/>
                    <a:pt x="6088974" y="3533848"/>
                    <a:pt x="5576839" y="3606504"/>
                  </a:cubicBezTo>
                  <a:cubicBezTo>
                    <a:pt x="5064704" y="3679160"/>
                    <a:pt x="3671839" y="3551569"/>
                    <a:pt x="3120718" y="3563974"/>
                  </a:cubicBezTo>
                  <a:cubicBezTo>
                    <a:pt x="2569597" y="3576379"/>
                    <a:pt x="2557192" y="3843965"/>
                    <a:pt x="2270113" y="3680932"/>
                  </a:cubicBezTo>
                  <a:cubicBezTo>
                    <a:pt x="1983034" y="3517899"/>
                    <a:pt x="1752661" y="2817922"/>
                    <a:pt x="1398243" y="2585778"/>
                  </a:cubicBezTo>
                  <a:cubicBezTo>
                    <a:pt x="1043824" y="2353634"/>
                    <a:pt x="363341" y="2353634"/>
                    <a:pt x="143602" y="2288067"/>
                  </a:cubicBezTo>
                  <a:cubicBezTo>
                    <a:pt x="-76138" y="2222500"/>
                    <a:pt x="1834" y="2207437"/>
                    <a:pt x="79806" y="2192374"/>
                  </a:cubicBezTo>
                </a:path>
              </a:pathLst>
            </a:custGeom>
            <a:noFill/>
            <a:ln>
              <a:solidFill>
                <a:srgbClr val="E74C3C"/>
              </a:solidFill>
              <a:prstDash val="lgDashDotDot"/>
            </a:ln>
          </p:spPr>
          <p:txBody>
            <a:bodyPr rtlCol="0" anchor="ctr"/>
            <a:lstStyle/>
            <a:p>
              <a:pPr algn="ctr"/>
              <a:endParaRPr lang="zh-CN" altLang="en-US" sz="1500"/>
            </a:p>
          </p:txBody>
        </p:sp>
      </p:grpSp>
      <p:sp>
        <p:nvSpPr>
          <p:cNvPr id="557" name="矩形 556">
            <a:extLst>
              <a:ext uri="{FF2B5EF4-FFF2-40B4-BE49-F238E27FC236}">
                <a16:creationId xmlns:a16="http://schemas.microsoft.com/office/drawing/2014/main" id="{A194BA24-3634-4E47-847E-E29ABC30FAA1}"/>
              </a:ext>
            </a:extLst>
          </p:cNvPr>
          <p:cNvSpPr/>
          <p:nvPr/>
        </p:nvSpPr>
        <p:spPr>
          <a:xfrm>
            <a:off x="12704388" y="977861"/>
            <a:ext cx="851499" cy="401383"/>
          </a:xfrm>
          <a:prstGeom prst="rec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企业事项生命周期</a:t>
            </a:r>
          </a:p>
        </p:txBody>
      </p:sp>
      <p:sp>
        <p:nvSpPr>
          <p:cNvPr id="558" name="矩形 557">
            <a:extLst>
              <a:ext uri="{FF2B5EF4-FFF2-40B4-BE49-F238E27FC236}">
                <a16:creationId xmlns:a16="http://schemas.microsoft.com/office/drawing/2014/main" id="{4E7C45CB-7A24-4630-90F3-B68D77B01723}"/>
              </a:ext>
            </a:extLst>
          </p:cNvPr>
          <p:cNvSpPr/>
          <p:nvPr/>
        </p:nvSpPr>
        <p:spPr>
          <a:xfrm>
            <a:off x="11773037" y="977821"/>
            <a:ext cx="851499" cy="401383"/>
          </a:xfrm>
          <a:prstGeom prst="rect">
            <a:avLst/>
          </a:prstGeom>
          <a:solidFill>
            <a:schemeClr val="accent2">
              <a:lumMod val="20000"/>
              <a:lumOff val="80000"/>
              <a:alpha val="20000"/>
            </a:schemeClr>
          </a:soli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自然人事项生命周期</a:t>
            </a:r>
          </a:p>
        </p:txBody>
      </p:sp>
    </p:spTree>
    <p:extLst>
      <p:ext uri="{BB962C8B-B14F-4D97-AF65-F5344CB8AC3E}">
        <p14:creationId xmlns:p14="http://schemas.microsoft.com/office/powerpoint/2010/main" val="40605760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矩形 150">
            <a:extLst>
              <a:ext uri="{FF2B5EF4-FFF2-40B4-BE49-F238E27FC236}">
                <a16:creationId xmlns:a16="http://schemas.microsoft.com/office/drawing/2014/main" id="{2DDFD39B-747A-4342-B8BE-95716E5E0297}"/>
              </a:ext>
            </a:extLst>
          </p:cNvPr>
          <p:cNvSpPr/>
          <p:nvPr/>
        </p:nvSpPr>
        <p:spPr>
          <a:xfrm>
            <a:off x="11961423" y="874071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各区办件情况</a:t>
            </a:r>
          </a:p>
        </p:txBody>
      </p:sp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5F14D732-044C-4C9B-B777-AB736F197A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2021120"/>
              </p:ext>
            </p:extLst>
          </p:nvPr>
        </p:nvGraphicFramePr>
        <p:xfrm>
          <a:off x="11892566" y="1195174"/>
          <a:ext cx="2800406" cy="1578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52" name="矩形 151">
            <a:extLst>
              <a:ext uri="{FF2B5EF4-FFF2-40B4-BE49-F238E27FC236}">
                <a16:creationId xmlns:a16="http://schemas.microsoft.com/office/drawing/2014/main" id="{A08B0C96-E3C6-4C17-94F4-5BE7A85F877D}"/>
              </a:ext>
            </a:extLst>
          </p:cNvPr>
          <p:cNvSpPr/>
          <p:nvPr/>
        </p:nvSpPr>
        <p:spPr>
          <a:xfrm>
            <a:off x="11939658" y="2852996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各部门办件情况</a:t>
            </a:r>
          </a:p>
        </p:txBody>
      </p:sp>
      <p:graphicFrame>
        <p:nvGraphicFramePr>
          <p:cNvPr id="153" name="图表 152">
            <a:extLst>
              <a:ext uri="{FF2B5EF4-FFF2-40B4-BE49-F238E27FC236}">
                <a16:creationId xmlns:a16="http://schemas.microsoft.com/office/drawing/2014/main" id="{3239A21F-0D51-44D7-9969-7DE769E004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5062555"/>
              </p:ext>
            </p:extLst>
          </p:nvPr>
        </p:nvGraphicFramePr>
        <p:xfrm>
          <a:off x="11892566" y="3233329"/>
          <a:ext cx="2731549" cy="236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8" name="矩形 167">
            <a:extLst>
              <a:ext uri="{FF2B5EF4-FFF2-40B4-BE49-F238E27FC236}">
                <a16:creationId xmlns:a16="http://schemas.microsoft.com/office/drawing/2014/main" id="{04433B66-EDEC-49DE-9726-85B9FA9C39AF}"/>
              </a:ext>
            </a:extLst>
          </p:cNvPr>
          <p:cNvSpPr/>
          <p:nvPr/>
        </p:nvSpPr>
        <p:spPr>
          <a:xfrm>
            <a:off x="1785557" y="879799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今日各区办件情况</a:t>
            </a:r>
          </a:p>
        </p:txBody>
      </p:sp>
      <p:grpSp>
        <p:nvGrpSpPr>
          <p:cNvPr id="169" name="组合 168">
            <a:extLst>
              <a:ext uri="{FF2B5EF4-FFF2-40B4-BE49-F238E27FC236}">
                <a16:creationId xmlns:a16="http://schemas.microsoft.com/office/drawing/2014/main" id="{8587F649-813A-4EFC-9A95-4DE7580DA84A}"/>
              </a:ext>
            </a:extLst>
          </p:cNvPr>
          <p:cNvGrpSpPr/>
          <p:nvPr/>
        </p:nvGrpSpPr>
        <p:grpSpPr>
          <a:xfrm>
            <a:off x="0" y="798245"/>
            <a:ext cx="6281211" cy="4969236"/>
            <a:chOff x="8132872" y="733301"/>
            <a:chExt cx="3944918" cy="5962926"/>
          </a:xfrm>
        </p:grpSpPr>
        <p:sp>
          <p:nvSpPr>
            <p:cNvPr id="170" name="矩形 169">
              <a:extLst>
                <a:ext uri="{FF2B5EF4-FFF2-40B4-BE49-F238E27FC236}">
                  <a16:creationId xmlns:a16="http://schemas.microsoft.com/office/drawing/2014/main" id="{AFDACCD9-B193-455E-82AA-914CCF3CB342}"/>
                </a:ext>
              </a:extLst>
            </p:cNvPr>
            <p:cNvSpPr/>
            <p:nvPr/>
          </p:nvSpPr>
          <p:spPr>
            <a:xfrm>
              <a:off x="8193267" y="759121"/>
              <a:ext cx="3884522" cy="5914151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1" name="组合 170">
              <a:extLst>
                <a:ext uri="{FF2B5EF4-FFF2-40B4-BE49-F238E27FC236}">
                  <a16:creationId xmlns:a16="http://schemas.microsoft.com/office/drawing/2014/main" id="{D2576AC1-E80E-4467-8004-1C863745447A}"/>
                </a:ext>
              </a:extLst>
            </p:cNvPr>
            <p:cNvGrpSpPr/>
            <p:nvPr/>
          </p:nvGrpSpPr>
          <p:grpSpPr>
            <a:xfrm>
              <a:off x="8132872" y="733301"/>
              <a:ext cx="589329" cy="279701"/>
              <a:chOff x="1141" y="948592"/>
              <a:chExt cx="572982" cy="368817"/>
            </a:xfrm>
          </p:grpSpPr>
          <p:sp>
            <p:nvSpPr>
              <p:cNvPr id="193" name="矩形: 剪去左右顶角 192">
                <a:extLst>
                  <a:ext uri="{FF2B5EF4-FFF2-40B4-BE49-F238E27FC236}">
                    <a16:creationId xmlns:a16="http://schemas.microsoft.com/office/drawing/2014/main" id="{74EF9D00-EC65-4938-85FE-C0066090D861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4" name="矩形: 剪去左右顶角 193">
                <a:extLst>
                  <a:ext uri="{FF2B5EF4-FFF2-40B4-BE49-F238E27FC236}">
                    <a16:creationId xmlns:a16="http://schemas.microsoft.com/office/drawing/2014/main" id="{78D4269B-9A88-41C7-9774-B4FB3FC5F7F8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5" name="矩形: 剪去左右顶角 194">
                <a:extLst>
                  <a:ext uri="{FF2B5EF4-FFF2-40B4-BE49-F238E27FC236}">
                    <a16:creationId xmlns:a16="http://schemas.microsoft.com/office/drawing/2014/main" id="{9EE2BADB-AABE-454F-A95E-41C224B350AF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6" name="矩形: 剪去左右顶角 195">
                <a:extLst>
                  <a:ext uri="{FF2B5EF4-FFF2-40B4-BE49-F238E27FC236}">
                    <a16:creationId xmlns:a16="http://schemas.microsoft.com/office/drawing/2014/main" id="{63862990-3C6A-4363-A2A6-196C036B0DDA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186" name="组合 185">
              <a:extLst>
                <a:ext uri="{FF2B5EF4-FFF2-40B4-BE49-F238E27FC236}">
                  <a16:creationId xmlns:a16="http://schemas.microsoft.com/office/drawing/2014/main" id="{9386529E-C446-4DFE-BC0A-547EC5D84888}"/>
                </a:ext>
              </a:extLst>
            </p:cNvPr>
            <p:cNvGrpSpPr/>
            <p:nvPr/>
          </p:nvGrpSpPr>
          <p:grpSpPr>
            <a:xfrm>
              <a:off x="8166588" y="6554463"/>
              <a:ext cx="192345" cy="141764"/>
              <a:chOff x="33922" y="3854582"/>
              <a:chExt cx="187010" cy="186931"/>
            </a:xfrm>
          </p:grpSpPr>
          <p:sp>
            <p:nvSpPr>
              <p:cNvPr id="190" name="矩形: 剪去左右顶角 189">
                <a:extLst>
                  <a:ext uri="{FF2B5EF4-FFF2-40B4-BE49-F238E27FC236}">
                    <a16:creationId xmlns:a16="http://schemas.microsoft.com/office/drawing/2014/main" id="{1EFEA31C-05CC-49C8-B349-481A05C490CD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92" name="矩形: 剪去左右顶角 191">
                <a:extLst>
                  <a:ext uri="{FF2B5EF4-FFF2-40B4-BE49-F238E27FC236}">
                    <a16:creationId xmlns:a16="http://schemas.microsoft.com/office/drawing/2014/main" id="{C7DEF063-A827-4042-8799-F3A64486B2D1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187" name="直角三角形 186">
              <a:extLst>
                <a:ext uri="{FF2B5EF4-FFF2-40B4-BE49-F238E27FC236}">
                  <a16:creationId xmlns:a16="http://schemas.microsoft.com/office/drawing/2014/main" id="{4CF9DA81-ABB3-4F5B-A211-FB29C7F02312}"/>
                </a:ext>
              </a:extLst>
            </p:cNvPr>
            <p:cNvSpPr/>
            <p:nvPr/>
          </p:nvSpPr>
          <p:spPr>
            <a:xfrm rot="10800000">
              <a:off x="11996103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8" name="直角三角形 187">
              <a:extLst>
                <a:ext uri="{FF2B5EF4-FFF2-40B4-BE49-F238E27FC236}">
                  <a16:creationId xmlns:a16="http://schemas.microsoft.com/office/drawing/2014/main" id="{E974F5AE-1C00-43C5-9703-842C48D4AB18}"/>
                </a:ext>
              </a:extLst>
            </p:cNvPr>
            <p:cNvSpPr/>
            <p:nvPr/>
          </p:nvSpPr>
          <p:spPr>
            <a:xfrm rot="16200000">
              <a:off x="12006551" y="660203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36" name="新月形 235">
            <a:extLst>
              <a:ext uri="{FF2B5EF4-FFF2-40B4-BE49-F238E27FC236}">
                <a16:creationId xmlns:a16="http://schemas.microsoft.com/office/drawing/2014/main" id="{657FC182-BAB6-4AFD-9997-F58F07D91DA6}"/>
              </a:ext>
            </a:extLst>
          </p:cNvPr>
          <p:cNvSpPr/>
          <p:nvPr/>
        </p:nvSpPr>
        <p:spPr>
          <a:xfrm rot="10800000">
            <a:off x="17820384" y="1890977"/>
            <a:ext cx="539936" cy="2313511"/>
          </a:xfrm>
          <a:prstGeom prst="moon">
            <a:avLst>
              <a:gd name="adj" fmla="val 9419"/>
            </a:avLst>
          </a:prstGeom>
          <a:gradFill flip="none" rotWithShape="1">
            <a:gsLst>
              <a:gs pos="0">
                <a:schemeClr val="bg1">
                  <a:lumMod val="65000"/>
                  <a:alpha val="50000"/>
                </a:schemeClr>
              </a:gs>
              <a:gs pos="15000">
                <a:srgbClr val="BFBFBF">
                  <a:alpha val="50000"/>
                </a:srgbClr>
              </a:gs>
              <a:gs pos="34000">
                <a:schemeClr val="bg1">
                  <a:alpha val="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0000" tIns="0" rIns="30000" bIns="0" rtlCol="0" anchor="ctr"/>
          <a:lstStyle/>
          <a:p>
            <a:pPr algn="ctr"/>
            <a:endParaRPr lang="zh-CN" altLang="en-US" sz="417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37" name="组合 236">
            <a:extLst>
              <a:ext uri="{FF2B5EF4-FFF2-40B4-BE49-F238E27FC236}">
                <a16:creationId xmlns:a16="http://schemas.microsoft.com/office/drawing/2014/main" id="{C0334D87-3054-4C4A-880E-ADC468BF2483}"/>
              </a:ext>
            </a:extLst>
          </p:cNvPr>
          <p:cNvGrpSpPr/>
          <p:nvPr/>
        </p:nvGrpSpPr>
        <p:grpSpPr>
          <a:xfrm>
            <a:off x="11724881" y="819762"/>
            <a:ext cx="2965850" cy="4878394"/>
            <a:chOff x="8132872" y="733301"/>
            <a:chExt cx="3944918" cy="5962926"/>
          </a:xfrm>
        </p:grpSpPr>
        <p:sp>
          <p:nvSpPr>
            <p:cNvPr id="238" name="矩形 237">
              <a:extLst>
                <a:ext uri="{FF2B5EF4-FFF2-40B4-BE49-F238E27FC236}">
                  <a16:creationId xmlns:a16="http://schemas.microsoft.com/office/drawing/2014/main" id="{E8BE41C0-2DA1-405B-8DBD-172B1E608164}"/>
                </a:ext>
              </a:extLst>
            </p:cNvPr>
            <p:cNvSpPr/>
            <p:nvPr/>
          </p:nvSpPr>
          <p:spPr>
            <a:xfrm>
              <a:off x="8193267" y="759121"/>
              <a:ext cx="3884522" cy="5914151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39" name="组合 238">
              <a:extLst>
                <a:ext uri="{FF2B5EF4-FFF2-40B4-BE49-F238E27FC236}">
                  <a16:creationId xmlns:a16="http://schemas.microsoft.com/office/drawing/2014/main" id="{B117227A-0736-4B2F-8FEC-E3CB3E775E43}"/>
                </a:ext>
              </a:extLst>
            </p:cNvPr>
            <p:cNvGrpSpPr/>
            <p:nvPr/>
          </p:nvGrpSpPr>
          <p:grpSpPr>
            <a:xfrm>
              <a:off x="8132872" y="733301"/>
              <a:ext cx="589329" cy="279701"/>
              <a:chOff x="1141" y="948592"/>
              <a:chExt cx="572982" cy="368817"/>
            </a:xfrm>
          </p:grpSpPr>
          <p:sp>
            <p:nvSpPr>
              <p:cNvPr id="245" name="矩形: 剪去左右顶角 244">
                <a:extLst>
                  <a:ext uri="{FF2B5EF4-FFF2-40B4-BE49-F238E27FC236}">
                    <a16:creationId xmlns:a16="http://schemas.microsoft.com/office/drawing/2014/main" id="{6839D2F7-D9F7-4BE3-9A01-E85007F64545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6" name="矩形: 剪去左右顶角 245">
                <a:extLst>
                  <a:ext uri="{FF2B5EF4-FFF2-40B4-BE49-F238E27FC236}">
                    <a16:creationId xmlns:a16="http://schemas.microsoft.com/office/drawing/2014/main" id="{FBE04E43-9768-40C6-8800-CB3A35CCBE67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7" name="矩形: 剪去左右顶角 246">
                <a:extLst>
                  <a:ext uri="{FF2B5EF4-FFF2-40B4-BE49-F238E27FC236}">
                    <a16:creationId xmlns:a16="http://schemas.microsoft.com/office/drawing/2014/main" id="{01B89F95-B4DB-4629-A9C3-BD95E37330AF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8" name="矩形: 剪去左右顶角 247">
                <a:extLst>
                  <a:ext uri="{FF2B5EF4-FFF2-40B4-BE49-F238E27FC236}">
                    <a16:creationId xmlns:a16="http://schemas.microsoft.com/office/drawing/2014/main" id="{2695094E-6F39-45E3-B5F0-8390054F40C5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240" name="组合 239">
              <a:extLst>
                <a:ext uri="{FF2B5EF4-FFF2-40B4-BE49-F238E27FC236}">
                  <a16:creationId xmlns:a16="http://schemas.microsoft.com/office/drawing/2014/main" id="{F54ADED6-8127-4584-9496-88854AF12708}"/>
                </a:ext>
              </a:extLst>
            </p:cNvPr>
            <p:cNvGrpSpPr/>
            <p:nvPr/>
          </p:nvGrpSpPr>
          <p:grpSpPr>
            <a:xfrm>
              <a:off x="8166588" y="6554463"/>
              <a:ext cx="192345" cy="141764"/>
              <a:chOff x="33922" y="3854582"/>
              <a:chExt cx="187010" cy="186931"/>
            </a:xfrm>
          </p:grpSpPr>
          <p:sp>
            <p:nvSpPr>
              <p:cNvPr id="243" name="矩形: 剪去左右顶角 242">
                <a:extLst>
                  <a:ext uri="{FF2B5EF4-FFF2-40B4-BE49-F238E27FC236}">
                    <a16:creationId xmlns:a16="http://schemas.microsoft.com/office/drawing/2014/main" id="{73382180-71C5-4CFF-BDF5-E4E5DF8FEAA3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244" name="矩形: 剪去左右顶角 243">
                <a:extLst>
                  <a:ext uri="{FF2B5EF4-FFF2-40B4-BE49-F238E27FC236}">
                    <a16:creationId xmlns:a16="http://schemas.microsoft.com/office/drawing/2014/main" id="{0C55A0F7-BA58-40CF-9082-56A3752328F7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241" name="直角三角形 240">
              <a:extLst>
                <a:ext uri="{FF2B5EF4-FFF2-40B4-BE49-F238E27FC236}">
                  <a16:creationId xmlns:a16="http://schemas.microsoft.com/office/drawing/2014/main" id="{F86C013D-14FF-4B06-894D-67C1090B4C4F}"/>
                </a:ext>
              </a:extLst>
            </p:cNvPr>
            <p:cNvSpPr/>
            <p:nvPr/>
          </p:nvSpPr>
          <p:spPr>
            <a:xfrm rot="10800000">
              <a:off x="11996103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2" name="直角三角形 241">
              <a:extLst>
                <a:ext uri="{FF2B5EF4-FFF2-40B4-BE49-F238E27FC236}">
                  <a16:creationId xmlns:a16="http://schemas.microsoft.com/office/drawing/2014/main" id="{048F18BA-CB6F-4923-A232-02F47B3F466B}"/>
                </a:ext>
              </a:extLst>
            </p:cNvPr>
            <p:cNvSpPr/>
            <p:nvPr/>
          </p:nvSpPr>
          <p:spPr>
            <a:xfrm rot="16200000">
              <a:off x="12006551" y="660203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04AC7A0B-DC94-40D5-9665-E97FAF46100D}"/>
              </a:ext>
            </a:extLst>
          </p:cNvPr>
          <p:cNvGrpSpPr/>
          <p:nvPr/>
        </p:nvGrpSpPr>
        <p:grpSpPr>
          <a:xfrm>
            <a:off x="13205998" y="1014792"/>
            <a:ext cx="1207885" cy="165217"/>
            <a:chOff x="9557938" y="1063508"/>
            <a:chExt cx="1449424" cy="198256"/>
          </a:xfrm>
        </p:grpSpPr>
        <p:sp>
          <p:nvSpPr>
            <p:cNvPr id="250" name="矩形 249">
              <a:extLst>
                <a:ext uri="{FF2B5EF4-FFF2-40B4-BE49-F238E27FC236}">
                  <a16:creationId xmlns:a16="http://schemas.microsoft.com/office/drawing/2014/main" id="{E4322EA3-CEC3-4A4E-AAD4-7836EBC75486}"/>
                </a:ext>
              </a:extLst>
            </p:cNvPr>
            <p:cNvSpPr/>
            <p:nvPr/>
          </p:nvSpPr>
          <p:spPr>
            <a:xfrm>
              <a:off x="9557938" y="1063508"/>
              <a:ext cx="452418" cy="19825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本日</a:t>
              </a:r>
            </a:p>
          </p:txBody>
        </p:sp>
        <p:sp>
          <p:nvSpPr>
            <p:cNvPr id="251" name="矩形 250">
              <a:extLst>
                <a:ext uri="{FF2B5EF4-FFF2-40B4-BE49-F238E27FC236}">
                  <a16:creationId xmlns:a16="http://schemas.microsoft.com/office/drawing/2014/main" id="{7532349C-19F0-4FD0-B937-12D865003378}"/>
                </a:ext>
              </a:extLst>
            </p:cNvPr>
            <p:cNvSpPr/>
            <p:nvPr/>
          </p:nvSpPr>
          <p:spPr>
            <a:xfrm>
              <a:off x="1005592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本月</a:t>
              </a:r>
            </a:p>
          </p:txBody>
        </p:sp>
        <p:sp>
          <p:nvSpPr>
            <p:cNvPr id="252" name="矩形 251">
              <a:extLst>
                <a:ext uri="{FF2B5EF4-FFF2-40B4-BE49-F238E27FC236}">
                  <a16:creationId xmlns:a16="http://schemas.microsoft.com/office/drawing/2014/main" id="{DB2925DB-FCA8-42A3-B8D5-CD5539460C8B}"/>
                </a:ext>
              </a:extLst>
            </p:cNvPr>
            <p:cNvSpPr/>
            <p:nvPr/>
          </p:nvSpPr>
          <p:spPr>
            <a:xfrm>
              <a:off x="1055494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本年</a:t>
              </a:r>
            </a:p>
          </p:txBody>
        </p:sp>
      </p:grpSp>
      <p:grpSp>
        <p:nvGrpSpPr>
          <p:cNvPr id="253" name="组合 252">
            <a:extLst>
              <a:ext uri="{FF2B5EF4-FFF2-40B4-BE49-F238E27FC236}">
                <a16:creationId xmlns:a16="http://schemas.microsoft.com/office/drawing/2014/main" id="{4F57555A-D862-4749-9451-90934BA21FDD}"/>
              </a:ext>
            </a:extLst>
          </p:cNvPr>
          <p:cNvGrpSpPr/>
          <p:nvPr/>
        </p:nvGrpSpPr>
        <p:grpSpPr>
          <a:xfrm>
            <a:off x="13327196" y="2959964"/>
            <a:ext cx="1207885" cy="165217"/>
            <a:chOff x="9557938" y="1063508"/>
            <a:chExt cx="1449424" cy="198256"/>
          </a:xfrm>
        </p:grpSpPr>
        <p:sp>
          <p:nvSpPr>
            <p:cNvPr id="254" name="矩形 253">
              <a:extLst>
                <a:ext uri="{FF2B5EF4-FFF2-40B4-BE49-F238E27FC236}">
                  <a16:creationId xmlns:a16="http://schemas.microsoft.com/office/drawing/2014/main" id="{C443D8D9-7F84-415B-AF40-E3740976CAF6}"/>
                </a:ext>
              </a:extLst>
            </p:cNvPr>
            <p:cNvSpPr/>
            <p:nvPr/>
          </p:nvSpPr>
          <p:spPr>
            <a:xfrm>
              <a:off x="9557938" y="1063508"/>
              <a:ext cx="452418" cy="19825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本日</a:t>
              </a:r>
            </a:p>
          </p:txBody>
        </p:sp>
        <p:sp>
          <p:nvSpPr>
            <p:cNvPr id="255" name="矩形 254">
              <a:extLst>
                <a:ext uri="{FF2B5EF4-FFF2-40B4-BE49-F238E27FC236}">
                  <a16:creationId xmlns:a16="http://schemas.microsoft.com/office/drawing/2014/main" id="{D930142A-0EB9-46D3-8D6D-4A80E5A28B4C}"/>
                </a:ext>
              </a:extLst>
            </p:cNvPr>
            <p:cNvSpPr/>
            <p:nvPr/>
          </p:nvSpPr>
          <p:spPr>
            <a:xfrm>
              <a:off x="1005592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本月</a:t>
              </a:r>
            </a:p>
          </p:txBody>
        </p:sp>
        <p:sp>
          <p:nvSpPr>
            <p:cNvPr id="256" name="矩形 255">
              <a:extLst>
                <a:ext uri="{FF2B5EF4-FFF2-40B4-BE49-F238E27FC236}">
                  <a16:creationId xmlns:a16="http://schemas.microsoft.com/office/drawing/2014/main" id="{89A13663-140E-428A-8426-2BBFFDE4BD62}"/>
                </a:ext>
              </a:extLst>
            </p:cNvPr>
            <p:cNvSpPr/>
            <p:nvPr/>
          </p:nvSpPr>
          <p:spPr>
            <a:xfrm>
              <a:off x="1055494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本年</a:t>
              </a:r>
            </a:p>
          </p:txBody>
        </p:sp>
      </p:grpSp>
      <p:pic>
        <p:nvPicPr>
          <p:cNvPr id="30" name="图片 29">
            <a:extLst>
              <a:ext uri="{FF2B5EF4-FFF2-40B4-BE49-F238E27FC236}">
                <a16:creationId xmlns:a16="http://schemas.microsoft.com/office/drawing/2014/main" id="{864CEE03-576F-45B2-B7D1-76BFC3BBE4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965503" y="1114101"/>
            <a:ext cx="912836" cy="436574"/>
          </a:xfrm>
          <a:prstGeom prst="rect">
            <a:avLst/>
          </a:prstGeom>
          <a:ln w="28575">
            <a:solidFill>
              <a:srgbClr val="00B0F0"/>
            </a:solidFill>
          </a:ln>
        </p:spPr>
      </p:pic>
      <p:sp>
        <p:nvSpPr>
          <p:cNvPr id="31" name="箭头: 右 30">
            <a:extLst>
              <a:ext uri="{FF2B5EF4-FFF2-40B4-BE49-F238E27FC236}">
                <a16:creationId xmlns:a16="http://schemas.microsoft.com/office/drawing/2014/main" id="{1CE07282-3035-4273-8DE3-6CFA5274E847}"/>
              </a:ext>
            </a:extLst>
          </p:cNvPr>
          <p:cNvSpPr/>
          <p:nvPr/>
        </p:nvSpPr>
        <p:spPr>
          <a:xfrm>
            <a:off x="-786154" y="1709584"/>
            <a:ext cx="748063" cy="313523"/>
          </a:xfrm>
          <a:prstGeom prst="rightArrow">
            <a:avLst/>
          </a:prstGeom>
          <a:gradFill flip="none" rotWithShape="1">
            <a:gsLst>
              <a:gs pos="0">
                <a:schemeClr val="bg1">
                  <a:lumMod val="65000"/>
                  <a:alpha val="50000"/>
                </a:schemeClr>
              </a:gs>
              <a:gs pos="15000">
                <a:srgbClr val="BFBFBF">
                  <a:alpha val="50000"/>
                </a:srgbClr>
              </a:gs>
              <a:gs pos="34000">
                <a:schemeClr val="bg1">
                  <a:alpha val="5000"/>
                </a:schemeClr>
              </a:gs>
            </a:gsLst>
            <a:lin ang="13500000" scaled="1"/>
            <a:tileRect/>
          </a:gradFill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0000" tIns="0" rIns="30000" bIns="0" rtlCol="0" anchor="ctr"/>
          <a:lstStyle/>
          <a:p>
            <a:pPr algn="ctr"/>
            <a:r>
              <a:rPr lang="zh-CN" altLang="en-US" sz="875" dirty="0">
                <a:solidFill>
                  <a:schemeClr val="tx1"/>
                </a:solidFill>
              </a:rPr>
              <a:t>计数效果图</a:t>
            </a:r>
          </a:p>
        </p:txBody>
      </p:sp>
      <p:sp>
        <p:nvSpPr>
          <p:cNvPr id="90" name="矩形 89">
            <a:extLst>
              <a:ext uri="{FF2B5EF4-FFF2-40B4-BE49-F238E27FC236}">
                <a16:creationId xmlns:a16="http://schemas.microsoft.com/office/drawing/2014/main" id="{7D199A42-B358-4B62-959B-7DBE6C68FFFF}"/>
              </a:ext>
            </a:extLst>
          </p:cNvPr>
          <p:cNvSpPr/>
          <p:nvPr/>
        </p:nvSpPr>
        <p:spPr>
          <a:xfrm>
            <a:off x="15080672" y="854941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各渠道办件情况</a:t>
            </a:r>
          </a:p>
        </p:txBody>
      </p:sp>
      <p:graphicFrame>
        <p:nvGraphicFramePr>
          <p:cNvPr id="91" name="图表 90">
            <a:extLst>
              <a:ext uri="{FF2B5EF4-FFF2-40B4-BE49-F238E27FC236}">
                <a16:creationId xmlns:a16="http://schemas.microsoft.com/office/drawing/2014/main" id="{48E3C976-F412-485B-8EA1-C6BF33F42DF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9165847"/>
              </p:ext>
            </p:extLst>
          </p:nvPr>
        </p:nvGraphicFramePr>
        <p:xfrm>
          <a:off x="15011815" y="1176044"/>
          <a:ext cx="2800406" cy="1578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2" name="矩形 91">
            <a:extLst>
              <a:ext uri="{FF2B5EF4-FFF2-40B4-BE49-F238E27FC236}">
                <a16:creationId xmlns:a16="http://schemas.microsoft.com/office/drawing/2014/main" id="{540B84EA-F5CA-4478-A544-5F000B8A3825}"/>
              </a:ext>
            </a:extLst>
          </p:cNvPr>
          <p:cNvSpPr/>
          <p:nvPr/>
        </p:nvSpPr>
        <p:spPr>
          <a:xfrm>
            <a:off x="15058907" y="2881992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热门事项</a:t>
            </a:r>
            <a:r>
              <a:rPr lang="en-US" altLang="zh-CN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TOP10</a:t>
            </a:r>
            <a:endParaRPr lang="zh-CN" altLang="en-US" sz="1334" b="1" dirty="0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93" name="图表 92">
            <a:extLst>
              <a:ext uri="{FF2B5EF4-FFF2-40B4-BE49-F238E27FC236}">
                <a16:creationId xmlns:a16="http://schemas.microsoft.com/office/drawing/2014/main" id="{113F8369-2C3C-4DC5-A6F6-A3458AAD55F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9435512"/>
              </p:ext>
            </p:extLst>
          </p:nvPr>
        </p:nvGraphicFramePr>
        <p:xfrm>
          <a:off x="15011815" y="3262325"/>
          <a:ext cx="2731549" cy="2369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pSp>
        <p:nvGrpSpPr>
          <p:cNvPr id="94" name="组合 93">
            <a:extLst>
              <a:ext uri="{FF2B5EF4-FFF2-40B4-BE49-F238E27FC236}">
                <a16:creationId xmlns:a16="http://schemas.microsoft.com/office/drawing/2014/main" id="{74F73FEE-D818-47F7-9814-06594BE99372}"/>
              </a:ext>
            </a:extLst>
          </p:cNvPr>
          <p:cNvGrpSpPr/>
          <p:nvPr/>
        </p:nvGrpSpPr>
        <p:grpSpPr>
          <a:xfrm>
            <a:off x="14844130" y="800632"/>
            <a:ext cx="2965850" cy="4878394"/>
            <a:chOff x="8132872" y="733301"/>
            <a:chExt cx="3944918" cy="5962926"/>
          </a:xfrm>
        </p:grpSpPr>
        <p:sp>
          <p:nvSpPr>
            <p:cNvPr id="95" name="矩形 94">
              <a:extLst>
                <a:ext uri="{FF2B5EF4-FFF2-40B4-BE49-F238E27FC236}">
                  <a16:creationId xmlns:a16="http://schemas.microsoft.com/office/drawing/2014/main" id="{13C4D57F-07E8-4543-8E78-43F8B5924FAF}"/>
                </a:ext>
              </a:extLst>
            </p:cNvPr>
            <p:cNvSpPr/>
            <p:nvPr/>
          </p:nvSpPr>
          <p:spPr>
            <a:xfrm>
              <a:off x="8193267" y="759121"/>
              <a:ext cx="3884522" cy="5914151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id="{A033144C-2026-499D-9EF6-E3FD4E87E41C}"/>
                </a:ext>
              </a:extLst>
            </p:cNvPr>
            <p:cNvGrpSpPr/>
            <p:nvPr/>
          </p:nvGrpSpPr>
          <p:grpSpPr>
            <a:xfrm>
              <a:off x="8132872" y="733301"/>
              <a:ext cx="589329" cy="279701"/>
              <a:chOff x="1141" y="948592"/>
              <a:chExt cx="572982" cy="368817"/>
            </a:xfrm>
          </p:grpSpPr>
          <p:sp>
            <p:nvSpPr>
              <p:cNvPr id="102" name="矩形: 剪去左右顶角 101">
                <a:extLst>
                  <a:ext uri="{FF2B5EF4-FFF2-40B4-BE49-F238E27FC236}">
                    <a16:creationId xmlns:a16="http://schemas.microsoft.com/office/drawing/2014/main" id="{2489A14E-9E23-45A1-A69E-671EFB3437CB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3" name="矩形: 剪去左右顶角 102">
                <a:extLst>
                  <a:ext uri="{FF2B5EF4-FFF2-40B4-BE49-F238E27FC236}">
                    <a16:creationId xmlns:a16="http://schemas.microsoft.com/office/drawing/2014/main" id="{2F611B24-8284-485D-8549-023D587C7B7B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4" name="矩形: 剪去左右顶角 103">
                <a:extLst>
                  <a:ext uri="{FF2B5EF4-FFF2-40B4-BE49-F238E27FC236}">
                    <a16:creationId xmlns:a16="http://schemas.microsoft.com/office/drawing/2014/main" id="{61807504-2194-4A40-9C1D-8B84B7F5BAFB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5" name="矩形: 剪去左右顶角 104">
                <a:extLst>
                  <a:ext uri="{FF2B5EF4-FFF2-40B4-BE49-F238E27FC236}">
                    <a16:creationId xmlns:a16="http://schemas.microsoft.com/office/drawing/2014/main" id="{07818871-FCE9-45D0-AB4D-5733F85F8120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grpSp>
          <p:nvGrpSpPr>
            <p:cNvPr id="97" name="组合 96">
              <a:extLst>
                <a:ext uri="{FF2B5EF4-FFF2-40B4-BE49-F238E27FC236}">
                  <a16:creationId xmlns:a16="http://schemas.microsoft.com/office/drawing/2014/main" id="{C4A7510F-E0AC-4B6F-8B6E-0BE7079996DD}"/>
                </a:ext>
              </a:extLst>
            </p:cNvPr>
            <p:cNvGrpSpPr/>
            <p:nvPr/>
          </p:nvGrpSpPr>
          <p:grpSpPr>
            <a:xfrm>
              <a:off x="8166588" y="6554463"/>
              <a:ext cx="192345" cy="141764"/>
              <a:chOff x="33922" y="3854582"/>
              <a:chExt cx="187010" cy="186931"/>
            </a:xfrm>
          </p:grpSpPr>
          <p:sp>
            <p:nvSpPr>
              <p:cNvPr id="100" name="矩形: 剪去左右顶角 99">
                <a:extLst>
                  <a:ext uri="{FF2B5EF4-FFF2-40B4-BE49-F238E27FC236}">
                    <a16:creationId xmlns:a16="http://schemas.microsoft.com/office/drawing/2014/main" id="{B41C2D72-6C7B-41A0-BCD0-94BB798EB8AD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01" name="矩形: 剪去左右顶角 100">
                <a:extLst>
                  <a:ext uri="{FF2B5EF4-FFF2-40B4-BE49-F238E27FC236}">
                    <a16:creationId xmlns:a16="http://schemas.microsoft.com/office/drawing/2014/main" id="{20E3982A-C6FC-4963-B6BB-A68328D86825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  <p:sp>
          <p:nvSpPr>
            <p:cNvPr id="98" name="直角三角形 97">
              <a:extLst>
                <a:ext uri="{FF2B5EF4-FFF2-40B4-BE49-F238E27FC236}">
                  <a16:creationId xmlns:a16="http://schemas.microsoft.com/office/drawing/2014/main" id="{A83198E4-A9B2-4031-834F-9513185145F3}"/>
                </a:ext>
              </a:extLst>
            </p:cNvPr>
            <p:cNvSpPr/>
            <p:nvPr/>
          </p:nvSpPr>
          <p:spPr>
            <a:xfrm rot="10800000">
              <a:off x="11996103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9" name="直角三角形 98">
              <a:extLst>
                <a:ext uri="{FF2B5EF4-FFF2-40B4-BE49-F238E27FC236}">
                  <a16:creationId xmlns:a16="http://schemas.microsoft.com/office/drawing/2014/main" id="{201BC0C3-1A00-45B8-8B61-926E04A3601D}"/>
                </a:ext>
              </a:extLst>
            </p:cNvPr>
            <p:cNvSpPr/>
            <p:nvPr/>
          </p:nvSpPr>
          <p:spPr>
            <a:xfrm rot="16200000">
              <a:off x="12006551" y="6602034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0C11FC6D-B886-4922-A838-BA9106D23C06}"/>
              </a:ext>
            </a:extLst>
          </p:cNvPr>
          <p:cNvGrpSpPr/>
          <p:nvPr/>
        </p:nvGrpSpPr>
        <p:grpSpPr>
          <a:xfrm>
            <a:off x="16496697" y="995662"/>
            <a:ext cx="1207885" cy="165217"/>
            <a:chOff x="9557938" y="1063508"/>
            <a:chExt cx="1449424" cy="198256"/>
          </a:xfrm>
        </p:grpSpPr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03EAC6F5-FDBA-4402-851C-8B330E7D8132}"/>
                </a:ext>
              </a:extLst>
            </p:cNvPr>
            <p:cNvSpPr/>
            <p:nvPr/>
          </p:nvSpPr>
          <p:spPr>
            <a:xfrm>
              <a:off x="9557938" y="1063508"/>
              <a:ext cx="452418" cy="19825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本日</a:t>
              </a:r>
            </a:p>
          </p:txBody>
        </p:sp>
        <p:sp>
          <p:nvSpPr>
            <p:cNvPr id="108" name="矩形 107">
              <a:extLst>
                <a:ext uri="{FF2B5EF4-FFF2-40B4-BE49-F238E27FC236}">
                  <a16:creationId xmlns:a16="http://schemas.microsoft.com/office/drawing/2014/main" id="{E4A6B3C2-5D99-499A-8CEA-0495F0ADD00C}"/>
                </a:ext>
              </a:extLst>
            </p:cNvPr>
            <p:cNvSpPr/>
            <p:nvPr/>
          </p:nvSpPr>
          <p:spPr>
            <a:xfrm>
              <a:off x="1005592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本月</a:t>
              </a:r>
            </a:p>
          </p:txBody>
        </p:sp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5CC40B52-F056-41BC-8644-F0852BFD8FBE}"/>
                </a:ext>
              </a:extLst>
            </p:cNvPr>
            <p:cNvSpPr/>
            <p:nvPr/>
          </p:nvSpPr>
          <p:spPr>
            <a:xfrm>
              <a:off x="1055494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本年</a:t>
              </a:r>
            </a:p>
          </p:txBody>
        </p:sp>
      </p:grpSp>
      <p:grpSp>
        <p:nvGrpSpPr>
          <p:cNvPr id="110" name="组合 109">
            <a:extLst>
              <a:ext uri="{FF2B5EF4-FFF2-40B4-BE49-F238E27FC236}">
                <a16:creationId xmlns:a16="http://schemas.microsoft.com/office/drawing/2014/main" id="{7FBC690D-CE60-41EE-825B-A9E36631BF8C}"/>
              </a:ext>
            </a:extLst>
          </p:cNvPr>
          <p:cNvGrpSpPr/>
          <p:nvPr/>
        </p:nvGrpSpPr>
        <p:grpSpPr>
          <a:xfrm>
            <a:off x="16446445" y="2940834"/>
            <a:ext cx="1207885" cy="165217"/>
            <a:chOff x="9557938" y="1063508"/>
            <a:chExt cx="1449424" cy="198256"/>
          </a:xfrm>
        </p:grpSpPr>
        <p:sp>
          <p:nvSpPr>
            <p:cNvPr id="111" name="矩形 110">
              <a:extLst>
                <a:ext uri="{FF2B5EF4-FFF2-40B4-BE49-F238E27FC236}">
                  <a16:creationId xmlns:a16="http://schemas.microsoft.com/office/drawing/2014/main" id="{05D62171-135A-46DA-BB52-D5AE765B00C2}"/>
                </a:ext>
              </a:extLst>
            </p:cNvPr>
            <p:cNvSpPr/>
            <p:nvPr/>
          </p:nvSpPr>
          <p:spPr>
            <a:xfrm>
              <a:off x="9557938" y="1063508"/>
              <a:ext cx="452418" cy="19825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本日</a:t>
              </a:r>
            </a:p>
          </p:txBody>
        </p:sp>
        <p:sp>
          <p:nvSpPr>
            <p:cNvPr id="112" name="矩形 111">
              <a:extLst>
                <a:ext uri="{FF2B5EF4-FFF2-40B4-BE49-F238E27FC236}">
                  <a16:creationId xmlns:a16="http://schemas.microsoft.com/office/drawing/2014/main" id="{3C4AC498-257E-4BB5-9D58-4CA4FBFEECF8}"/>
                </a:ext>
              </a:extLst>
            </p:cNvPr>
            <p:cNvSpPr/>
            <p:nvPr/>
          </p:nvSpPr>
          <p:spPr>
            <a:xfrm>
              <a:off x="1005592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本月</a:t>
              </a:r>
            </a:p>
          </p:txBody>
        </p:sp>
        <p:sp>
          <p:nvSpPr>
            <p:cNvPr id="113" name="矩形 112">
              <a:extLst>
                <a:ext uri="{FF2B5EF4-FFF2-40B4-BE49-F238E27FC236}">
                  <a16:creationId xmlns:a16="http://schemas.microsoft.com/office/drawing/2014/main" id="{26245C50-1B00-417A-B6C1-542581007213}"/>
                </a:ext>
              </a:extLst>
            </p:cNvPr>
            <p:cNvSpPr/>
            <p:nvPr/>
          </p:nvSpPr>
          <p:spPr>
            <a:xfrm>
              <a:off x="1055494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本年</a:t>
              </a:r>
            </a:p>
          </p:txBody>
        </p:sp>
      </p:grpSp>
      <p:pic>
        <p:nvPicPr>
          <p:cNvPr id="114" name="图片 113" descr="地图&#10;&#10;描述已自动生成">
            <a:extLst>
              <a:ext uri="{FF2B5EF4-FFF2-40B4-BE49-F238E27FC236}">
                <a16:creationId xmlns:a16="http://schemas.microsoft.com/office/drawing/2014/main" id="{3AFA523D-BAC8-42C4-AB77-EB0421766B3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875" y="1567709"/>
            <a:ext cx="4785688" cy="3892386"/>
          </a:xfrm>
          <a:prstGeom prst="rect">
            <a:avLst/>
          </a:prstGeom>
          <a:ln w="12700">
            <a:solidFill>
              <a:schemeClr val="accent4">
                <a:lumMod val="40000"/>
                <a:lumOff val="60000"/>
              </a:schemeClr>
            </a:solidFill>
          </a:ln>
        </p:spPr>
      </p:pic>
      <p:sp>
        <p:nvSpPr>
          <p:cNvPr id="115" name="文本框 114">
            <a:extLst>
              <a:ext uri="{FF2B5EF4-FFF2-40B4-BE49-F238E27FC236}">
                <a16:creationId xmlns:a16="http://schemas.microsoft.com/office/drawing/2014/main" id="{351A61AA-8B6D-4E66-8F00-4786A3E155D4}"/>
              </a:ext>
            </a:extLst>
          </p:cNvPr>
          <p:cNvSpPr txBox="1"/>
          <p:nvPr/>
        </p:nvSpPr>
        <p:spPr>
          <a:xfrm>
            <a:off x="6582844" y="894263"/>
            <a:ext cx="4962614" cy="33002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40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z="1167" dirty="0"/>
              <a:t>地图展示五区网络渠道办件热力图，网格可以参照智慧足迹数据地图</a:t>
            </a:r>
          </a:p>
        </p:txBody>
      </p:sp>
      <p:grpSp>
        <p:nvGrpSpPr>
          <p:cNvPr id="126" name="组合 125">
            <a:extLst>
              <a:ext uri="{FF2B5EF4-FFF2-40B4-BE49-F238E27FC236}">
                <a16:creationId xmlns:a16="http://schemas.microsoft.com/office/drawing/2014/main" id="{8E830A3A-5034-4396-94C4-EC7937C30EF1}"/>
              </a:ext>
            </a:extLst>
          </p:cNvPr>
          <p:cNvGrpSpPr/>
          <p:nvPr/>
        </p:nvGrpSpPr>
        <p:grpSpPr>
          <a:xfrm>
            <a:off x="219207" y="1337594"/>
            <a:ext cx="5789920" cy="4203901"/>
            <a:chOff x="219207" y="1337594"/>
            <a:chExt cx="5789920" cy="3015189"/>
          </a:xfrm>
        </p:grpSpPr>
        <p:grpSp>
          <p:nvGrpSpPr>
            <p:cNvPr id="127" name="组合 126">
              <a:extLst>
                <a:ext uri="{FF2B5EF4-FFF2-40B4-BE49-F238E27FC236}">
                  <a16:creationId xmlns:a16="http://schemas.microsoft.com/office/drawing/2014/main" id="{5D643E0C-366C-492B-86E6-F8438A7B25E0}"/>
                </a:ext>
              </a:extLst>
            </p:cNvPr>
            <p:cNvGrpSpPr/>
            <p:nvPr/>
          </p:nvGrpSpPr>
          <p:grpSpPr>
            <a:xfrm>
              <a:off x="280844" y="1341403"/>
              <a:ext cx="2731548" cy="1392500"/>
              <a:chOff x="270737" y="1622152"/>
              <a:chExt cx="2838223" cy="1474372"/>
            </a:xfrm>
          </p:grpSpPr>
          <p:sp>
            <p:nvSpPr>
              <p:cNvPr id="161" name="矩形 160">
                <a:extLst>
                  <a:ext uri="{FF2B5EF4-FFF2-40B4-BE49-F238E27FC236}">
                    <a16:creationId xmlns:a16="http://schemas.microsoft.com/office/drawing/2014/main" id="{472E3B96-CC89-4978-9E8F-854E66E67BDE}"/>
                  </a:ext>
                </a:extLst>
              </p:cNvPr>
              <p:cNvSpPr/>
              <p:nvPr/>
            </p:nvSpPr>
            <p:spPr>
              <a:xfrm>
                <a:off x="360360" y="2115225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今日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进厅人数</a:t>
                </a:r>
                <a:endPara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2" name="矩形 161">
                <a:extLst>
                  <a:ext uri="{FF2B5EF4-FFF2-40B4-BE49-F238E27FC236}">
                    <a16:creationId xmlns:a16="http://schemas.microsoft.com/office/drawing/2014/main" id="{D2DE4473-3A29-453C-877A-6DD98062C553}"/>
                  </a:ext>
                </a:extLst>
              </p:cNvPr>
              <p:cNvSpPr/>
              <p:nvPr/>
            </p:nvSpPr>
            <p:spPr>
              <a:xfrm>
                <a:off x="957105" y="1622152"/>
                <a:ext cx="1515643" cy="400994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8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门</a:t>
                </a:r>
                <a:r>
                  <a:rPr lang="en-US" altLang="zh-CN" sz="1000" dirty="0">
                    <a:solidFill>
                      <a:schemeClr val="bg1">
                        <a:lumMod val="8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—</a:t>
                </a:r>
                <a:r>
                  <a:rPr lang="zh-CN" altLang="en-US" sz="1000" dirty="0">
                    <a:solidFill>
                      <a:schemeClr val="bg1">
                        <a:lumMod val="8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就近办</a:t>
                </a:r>
                <a:endPara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3" name="椭圆 162">
                <a:extLst>
                  <a:ext uri="{FF2B5EF4-FFF2-40B4-BE49-F238E27FC236}">
                    <a16:creationId xmlns:a16="http://schemas.microsoft.com/office/drawing/2014/main" id="{9E1F6CAA-CB25-4697-8025-2187E4E50655}"/>
                  </a:ext>
                </a:extLst>
              </p:cNvPr>
              <p:cNvSpPr/>
              <p:nvPr/>
            </p:nvSpPr>
            <p:spPr>
              <a:xfrm>
                <a:off x="270737" y="2173953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64" name="矩形 163">
                <a:extLst>
                  <a:ext uri="{FF2B5EF4-FFF2-40B4-BE49-F238E27FC236}">
                    <a16:creationId xmlns:a16="http://schemas.microsoft.com/office/drawing/2014/main" id="{37167D62-E14B-40C5-85E0-1A68D49AA9D8}"/>
                  </a:ext>
                </a:extLst>
              </p:cNvPr>
              <p:cNvSpPr/>
              <p:nvPr/>
            </p:nvSpPr>
            <p:spPr>
              <a:xfrm>
                <a:off x="1811520" y="2119796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今日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办件量</a:t>
                </a:r>
                <a:endPara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5" name="椭圆 164">
                <a:extLst>
                  <a:ext uri="{FF2B5EF4-FFF2-40B4-BE49-F238E27FC236}">
                    <a16:creationId xmlns:a16="http://schemas.microsoft.com/office/drawing/2014/main" id="{43485D91-95A8-4424-A39C-ECB79BBF5205}"/>
                  </a:ext>
                </a:extLst>
              </p:cNvPr>
              <p:cNvSpPr/>
              <p:nvPr/>
            </p:nvSpPr>
            <p:spPr>
              <a:xfrm>
                <a:off x="1732373" y="2170977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66" name="矩形 165">
                <a:extLst>
                  <a:ext uri="{FF2B5EF4-FFF2-40B4-BE49-F238E27FC236}">
                    <a16:creationId xmlns:a16="http://schemas.microsoft.com/office/drawing/2014/main" id="{5452B4EB-9EFC-4C14-8A20-73DEF67B57EC}"/>
                  </a:ext>
                </a:extLst>
              </p:cNvPr>
              <p:cNvSpPr/>
              <p:nvPr/>
            </p:nvSpPr>
            <p:spPr>
              <a:xfrm>
                <a:off x="383053" y="2661522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累计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进厅人数</a:t>
                </a:r>
                <a:endPara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7" name="椭圆 166">
                <a:extLst>
                  <a:ext uri="{FF2B5EF4-FFF2-40B4-BE49-F238E27FC236}">
                    <a16:creationId xmlns:a16="http://schemas.microsoft.com/office/drawing/2014/main" id="{E9263203-0431-4AF1-91D4-21EFCC6C43B5}"/>
                  </a:ext>
                </a:extLst>
              </p:cNvPr>
              <p:cNvSpPr/>
              <p:nvPr/>
            </p:nvSpPr>
            <p:spPr>
              <a:xfrm>
                <a:off x="276096" y="2724832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72" name="矩形 171">
                <a:extLst>
                  <a:ext uri="{FF2B5EF4-FFF2-40B4-BE49-F238E27FC236}">
                    <a16:creationId xmlns:a16="http://schemas.microsoft.com/office/drawing/2014/main" id="{F656DFC4-5002-4477-89D0-E21E93C940E8}"/>
                  </a:ext>
                </a:extLst>
              </p:cNvPr>
              <p:cNvSpPr/>
              <p:nvPr/>
            </p:nvSpPr>
            <p:spPr>
              <a:xfrm>
                <a:off x="1834213" y="2666093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累计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办件量</a:t>
                </a:r>
                <a:endPara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3" name="椭圆 172">
                <a:extLst>
                  <a:ext uri="{FF2B5EF4-FFF2-40B4-BE49-F238E27FC236}">
                    <a16:creationId xmlns:a16="http://schemas.microsoft.com/office/drawing/2014/main" id="{E75AD4C6-615E-450A-AA67-383A8B42F937}"/>
                  </a:ext>
                </a:extLst>
              </p:cNvPr>
              <p:cNvSpPr/>
              <p:nvPr/>
            </p:nvSpPr>
            <p:spPr>
              <a:xfrm>
                <a:off x="1738207" y="2687738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</p:grpSp>
        <p:grpSp>
          <p:nvGrpSpPr>
            <p:cNvPr id="128" name="组合 127">
              <a:extLst>
                <a:ext uri="{FF2B5EF4-FFF2-40B4-BE49-F238E27FC236}">
                  <a16:creationId xmlns:a16="http://schemas.microsoft.com/office/drawing/2014/main" id="{C737B737-5041-4C8C-9819-A6B416497046}"/>
                </a:ext>
              </a:extLst>
            </p:cNvPr>
            <p:cNvGrpSpPr/>
            <p:nvPr/>
          </p:nvGrpSpPr>
          <p:grpSpPr>
            <a:xfrm>
              <a:off x="3277579" y="1337594"/>
              <a:ext cx="2731548" cy="1392500"/>
              <a:chOff x="270737" y="1622152"/>
              <a:chExt cx="2838223" cy="1474372"/>
            </a:xfrm>
          </p:grpSpPr>
          <p:sp>
            <p:nvSpPr>
              <p:cNvPr id="149" name="矩形 148">
                <a:extLst>
                  <a:ext uri="{FF2B5EF4-FFF2-40B4-BE49-F238E27FC236}">
                    <a16:creationId xmlns:a16="http://schemas.microsoft.com/office/drawing/2014/main" id="{832A8E56-0ED4-4AAA-9F4C-E00B3BBAAA12}"/>
                  </a:ext>
                </a:extLst>
              </p:cNvPr>
              <p:cNvSpPr/>
              <p:nvPr/>
            </p:nvSpPr>
            <p:spPr>
              <a:xfrm>
                <a:off x="360360" y="2115225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今日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访问人数</a:t>
                </a:r>
                <a:endPara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0" name="矩形 149">
                <a:extLst>
                  <a:ext uri="{FF2B5EF4-FFF2-40B4-BE49-F238E27FC236}">
                    <a16:creationId xmlns:a16="http://schemas.microsoft.com/office/drawing/2014/main" id="{2C019A35-EF24-4ABF-A0A9-B4BA18D2CF63}"/>
                  </a:ext>
                </a:extLst>
              </p:cNvPr>
              <p:cNvSpPr/>
              <p:nvPr/>
            </p:nvSpPr>
            <p:spPr>
              <a:xfrm>
                <a:off x="957105" y="1622152"/>
                <a:ext cx="1699033" cy="400994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8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网</a:t>
                </a:r>
                <a:r>
                  <a:rPr lang="en-US" altLang="zh-CN" sz="1000" dirty="0">
                    <a:solidFill>
                      <a:schemeClr val="bg1">
                        <a:lumMod val="8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—</a:t>
                </a:r>
                <a:r>
                  <a:rPr lang="zh-CN" altLang="en-US" sz="1000" dirty="0">
                    <a:solidFill>
                      <a:schemeClr val="bg1">
                        <a:lumMod val="8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网上办</a:t>
                </a:r>
                <a:endPara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4" name="椭圆 153">
                <a:extLst>
                  <a:ext uri="{FF2B5EF4-FFF2-40B4-BE49-F238E27FC236}">
                    <a16:creationId xmlns:a16="http://schemas.microsoft.com/office/drawing/2014/main" id="{D9E8C371-0104-4765-92F5-F99FB7F1FC48}"/>
                  </a:ext>
                </a:extLst>
              </p:cNvPr>
              <p:cNvSpPr/>
              <p:nvPr/>
            </p:nvSpPr>
            <p:spPr>
              <a:xfrm>
                <a:off x="270737" y="2173953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55" name="矩形 154">
                <a:extLst>
                  <a:ext uri="{FF2B5EF4-FFF2-40B4-BE49-F238E27FC236}">
                    <a16:creationId xmlns:a16="http://schemas.microsoft.com/office/drawing/2014/main" id="{D44EDBDE-71E2-482D-9F01-99F122D6CA62}"/>
                  </a:ext>
                </a:extLst>
              </p:cNvPr>
              <p:cNvSpPr/>
              <p:nvPr/>
            </p:nvSpPr>
            <p:spPr>
              <a:xfrm>
                <a:off x="1811520" y="2119796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今日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办件量</a:t>
                </a:r>
                <a:endPara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6" name="椭圆 155">
                <a:extLst>
                  <a:ext uri="{FF2B5EF4-FFF2-40B4-BE49-F238E27FC236}">
                    <a16:creationId xmlns:a16="http://schemas.microsoft.com/office/drawing/2014/main" id="{4CCB2A6A-A456-4E60-B200-05AAB7358ECC}"/>
                  </a:ext>
                </a:extLst>
              </p:cNvPr>
              <p:cNvSpPr/>
              <p:nvPr/>
            </p:nvSpPr>
            <p:spPr>
              <a:xfrm>
                <a:off x="1732373" y="2170977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57" name="矩形 156">
                <a:extLst>
                  <a:ext uri="{FF2B5EF4-FFF2-40B4-BE49-F238E27FC236}">
                    <a16:creationId xmlns:a16="http://schemas.microsoft.com/office/drawing/2014/main" id="{E03E9ADF-71A4-43AF-A81E-8173450F9A7A}"/>
                  </a:ext>
                </a:extLst>
              </p:cNvPr>
              <p:cNvSpPr/>
              <p:nvPr/>
            </p:nvSpPr>
            <p:spPr>
              <a:xfrm>
                <a:off x="383053" y="2661522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累计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访问人数</a:t>
                </a:r>
                <a:endPara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58" name="椭圆 157">
                <a:extLst>
                  <a:ext uri="{FF2B5EF4-FFF2-40B4-BE49-F238E27FC236}">
                    <a16:creationId xmlns:a16="http://schemas.microsoft.com/office/drawing/2014/main" id="{B0F17FF8-86A7-4637-898C-3B1A14D37CB4}"/>
                  </a:ext>
                </a:extLst>
              </p:cNvPr>
              <p:cNvSpPr/>
              <p:nvPr/>
            </p:nvSpPr>
            <p:spPr>
              <a:xfrm>
                <a:off x="276096" y="2724832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59" name="矩形 158">
                <a:extLst>
                  <a:ext uri="{FF2B5EF4-FFF2-40B4-BE49-F238E27FC236}">
                    <a16:creationId xmlns:a16="http://schemas.microsoft.com/office/drawing/2014/main" id="{B9360B89-2378-4B3A-91A0-E273C2A0B219}"/>
                  </a:ext>
                </a:extLst>
              </p:cNvPr>
              <p:cNvSpPr/>
              <p:nvPr/>
            </p:nvSpPr>
            <p:spPr>
              <a:xfrm>
                <a:off x="1834213" y="2666093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累计办件量</a:t>
                </a:r>
                <a:endPara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【</a:t>
                </a: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0" name="椭圆 159">
                <a:extLst>
                  <a:ext uri="{FF2B5EF4-FFF2-40B4-BE49-F238E27FC236}">
                    <a16:creationId xmlns:a16="http://schemas.microsoft.com/office/drawing/2014/main" id="{D30194FA-2965-4DE9-B0C9-701AFEA81EA8}"/>
                  </a:ext>
                </a:extLst>
              </p:cNvPr>
              <p:cNvSpPr/>
              <p:nvPr/>
            </p:nvSpPr>
            <p:spPr>
              <a:xfrm>
                <a:off x="1738207" y="2687738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</p:grpSp>
        <p:grpSp>
          <p:nvGrpSpPr>
            <p:cNvPr id="129" name="组合 128">
              <a:extLst>
                <a:ext uri="{FF2B5EF4-FFF2-40B4-BE49-F238E27FC236}">
                  <a16:creationId xmlns:a16="http://schemas.microsoft.com/office/drawing/2014/main" id="{26F74A0B-839A-4B1F-B749-5E970BF88DC6}"/>
                </a:ext>
              </a:extLst>
            </p:cNvPr>
            <p:cNvGrpSpPr/>
            <p:nvPr/>
          </p:nvGrpSpPr>
          <p:grpSpPr>
            <a:xfrm>
              <a:off x="219207" y="2960283"/>
              <a:ext cx="2731548" cy="1392500"/>
              <a:chOff x="270737" y="1622152"/>
              <a:chExt cx="2838223" cy="1474372"/>
            </a:xfrm>
          </p:grpSpPr>
          <p:sp>
            <p:nvSpPr>
              <p:cNvPr id="140" name="矩形 139">
                <a:extLst>
                  <a:ext uri="{FF2B5EF4-FFF2-40B4-BE49-F238E27FC236}">
                    <a16:creationId xmlns:a16="http://schemas.microsoft.com/office/drawing/2014/main" id="{37EAB30D-14B1-4E63-BAB0-EEEACE088C8A}"/>
                  </a:ext>
                </a:extLst>
              </p:cNvPr>
              <p:cNvSpPr/>
              <p:nvPr/>
            </p:nvSpPr>
            <p:spPr>
              <a:xfrm>
                <a:off x="360360" y="2115225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今日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使用人数</a:t>
                </a:r>
                <a:endParaRPr lang="en-US" altLang="zh-CN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【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1" name="矩形 140">
                <a:extLst>
                  <a:ext uri="{FF2B5EF4-FFF2-40B4-BE49-F238E27FC236}">
                    <a16:creationId xmlns:a16="http://schemas.microsoft.com/office/drawing/2014/main" id="{AAD2883A-EC13-4063-8903-A9C4B6D0E9E9}"/>
                  </a:ext>
                </a:extLst>
              </p:cNvPr>
              <p:cNvSpPr/>
              <p:nvPr/>
            </p:nvSpPr>
            <p:spPr>
              <a:xfrm>
                <a:off x="957105" y="1622152"/>
                <a:ext cx="1515643" cy="400994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端</a:t>
                </a:r>
                <a:r>
                  <a:rPr lang="en-US" altLang="zh-CN" sz="10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—</a:t>
                </a:r>
                <a:r>
                  <a:rPr lang="zh-CN" altLang="en-US" sz="10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自助办</a:t>
                </a:r>
                <a:endParaRPr lang="en-US" altLang="zh-CN" sz="10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2" name="椭圆 141">
                <a:extLst>
                  <a:ext uri="{FF2B5EF4-FFF2-40B4-BE49-F238E27FC236}">
                    <a16:creationId xmlns:a16="http://schemas.microsoft.com/office/drawing/2014/main" id="{CDEF821F-3E00-4791-B8F4-30C30F69E27A}"/>
                  </a:ext>
                </a:extLst>
              </p:cNvPr>
              <p:cNvSpPr/>
              <p:nvPr/>
            </p:nvSpPr>
            <p:spPr>
              <a:xfrm>
                <a:off x="270737" y="2173953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43" name="矩形 142">
                <a:extLst>
                  <a:ext uri="{FF2B5EF4-FFF2-40B4-BE49-F238E27FC236}">
                    <a16:creationId xmlns:a16="http://schemas.microsoft.com/office/drawing/2014/main" id="{BFA68492-AA05-431A-B88E-28ED6292A395}"/>
                  </a:ext>
                </a:extLst>
              </p:cNvPr>
              <p:cNvSpPr/>
              <p:nvPr/>
            </p:nvSpPr>
            <p:spPr>
              <a:xfrm>
                <a:off x="1811520" y="2119796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今日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办件量</a:t>
                </a:r>
                <a:endParaRPr lang="en-US" altLang="zh-CN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【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4" name="椭圆 143">
                <a:extLst>
                  <a:ext uri="{FF2B5EF4-FFF2-40B4-BE49-F238E27FC236}">
                    <a16:creationId xmlns:a16="http://schemas.microsoft.com/office/drawing/2014/main" id="{16505EF4-8A9A-46F6-AE43-FCF8288B0195}"/>
                  </a:ext>
                </a:extLst>
              </p:cNvPr>
              <p:cNvSpPr/>
              <p:nvPr/>
            </p:nvSpPr>
            <p:spPr>
              <a:xfrm>
                <a:off x="1732373" y="2170977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45" name="矩形 144">
                <a:extLst>
                  <a:ext uri="{FF2B5EF4-FFF2-40B4-BE49-F238E27FC236}">
                    <a16:creationId xmlns:a16="http://schemas.microsoft.com/office/drawing/2014/main" id="{B37377D9-D21F-44DE-B203-15D115C58A30}"/>
                  </a:ext>
                </a:extLst>
              </p:cNvPr>
              <p:cNvSpPr/>
              <p:nvPr/>
            </p:nvSpPr>
            <p:spPr>
              <a:xfrm>
                <a:off x="383053" y="2661522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累计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使用人数</a:t>
                </a:r>
                <a:endParaRPr lang="en-US" altLang="zh-CN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【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6" name="椭圆 145">
                <a:extLst>
                  <a:ext uri="{FF2B5EF4-FFF2-40B4-BE49-F238E27FC236}">
                    <a16:creationId xmlns:a16="http://schemas.microsoft.com/office/drawing/2014/main" id="{BE60B4AA-DD0F-4613-8281-89DF9DC35C67}"/>
                  </a:ext>
                </a:extLst>
              </p:cNvPr>
              <p:cNvSpPr/>
              <p:nvPr/>
            </p:nvSpPr>
            <p:spPr>
              <a:xfrm>
                <a:off x="276096" y="2724832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47" name="矩形 146">
                <a:extLst>
                  <a:ext uri="{FF2B5EF4-FFF2-40B4-BE49-F238E27FC236}">
                    <a16:creationId xmlns:a16="http://schemas.microsoft.com/office/drawing/2014/main" id="{9B1898CE-5C51-4936-B2F3-B0ECCE8E3530}"/>
                  </a:ext>
                </a:extLst>
              </p:cNvPr>
              <p:cNvSpPr/>
              <p:nvPr/>
            </p:nvSpPr>
            <p:spPr>
              <a:xfrm>
                <a:off x="1834213" y="2666093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累计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办件量</a:t>
                </a:r>
                <a:endParaRPr lang="en-US" altLang="zh-CN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【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48" name="椭圆 147">
                <a:extLst>
                  <a:ext uri="{FF2B5EF4-FFF2-40B4-BE49-F238E27FC236}">
                    <a16:creationId xmlns:a16="http://schemas.microsoft.com/office/drawing/2014/main" id="{B0741B12-CD67-4E12-99CF-D8D055CAFCDF}"/>
                  </a:ext>
                </a:extLst>
              </p:cNvPr>
              <p:cNvSpPr/>
              <p:nvPr/>
            </p:nvSpPr>
            <p:spPr>
              <a:xfrm>
                <a:off x="1738207" y="2687738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</p:grpSp>
        <p:grpSp>
          <p:nvGrpSpPr>
            <p:cNvPr id="130" name="组合 129">
              <a:extLst>
                <a:ext uri="{FF2B5EF4-FFF2-40B4-BE49-F238E27FC236}">
                  <a16:creationId xmlns:a16="http://schemas.microsoft.com/office/drawing/2014/main" id="{D104BE30-4C20-4523-BE33-4EA8EEE809B4}"/>
                </a:ext>
              </a:extLst>
            </p:cNvPr>
            <p:cNvGrpSpPr/>
            <p:nvPr/>
          </p:nvGrpSpPr>
          <p:grpSpPr>
            <a:xfrm>
              <a:off x="3262107" y="2940834"/>
              <a:ext cx="2731548" cy="1392500"/>
              <a:chOff x="270737" y="1622152"/>
              <a:chExt cx="2838223" cy="1474372"/>
            </a:xfrm>
          </p:grpSpPr>
          <p:sp>
            <p:nvSpPr>
              <p:cNvPr id="131" name="矩形 130">
                <a:extLst>
                  <a:ext uri="{FF2B5EF4-FFF2-40B4-BE49-F238E27FC236}">
                    <a16:creationId xmlns:a16="http://schemas.microsoft.com/office/drawing/2014/main" id="{8668F043-88AB-4475-B850-07C3947ED821}"/>
                  </a:ext>
                </a:extLst>
              </p:cNvPr>
              <p:cNvSpPr/>
              <p:nvPr/>
            </p:nvSpPr>
            <p:spPr>
              <a:xfrm>
                <a:off x="360360" y="2115225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今日咨询人数</a:t>
                </a:r>
                <a:endParaRPr lang="en-US" altLang="zh-CN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【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2" name="矩形 131">
                <a:extLst>
                  <a:ext uri="{FF2B5EF4-FFF2-40B4-BE49-F238E27FC236}">
                    <a16:creationId xmlns:a16="http://schemas.microsoft.com/office/drawing/2014/main" id="{F4FEC3E8-00C8-4E74-B795-A7AD40F8B358}"/>
                  </a:ext>
                </a:extLst>
              </p:cNvPr>
              <p:cNvSpPr/>
              <p:nvPr/>
            </p:nvSpPr>
            <p:spPr>
              <a:xfrm>
                <a:off x="957105" y="1622152"/>
                <a:ext cx="1699033" cy="400994"/>
              </a:xfrm>
              <a:prstGeom prst="rect">
                <a:avLst/>
              </a:prstGeom>
              <a:noFill/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0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线</a:t>
                </a:r>
                <a:r>
                  <a:rPr lang="en-US" altLang="zh-CN" sz="10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—</a:t>
                </a:r>
                <a:r>
                  <a:rPr lang="zh-CN" altLang="en-US" sz="1000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省心办</a:t>
                </a:r>
                <a:endParaRPr lang="en-US" altLang="zh-CN" sz="1000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3" name="椭圆 132">
                <a:extLst>
                  <a:ext uri="{FF2B5EF4-FFF2-40B4-BE49-F238E27FC236}">
                    <a16:creationId xmlns:a16="http://schemas.microsoft.com/office/drawing/2014/main" id="{6D73D331-5889-4FBC-945A-C918F2E42E9D}"/>
                  </a:ext>
                </a:extLst>
              </p:cNvPr>
              <p:cNvSpPr/>
              <p:nvPr/>
            </p:nvSpPr>
            <p:spPr>
              <a:xfrm>
                <a:off x="270737" y="2173953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34" name="矩形 133">
                <a:extLst>
                  <a:ext uri="{FF2B5EF4-FFF2-40B4-BE49-F238E27FC236}">
                    <a16:creationId xmlns:a16="http://schemas.microsoft.com/office/drawing/2014/main" id="{3ED18A4D-0318-49DF-B926-A579C6AA11B8}"/>
                  </a:ext>
                </a:extLst>
              </p:cNvPr>
              <p:cNvSpPr/>
              <p:nvPr/>
            </p:nvSpPr>
            <p:spPr>
              <a:xfrm>
                <a:off x="1811520" y="2119796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今日服务量</a:t>
                </a:r>
                <a:endParaRPr lang="en-US" altLang="zh-CN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【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5" name="椭圆 134">
                <a:extLst>
                  <a:ext uri="{FF2B5EF4-FFF2-40B4-BE49-F238E27FC236}">
                    <a16:creationId xmlns:a16="http://schemas.microsoft.com/office/drawing/2014/main" id="{CDE518E0-3509-4916-A5E8-3C726648461D}"/>
                  </a:ext>
                </a:extLst>
              </p:cNvPr>
              <p:cNvSpPr/>
              <p:nvPr/>
            </p:nvSpPr>
            <p:spPr>
              <a:xfrm>
                <a:off x="1732373" y="2170977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180246A5-13BF-44CD-842F-A32ECDB6FEB9}"/>
                  </a:ext>
                </a:extLst>
              </p:cNvPr>
              <p:cNvSpPr/>
              <p:nvPr/>
            </p:nvSpPr>
            <p:spPr>
              <a:xfrm>
                <a:off x="383053" y="2661522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累计咨询人数</a:t>
                </a:r>
                <a:endParaRPr lang="en-US" altLang="zh-CN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【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7" name="椭圆 136">
                <a:extLst>
                  <a:ext uri="{FF2B5EF4-FFF2-40B4-BE49-F238E27FC236}">
                    <a16:creationId xmlns:a16="http://schemas.microsoft.com/office/drawing/2014/main" id="{299029A1-90FC-40F0-9808-D5E0A9B7B1B4}"/>
                  </a:ext>
                </a:extLst>
              </p:cNvPr>
              <p:cNvSpPr/>
              <p:nvPr/>
            </p:nvSpPr>
            <p:spPr>
              <a:xfrm>
                <a:off x="276096" y="2724832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  <p:sp>
            <p:nvSpPr>
              <p:cNvPr id="138" name="矩形 137">
                <a:extLst>
                  <a:ext uri="{FF2B5EF4-FFF2-40B4-BE49-F238E27FC236}">
                    <a16:creationId xmlns:a16="http://schemas.microsoft.com/office/drawing/2014/main" id="{7F2EF2FF-90C4-4B54-928A-8C661C813CDB}"/>
                  </a:ext>
                </a:extLst>
              </p:cNvPr>
              <p:cNvSpPr/>
              <p:nvPr/>
            </p:nvSpPr>
            <p:spPr>
              <a:xfrm>
                <a:off x="1834213" y="2666093"/>
                <a:ext cx="1274747" cy="430431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 累计服务量</a:t>
                </a:r>
                <a:endParaRPr lang="en-US" altLang="zh-CN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         【</a:t>
                </a:r>
                <a:r>
                  <a:rPr lang="zh-CN" altLang="en-US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数字</a:t>
                </a:r>
                <a:r>
                  <a:rPr lang="en-US" altLang="zh-CN" sz="834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】</a:t>
                </a:r>
                <a:endParaRPr lang="zh-CN" altLang="en-US" sz="834" dirty="0">
                  <a:solidFill>
                    <a:schemeClr val="bg1">
                      <a:lumMod val="9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39" name="椭圆 138">
                <a:extLst>
                  <a:ext uri="{FF2B5EF4-FFF2-40B4-BE49-F238E27FC236}">
                    <a16:creationId xmlns:a16="http://schemas.microsoft.com/office/drawing/2014/main" id="{3BF70A23-B69B-4BD8-891F-B55640790325}"/>
                  </a:ext>
                </a:extLst>
              </p:cNvPr>
              <p:cNvSpPr/>
              <p:nvPr/>
            </p:nvSpPr>
            <p:spPr>
              <a:xfrm>
                <a:off x="1738207" y="2687738"/>
                <a:ext cx="347347" cy="356204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65000"/>
                      <a:alpha val="50000"/>
                    </a:schemeClr>
                  </a:gs>
                  <a:gs pos="15000">
                    <a:srgbClr val="BFBFBF">
                      <a:alpha val="50000"/>
                    </a:srgbClr>
                  </a:gs>
                  <a:gs pos="34000">
                    <a:schemeClr val="bg1">
                      <a:alpha val="5000"/>
                    </a:scheme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glow rad="635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30000" tIns="0" rIns="30000" bIns="0" rtlCol="0" anchor="ctr"/>
              <a:lstStyle/>
              <a:p>
                <a:pPr algn="ctr"/>
                <a:r>
                  <a:rPr lang="zh-CN" altLang="en-US" sz="834" b="1" dirty="0">
                    <a:solidFill>
                      <a:schemeClr val="bg1">
                        <a:lumMod val="9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图标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42035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F6B8196-DAA0-425C-9A9C-1D789F65E8F9}"/>
              </a:ext>
            </a:extLst>
          </p:cNvPr>
          <p:cNvSpPr/>
          <p:nvPr/>
        </p:nvSpPr>
        <p:spPr>
          <a:xfrm>
            <a:off x="920411" y="197925"/>
            <a:ext cx="1610687" cy="129178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服务渠道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-</a:t>
            </a:r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实体</a:t>
            </a:r>
          </a:p>
        </p:txBody>
      </p:sp>
      <p:grpSp>
        <p:nvGrpSpPr>
          <p:cNvPr id="108" name="组合 107">
            <a:extLst>
              <a:ext uri="{FF2B5EF4-FFF2-40B4-BE49-F238E27FC236}">
                <a16:creationId xmlns:a16="http://schemas.microsoft.com/office/drawing/2014/main" id="{7F53FC73-C630-4741-B281-D66AE0266EF9}"/>
              </a:ext>
            </a:extLst>
          </p:cNvPr>
          <p:cNvGrpSpPr/>
          <p:nvPr/>
        </p:nvGrpSpPr>
        <p:grpSpPr>
          <a:xfrm>
            <a:off x="2531103" y="861271"/>
            <a:ext cx="7431578" cy="4891102"/>
            <a:chOff x="114210" y="733301"/>
            <a:chExt cx="3944918" cy="2839891"/>
          </a:xfrm>
        </p:grpSpPr>
        <p:sp>
          <p:nvSpPr>
            <p:cNvPr id="109" name="矩形 108">
              <a:extLst>
                <a:ext uri="{FF2B5EF4-FFF2-40B4-BE49-F238E27FC236}">
                  <a16:creationId xmlns:a16="http://schemas.microsoft.com/office/drawing/2014/main" id="{35FEB958-EC7D-434A-BFF6-236339FAF6B7}"/>
                </a:ext>
              </a:extLst>
            </p:cNvPr>
            <p:cNvSpPr/>
            <p:nvPr/>
          </p:nvSpPr>
          <p:spPr>
            <a:xfrm>
              <a:off x="174605" y="759122"/>
              <a:ext cx="3884522" cy="2791115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110" name="组合 109">
              <a:extLst>
                <a:ext uri="{FF2B5EF4-FFF2-40B4-BE49-F238E27FC236}">
                  <a16:creationId xmlns:a16="http://schemas.microsoft.com/office/drawing/2014/main" id="{BB58AA9D-6D85-4E6B-8063-62D54312A0F5}"/>
                </a:ext>
              </a:extLst>
            </p:cNvPr>
            <p:cNvGrpSpPr/>
            <p:nvPr/>
          </p:nvGrpSpPr>
          <p:grpSpPr>
            <a:xfrm>
              <a:off x="114210" y="733301"/>
              <a:ext cx="589329" cy="279701"/>
              <a:chOff x="1141" y="948592"/>
              <a:chExt cx="572982" cy="368817"/>
            </a:xfrm>
          </p:grpSpPr>
          <p:sp>
            <p:nvSpPr>
              <p:cNvPr id="116" name="矩形: 剪去左右顶角 115">
                <a:extLst>
                  <a:ext uri="{FF2B5EF4-FFF2-40B4-BE49-F238E27FC236}">
                    <a16:creationId xmlns:a16="http://schemas.microsoft.com/office/drawing/2014/main" id="{5C79732D-71F2-4E52-81F6-96322BC5B0CF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7" name="矩形: 剪去左右顶角 116">
                <a:extLst>
                  <a:ext uri="{FF2B5EF4-FFF2-40B4-BE49-F238E27FC236}">
                    <a16:creationId xmlns:a16="http://schemas.microsoft.com/office/drawing/2014/main" id="{A77226FE-F850-4411-BEE9-78C5A23D7E9D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8" name="矩形: 剪去左右顶角 117">
                <a:extLst>
                  <a:ext uri="{FF2B5EF4-FFF2-40B4-BE49-F238E27FC236}">
                    <a16:creationId xmlns:a16="http://schemas.microsoft.com/office/drawing/2014/main" id="{7B01E5CF-F365-4083-A9C9-A155A210805E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9" name="矩形: 剪去左右顶角 118">
                <a:extLst>
                  <a:ext uri="{FF2B5EF4-FFF2-40B4-BE49-F238E27FC236}">
                    <a16:creationId xmlns:a16="http://schemas.microsoft.com/office/drawing/2014/main" id="{62CC2500-ABA9-4841-97DB-53FACEE7E808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111" name="组合 110">
              <a:extLst>
                <a:ext uri="{FF2B5EF4-FFF2-40B4-BE49-F238E27FC236}">
                  <a16:creationId xmlns:a16="http://schemas.microsoft.com/office/drawing/2014/main" id="{32AB5971-8F02-4972-8130-511AE2803BC7}"/>
                </a:ext>
              </a:extLst>
            </p:cNvPr>
            <p:cNvGrpSpPr/>
            <p:nvPr/>
          </p:nvGrpSpPr>
          <p:grpSpPr>
            <a:xfrm>
              <a:off x="147926" y="3431428"/>
              <a:ext cx="192345" cy="141764"/>
              <a:chOff x="33922" y="3854582"/>
              <a:chExt cx="187010" cy="186931"/>
            </a:xfrm>
          </p:grpSpPr>
          <p:sp>
            <p:nvSpPr>
              <p:cNvPr id="114" name="矩形: 剪去左右顶角 113">
                <a:extLst>
                  <a:ext uri="{FF2B5EF4-FFF2-40B4-BE49-F238E27FC236}">
                    <a16:creationId xmlns:a16="http://schemas.microsoft.com/office/drawing/2014/main" id="{B4FD2AA4-77C8-4CD1-9796-7CE57D9C3DC8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5" name="矩形: 剪去左右顶角 114">
                <a:extLst>
                  <a:ext uri="{FF2B5EF4-FFF2-40B4-BE49-F238E27FC236}">
                    <a16:creationId xmlns:a16="http://schemas.microsoft.com/office/drawing/2014/main" id="{A864B365-C790-47DA-9F4B-D856A9849EF5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12" name="直角三角形 111">
              <a:extLst>
                <a:ext uri="{FF2B5EF4-FFF2-40B4-BE49-F238E27FC236}">
                  <a16:creationId xmlns:a16="http://schemas.microsoft.com/office/drawing/2014/main" id="{E53374BC-9961-4CA8-B389-A3A168E11197}"/>
                </a:ext>
              </a:extLst>
            </p:cNvPr>
            <p:cNvSpPr/>
            <p:nvPr/>
          </p:nvSpPr>
          <p:spPr>
            <a:xfrm rot="10800000">
              <a:off x="3977441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13" name="直角三角形 112">
              <a:extLst>
                <a:ext uri="{FF2B5EF4-FFF2-40B4-BE49-F238E27FC236}">
                  <a16:creationId xmlns:a16="http://schemas.microsoft.com/office/drawing/2014/main" id="{C76A5E95-1C8D-4DDA-B317-5EFAF496DBA4}"/>
                </a:ext>
              </a:extLst>
            </p:cNvPr>
            <p:cNvSpPr/>
            <p:nvPr/>
          </p:nvSpPr>
          <p:spPr>
            <a:xfrm rot="16200000">
              <a:off x="3987889" y="3478999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132" name="矩形 131">
            <a:extLst>
              <a:ext uri="{FF2B5EF4-FFF2-40B4-BE49-F238E27FC236}">
                <a16:creationId xmlns:a16="http://schemas.microsoft.com/office/drawing/2014/main" id="{63F76CE4-7FAD-49A7-873C-0CCF4EA39B8F}"/>
              </a:ext>
            </a:extLst>
          </p:cNvPr>
          <p:cNvSpPr/>
          <p:nvPr/>
        </p:nvSpPr>
        <p:spPr>
          <a:xfrm>
            <a:off x="2785067" y="975664"/>
            <a:ext cx="1512022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67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实时大厅运行展示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958E269-B10F-4670-A510-3D28D0B4F223}"/>
              </a:ext>
            </a:extLst>
          </p:cNvPr>
          <p:cNvGrpSpPr/>
          <p:nvPr/>
        </p:nvGrpSpPr>
        <p:grpSpPr>
          <a:xfrm>
            <a:off x="2892195" y="1349707"/>
            <a:ext cx="3808288" cy="1221716"/>
            <a:chOff x="3414110" y="1505604"/>
            <a:chExt cx="3771689" cy="1466021"/>
          </a:xfrm>
        </p:grpSpPr>
        <p:sp>
          <p:nvSpPr>
            <p:cNvPr id="133" name="矩形 132">
              <a:extLst>
                <a:ext uri="{FF2B5EF4-FFF2-40B4-BE49-F238E27FC236}">
                  <a16:creationId xmlns:a16="http://schemas.microsoft.com/office/drawing/2014/main" id="{660A9B06-ADB1-4AAA-A4C3-837DF42E40DB}"/>
                </a:ext>
              </a:extLst>
            </p:cNvPr>
            <p:cNvSpPr/>
            <p:nvPr/>
          </p:nvSpPr>
          <p:spPr>
            <a:xfrm>
              <a:off x="3414110" y="1505604"/>
              <a:ext cx="1119955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今日到厅人数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B80FF6E4-E33E-4968-B6B6-DA9E34E35E3E}"/>
                </a:ext>
              </a:extLst>
            </p:cNvPr>
            <p:cNvSpPr/>
            <p:nvPr/>
          </p:nvSpPr>
          <p:spPr>
            <a:xfrm>
              <a:off x="4734117" y="1505604"/>
              <a:ext cx="1119955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今日办件数量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5" name="矩形 134">
              <a:extLst>
                <a:ext uri="{FF2B5EF4-FFF2-40B4-BE49-F238E27FC236}">
                  <a16:creationId xmlns:a16="http://schemas.microsoft.com/office/drawing/2014/main" id="{A72FC8DA-2295-4B04-91D7-B5B805AD678C}"/>
                </a:ext>
              </a:extLst>
            </p:cNvPr>
            <p:cNvSpPr/>
            <p:nvPr/>
          </p:nvSpPr>
          <p:spPr>
            <a:xfrm>
              <a:off x="6054124" y="1505604"/>
              <a:ext cx="1119955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入驻窗口总数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6" name="矩形 135">
              <a:extLst>
                <a:ext uri="{FF2B5EF4-FFF2-40B4-BE49-F238E27FC236}">
                  <a16:creationId xmlns:a16="http://schemas.microsoft.com/office/drawing/2014/main" id="{9E2B6A5C-362C-4617-BB57-283459EEE931}"/>
                </a:ext>
              </a:extLst>
            </p:cNvPr>
            <p:cNvSpPr/>
            <p:nvPr/>
          </p:nvSpPr>
          <p:spPr>
            <a:xfrm>
              <a:off x="3425830" y="2361387"/>
              <a:ext cx="1119955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到厅等待人数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7" name="矩形 136">
              <a:extLst>
                <a:ext uri="{FF2B5EF4-FFF2-40B4-BE49-F238E27FC236}">
                  <a16:creationId xmlns:a16="http://schemas.microsoft.com/office/drawing/2014/main" id="{2CFE7738-89CB-4343-BCCD-AB49446105C3}"/>
                </a:ext>
              </a:extLst>
            </p:cNvPr>
            <p:cNvSpPr/>
            <p:nvPr/>
          </p:nvSpPr>
          <p:spPr>
            <a:xfrm>
              <a:off x="4745837" y="2361387"/>
              <a:ext cx="1119955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预约到厅数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8" name="矩形 137">
              <a:extLst>
                <a:ext uri="{FF2B5EF4-FFF2-40B4-BE49-F238E27FC236}">
                  <a16:creationId xmlns:a16="http://schemas.microsoft.com/office/drawing/2014/main" id="{47FE7B19-D840-4C24-AD5E-8833F775203F}"/>
                </a:ext>
              </a:extLst>
            </p:cNvPr>
            <p:cNvSpPr/>
            <p:nvPr/>
          </p:nvSpPr>
          <p:spPr>
            <a:xfrm>
              <a:off x="6065844" y="2361387"/>
              <a:ext cx="1119955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开放台席数量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pic>
        <p:nvPicPr>
          <p:cNvPr id="140" name="图片 139" descr="地图&#10;&#10;描述已自动生成">
            <a:extLst>
              <a:ext uri="{FF2B5EF4-FFF2-40B4-BE49-F238E27FC236}">
                <a16:creationId xmlns:a16="http://schemas.microsoft.com/office/drawing/2014/main" id="{079052D4-FDFC-4125-B7BA-211AB1F247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63" y="2755866"/>
            <a:ext cx="4088570" cy="2897425"/>
          </a:xfrm>
          <a:prstGeom prst="rect">
            <a:avLst/>
          </a:prstGeom>
          <a:ln w="12700">
            <a:solidFill>
              <a:schemeClr val="accent4">
                <a:lumMod val="40000"/>
                <a:lumOff val="60000"/>
              </a:schemeClr>
            </a:solidFill>
          </a:ln>
        </p:spPr>
      </p:pic>
      <p:sp>
        <p:nvSpPr>
          <p:cNvPr id="141" name="矩形 140">
            <a:extLst>
              <a:ext uri="{FF2B5EF4-FFF2-40B4-BE49-F238E27FC236}">
                <a16:creationId xmlns:a16="http://schemas.microsoft.com/office/drawing/2014/main" id="{EE2B8C3A-C7B2-4480-91DA-669EFB13D6FE}"/>
              </a:ext>
            </a:extLst>
          </p:cNvPr>
          <p:cNvSpPr/>
          <p:nvPr/>
        </p:nvSpPr>
        <p:spPr>
          <a:xfrm>
            <a:off x="7038587" y="1042057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各区大厅平均办件时长</a:t>
            </a:r>
          </a:p>
        </p:txBody>
      </p:sp>
      <p:graphicFrame>
        <p:nvGraphicFramePr>
          <p:cNvPr id="142" name="图表 141">
            <a:extLst>
              <a:ext uri="{FF2B5EF4-FFF2-40B4-BE49-F238E27FC236}">
                <a16:creationId xmlns:a16="http://schemas.microsoft.com/office/drawing/2014/main" id="{49171088-69F1-49A6-B57B-9DA8B5A37E7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7956934"/>
              </p:ext>
            </p:extLst>
          </p:nvPr>
        </p:nvGraphicFramePr>
        <p:xfrm>
          <a:off x="6965806" y="1453514"/>
          <a:ext cx="3099525" cy="14290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43" name="矩形 142">
            <a:extLst>
              <a:ext uri="{FF2B5EF4-FFF2-40B4-BE49-F238E27FC236}">
                <a16:creationId xmlns:a16="http://schemas.microsoft.com/office/drawing/2014/main" id="{41274A9C-9332-4145-B066-7A2800233151}"/>
              </a:ext>
            </a:extLst>
          </p:cNvPr>
          <p:cNvSpPr/>
          <p:nvPr/>
        </p:nvSpPr>
        <p:spPr>
          <a:xfrm>
            <a:off x="6944042" y="2902837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大厅热门事项等候时长</a:t>
            </a:r>
          </a:p>
        </p:txBody>
      </p:sp>
      <p:grpSp>
        <p:nvGrpSpPr>
          <p:cNvPr id="160" name="组合 159">
            <a:extLst>
              <a:ext uri="{FF2B5EF4-FFF2-40B4-BE49-F238E27FC236}">
                <a16:creationId xmlns:a16="http://schemas.microsoft.com/office/drawing/2014/main" id="{706FE994-902C-459D-AA10-76EC15146038}"/>
              </a:ext>
            </a:extLst>
          </p:cNvPr>
          <p:cNvGrpSpPr/>
          <p:nvPr/>
        </p:nvGrpSpPr>
        <p:grpSpPr>
          <a:xfrm>
            <a:off x="8620109" y="1392843"/>
            <a:ext cx="1207885" cy="165217"/>
            <a:chOff x="9557938" y="1063508"/>
            <a:chExt cx="1449424" cy="198256"/>
          </a:xfrm>
        </p:grpSpPr>
        <p:sp>
          <p:nvSpPr>
            <p:cNvPr id="161" name="矩形 160">
              <a:extLst>
                <a:ext uri="{FF2B5EF4-FFF2-40B4-BE49-F238E27FC236}">
                  <a16:creationId xmlns:a16="http://schemas.microsoft.com/office/drawing/2014/main" id="{EBCE19F6-B2F0-413A-80A8-1313650C4448}"/>
                </a:ext>
              </a:extLst>
            </p:cNvPr>
            <p:cNvSpPr/>
            <p:nvPr/>
          </p:nvSpPr>
          <p:spPr>
            <a:xfrm>
              <a:off x="9557938" y="1063508"/>
              <a:ext cx="452418" cy="19825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本日</a:t>
              </a:r>
            </a:p>
          </p:txBody>
        </p:sp>
        <p:sp>
          <p:nvSpPr>
            <p:cNvPr id="162" name="矩形 161">
              <a:extLst>
                <a:ext uri="{FF2B5EF4-FFF2-40B4-BE49-F238E27FC236}">
                  <a16:creationId xmlns:a16="http://schemas.microsoft.com/office/drawing/2014/main" id="{2A78BD95-E765-4A60-8EB7-D8FED04505FF}"/>
                </a:ext>
              </a:extLst>
            </p:cNvPr>
            <p:cNvSpPr/>
            <p:nvPr/>
          </p:nvSpPr>
          <p:spPr>
            <a:xfrm>
              <a:off x="1005592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本月</a:t>
              </a:r>
            </a:p>
          </p:txBody>
        </p:sp>
        <p:sp>
          <p:nvSpPr>
            <p:cNvPr id="163" name="矩形 162">
              <a:extLst>
                <a:ext uri="{FF2B5EF4-FFF2-40B4-BE49-F238E27FC236}">
                  <a16:creationId xmlns:a16="http://schemas.microsoft.com/office/drawing/2014/main" id="{CABD8A3E-D630-4B0B-96AB-11A0116A7B43}"/>
                </a:ext>
              </a:extLst>
            </p:cNvPr>
            <p:cNvSpPr/>
            <p:nvPr/>
          </p:nvSpPr>
          <p:spPr>
            <a:xfrm>
              <a:off x="1055494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本年</a:t>
              </a:r>
            </a:p>
          </p:txBody>
        </p:sp>
      </p:grpSp>
      <p:sp>
        <p:nvSpPr>
          <p:cNvPr id="165" name="矩形 164">
            <a:extLst>
              <a:ext uri="{FF2B5EF4-FFF2-40B4-BE49-F238E27FC236}">
                <a16:creationId xmlns:a16="http://schemas.microsoft.com/office/drawing/2014/main" id="{9546685C-A958-4344-ABFF-D0A198A83604}"/>
              </a:ext>
            </a:extLst>
          </p:cNvPr>
          <p:cNvSpPr/>
          <p:nvPr/>
        </p:nvSpPr>
        <p:spPr>
          <a:xfrm>
            <a:off x="7860377" y="3263166"/>
            <a:ext cx="625481" cy="165216"/>
          </a:xfrm>
          <a:prstGeom prst="rect">
            <a:avLst/>
          </a:prstGeom>
          <a:solidFill>
            <a:schemeClr val="accent5">
              <a:lumMod val="60000"/>
              <a:lumOff val="40000"/>
              <a:alpha val="40000"/>
            </a:scheme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000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区域选择</a:t>
            </a:r>
          </a:p>
        </p:txBody>
      </p:sp>
      <p:sp>
        <p:nvSpPr>
          <p:cNvPr id="166" name="矩形 165">
            <a:extLst>
              <a:ext uri="{FF2B5EF4-FFF2-40B4-BE49-F238E27FC236}">
                <a16:creationId xmlns:a16="http://schemas.microsoft.com/office/drawing/2014/main" id="{08EA4EF7-38D7-44A9-8953-1DC51A8042DD}"/>
              </a:ext>
            </a:extLst>
          </p:cNvPr>
          <p:cNvSpPr/>
          <p:nvPr/>
        </p:nvSpPr>
        <p:spPr>
          <a:xfrm>
            <a:off x="8523833" y="3263165"/>
            <a:ext cx="1278332" cy="16521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000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大厅选择</a:t>
            </a:r>
          </a:p>
        </p:txBody>
      </p:sp>
      <p:graphicFrame>
        <p:nvGraphicFramePr>
          <p:cNvPr id="5" name="表格 5">
            <a:extLst>
              <a:ext uri="{FF2B5EF4-FFF2-40B4-BE49-F238E27FC236}">
                <a16:creationId xmlns:a16="http://schemas.microsoft.com/office/drawing/2014/main" id="{A0579FFA-C305-4D80-A369-C9A158B419D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168607"/>
              </p:ext>
            </p:extLst>
          </p:nvPr>
        </p:nvGraphicFramePr>
        <p:xfrm>
          <a:off x="7054390" y="3519490"/>
          <a:ext cx="2830821" cy="2089612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943607">
                  <a:extLst>
                    <a:ext uri="{9D8B030D-6E8A-4147-A177-3AD203B41FA5}">
                      <a16:colId xmlns:a16="http://schemas.microsoft.com/office/drawing/2014/main" val="1605646343"/>
                    </a:ext>
                  </a:extLst>
                </a:gridCol>
                <a:gridCol w="943607">
                  <a:extLst>
                    <a:ext uri="{9D8B030D-6E8A-4147-A177-3AD203B41FA5}">
                      <a16:colId xmlns:a16="http://schemas.microsoft.com/office/drawing/2014/main" val="34804130"/>
                    </a:ext>
                  </a:extLst>
                </a:gridCol>
                <a:gridCol w="943607">
                  <a:extLst>
                    <a:ext uri="{9D8B030D-6E8A-4147-A177-3AD203B41FA5}">
                      <a16:colId xmlns:a16="http://schemas.microsoft.com/office/drawing/2014/main" val="1421475979"/>
                    </a:ext>
                  </a:extLst>
                </a:gridCol>
              </a:tblGrid>
              <a:tr h="2985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事项名称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办理时长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等待时长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262805372"/>
                  </a:ext>
                </a:extLst>
              </a:tr>
              <a:tr h="2985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  <a:r>
                        <a:rPr lang="en-US" altLang="zh-CN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98907728"/>
                  </a:ext>
                </a:extLst>
              </a:tr>
              <a:tr h="2985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  <a:r>
                        <a:rPr lang="en-US" altLang="zh-CN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33093614"/>
                  </a:ext>
                </a:extLst>
              </a:tr>
              <a:tr h="2985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  <a:r>
                        <a:rPr lang="en-US" altLang="zh-CN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4135524907"/>
                  </a:ext>
                </a:extLst>
              </a:tr>
              <a:tr h="2985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  <a:r>
                        <a:rPr lang="en-US" altLang="zh-CN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92763843"/>
                  </a:ext>
                </a:extLst>
              </a:tr>
              <a:tr h="2985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  <a:r>
                        <a:rPr lang="en-US" altLang="zh-CN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54340552"/>
                  </a:ext>
                </a:extLst>
              </a:tr>
              <a:tr h="298516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类别</a:t>
                      </a:r>
                      <a:r>
                        <a:rPr lang="en-US" altLang="zh-CN" sz="100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时间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633646423"/>
                  </a:ext>
                </a:extLst>
              </a:tr>
            </a:tbl>
          </a:graphicData>
        </a:graphic>
      </p:graphicFrame>
      <p:grpSp>
        <p:nvGrpSpPr>
          <p:cNvPr id="139" name="组合 138">
            <a:extLst>
              <a:ext uri="{FF2B5EF4-FFF2-40B4-BE49-F238E27FC236}">
                <a16:creationId xmlns:a16="http://schemas.microsoft.com/office/drawing/2014/main" id="{F5584D4A-9E56-4141-83D4-01018AD36BAB}"/>
              </a:ext>
            </a:extLst>
          </p:cNvPr>
          <p:cNvGrpSpPr/>
          <p:nvPr/>
        </p:nvGrpSpPr>
        <p:grpSpPr>
          <a:xfrm>
            <a:off x="0" y="1265428"/>
            <a:ext cx="2050369" cy="3747375"/>
            <a:chOff x="-56433" y="1404472"/>
            <a:chExt cx="2460378" cy="4496732"/>
          </a:xfrm>
        </p:grpSpPr>
        <p:grpSp>
          <p:nvGrpSpPr>
            <p:cNvPr id="144" name="组合 143">
              <a:extLst>
                <a:ext uri="{FF2B5EF4-FFF2-40B4-BE49-F238E27FC236}">
                  <a16:creationId xmlns:a16="http://schemas.microsoft.com/office/drawing/2014/main" id="{474EB588-E7A0-44FC-8DAA-AF0A3039FEC7}"/>
                </a:ext>
              </a:extLst>
            </p:cNvPr>
            <p:cNvGrpSpPr/>
            <p:nvPr/>
          </p:nvGrpSpPr>
          <p:grpSpPr>
            <a:xfrm>
              <a:off x="731" y="1404472"/>
              <a:ext cx="1646097" cy="437502"/>
              <a:chOff x="8849274" y="2649640"/>
              <a:chExt cx="591701" cy="871533"/>
            </a:xfrm>
          </p:grpSpPr>
          <p:sp>
            <p:nvSpPr>
              <p:cNvPr id="308" name="矩形 307">
                <a:extLst>
                  <a:ext uri="{FF2B5EF4-FFF2-40B4-BE49-F238E27FC236}">
                    <a16:creationId xmlns:a16="http://schemas.microsoft.com/office/drawing/2014/main" id="{68E1BCBA-16C4-4201-9C38-73B09EA57336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05578E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佛山政务一览</a:t>
                </a:r>
              </a:p>
            </p:txBody>
          </p:sp>
          <p:grpSp>
            <p:nvGrpSpPr>
              <p:cNvPr id="309" name="组合 308">
                <a:extLst>
                  <a:ext uri="{FF2B5EF4-FFF2-40B4-BE49-F238E27FC236}">
                    <a16:creationId xmlns:a16="http://schemas.microsoft.com/office/drawing/2014/main" id="{50ED8817-0B86-440B-B88B-61E046AC62E9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19" name="直接连接符 318">
                  <a:extLst>
                    <a:ext uri="{FF2B5EF4-FFF2-40B4-BE49-F238E27FC236}">
                      <a16:creationId xmlns:a16="http://schemas.microsoft.com/office/drawing/2014/main" id="{781B48DF-6FAF-4C22-A3E6-E34AF28DE35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直接连接符 319">
                  <a:extLst>
                    <a:ext uri="{FF2B5EF4-FFF2-40B4-BE49-F238E27FC236}">
                      <a16:creationId xmlns:a16="http://schemas.microsoft.com/office/drawing/2014/main" id="{35D3D43C-5696-4418-BE1D-C61CF3D7A3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0" name="组合 309">
                <a:extLst>
                  <a:ext uri="{FF2B5EF4-FFF2-40B4-BE49-F238E27FC236}">
                    <a16:creationId xmlns:a16="http://schemas.microsoft.com/office/drawing/2014/main" id="{CA75B4CB-D756-4318-A01F-EC6807623845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17" name="直接连接符 316">
                  <a:extLst>
                    <a:ext uri="{FF2B5EF4-FFF2-40B4-BE49-F238E27FC236}">
                      <a16:creationId xmlns:a16="http://schemas.microsoft.com/office/drawing/2014/main" id="{7E2411DE-265E-4F6E-8CD5-E24DBC814F2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8" name="直接连接符 317">
                  <a:extLst>
                    <a:ext uri="{FF2B5EF4-FFF2-40B4-BE49-F238E27FC236}">
                      <a16:creationId xmlns:a16="http://schemas.microsoft.com/office/drawing/2014/main" id="{D4303701-418D-4A3D-98B4-29DF223599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1" name="组合 310">
                <a:extLst>
                  <a:ext uri="{FF2B5EF4-FFF2-40B4-BE49-F238E27FC236}">
                    <a16:creationId xmlns:a16="http://schemas.microsoft.com/office/drawing/2014/main" id="{ABA4548F-04DC-43E0-BA22-45DE88BA43E0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15" name="直接连接符 314">
                  <a:extLst>
                    <a:ext uri="{FF2B5EF4-FFF2-40B4-BE49-F238E27FC236}">
                      <a16:creationId xmlns:a16="http://schemas.microsoft.com/office/drawing/2014/main" id="{3FBAA98E-7294-424F-8BAC-A2EEEE38EB1B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6" name="直接连接符 315">
                  <a:extLst>
                    <a:ext uri="{FF2B5EF4-FFF2-40B4-BE49-F238E27FC236}">
                      <a16:creationId xmlns:a16="http://schemas.microsoft.com/office/drawing/2014/main" id="{729E980B-A87E-4D3A-95C9-9E4FAC912DB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2" name="组合 311">
                <a:extLst>
                  <a:ext uri="{FF2B5EF4-FFF2-40B4-BE49-F238E27FC236}">
                    <a16:creationId xmlns:a16="http://schemas.microsoft.com/office/drawing/2014/main" id="{C8DF293C-6EFE-4F18-A942-A3C33E4AEFF2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13" name="直接连接符 312">
                  <a:extLst>
                    <a:ext uri="{FF2B5EF4-FFF2-40B4-BE49-F238E27FC236}">
                      <a16:creationId xmlns:a16="http://schemas.microsoft.com/office/drawing/2014/main" id="{E73DA626-B102-4E73-8940-BAF6D3E11A53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4" name="直接连接符 313">
                  <a:extLst>
                    <a:ext uri="{FF2B5EF4-FFF2-40B4-BE49-F238E27FC236}">
                      <a16:creationId xmlns:a16="http://schemas.microsoft.com/office/drawing/2014/main" id="{71ACE386-7BFB-47CC-AE29-298721C31DB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5" name="组合 144">
              <a:extLst>
                <a:ext uri="{FF2B5EF4-FFF2-40B4-BE49-F238E27FC236}">
                  <a16:creationId xmlns:a16="http://schemas.microsoft.com/office/drawing/2014/main" id="{A00356BF-E834-46CE-9012-0DD63D7A4308}"/>
                </a:ext>
              </a:extLst>
            </p:cNvPr>
            <p:cNvGrpSpPr/>
            <p:nvPr/>
          </p:nvGrpSpPr>
          <p:grpSpPr>
            <a:xfrm>
              <a:off x="474701" y="2264472"/>
              <a:ext cx="1646097" cy="437502"/>
              <a:chOff x="8849274" y="2649640"/>
              <a:chExt cx="591701" cy="871533"/>
            </a:xfrm>
          </p:grpSpPr>
          <p:sp>
            <p:nvSpPr>
              <p:cNvPr id="295" name="矩形 294">
                <a:extLst>
                  <a:ext uri="{FF2B5EF4-FFF2-40B4-BE49-F238E27FC236}">
                    <a16:creationId xmlns:a16="http://schemas.microsoft.com/office/drawing/2014/main" id="{6C5F6250-7771-4AD6-A27D-6BAEF5705754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803D1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佛山政务服务大厅</a:t>
                </a:r>
              </a:p>
            </p:txBody>
          </p:sp>
          <p:grpSp>
            <p:nvGrpSpPr>
              <p:cNvPr id="296" name="组合 295">
                <a:extLst>
                  <a:ext uri="{FF2B5EF4-FFF2-40B4-BE49-F238E27FC236}">
                    <a16:creationId xmlns:a16="http://schemas.microsoft.com/office/drawing/2014/main" id="{95B95561-2287-4163-9C5B-5F35E2D52D28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06" name="直接连接符 305">
                  <a:extLst>
                    <a:ext uri="{FF2B5EF4-FFF2-40B4-BE49-F238E27FC236}">
                      <a16:creationId xmlns:a16="http://schemas.microsoft.com/office/drawing/2014/main" id="{CA3157CB-F7AF-4C72-9031-F65C83537569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7" name="直接连接符 306">
                  <a:extLst>
                    <a:ext uri="{FF2B5EF4-FFF2-40B4-BE49-F238E27FC236}">
                      <a16:creationId xmlns:a16="http://schemas.microsoft.com/office/drawing/2014/main" id="{D0A6A192-768B-43A7-8F6D-D4F2D7CD9F9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7" name="组合 296">
                <a:extLst>
                  <a:ext uri="{FF2B5EF4-FFF2-40B4-BE49-F238E27FC236}">
                    <a16:creationId xmlns:a16="http://schemas.microsoft.com/office/drawing/2014/main" id="{DC77D47D-FBA5-4408-A9BF-DB2EAFDB1ED3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04" name="直接连接符 303">
                  <a:extLst>
                    <a:ext uri="{FF2B5EF4-FFF2-40B4-BE49-F238E27FC236}">
                      <a16:creationId xmlns:a16="http://schemas.microsoft.com/office/drawing/2014/main" id="{727F4CD3-DF89-4CEA-959A-7C716F295064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5" name="直接连接符 304">
                  <a:extLst>
                    <a:ext uri="{FF2B5EF4-FFF2-40B4-BE49-F238E27FC236}">
                      <a16:creationId xmlns:a16="http://schemas.microsoft.com/office/drawing/2014/main" id="{C5DF9AA5-50F4-4119-B721-2AF6DD0530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8" name="组合 297">
                <a:extLst>
                  <a:ext uri="{FF2B5EF4-FFF2-40B4-BE49-F238E27FC236}">
                    <a16:creationId xmlns:a16="http://schemas.microsoft.com/office/drawing/2014/main" id="{72791E7D-F386-4F96-87A4-7C96DB2FF99F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02" name="直接连接符 301">
                  <a:extLst>
                    <a:ext uri="{FF2B5EF4-FFF2-40B4-BE49-F238E27FC236}">
                      <a16:creationId xmlns:a16="http://schemas.microsoft.com/office/drawing/2014/main" id="{7825037C-D340-4A8F-A2BA-A66ACF1A492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直接连接符 302">
                  <a:extLst>
                    <a:ext uri="{FF2B5EF4-FFF2-40B4-BE49-F238E27FC236}">
                      <a16:creationId xmlns:a16="http://schemas.microsoft.com/office/drawing/2014/main" id="{064DA96D-AE7D-481D-A02F-0D4E60A0C50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9" name="组合 298">
                <a:extLst>
                  <a:ext uri="{FF2B5EF4-FFF2-40B4-BE49-F238E27FC236}">
                    <a16:creationId xmlns:a16="http://schemas.microsoft.com/office/drawing/2014/main" id="{547B0C1F-EEBD-45E3-936B-E1F85C92EB6A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00" name="直接连接符 299">
                  <a:extLst>
                    <a:ext uri="{FF2B5EF4-FFF2-40B4-BE49-F238E27FC236}">
                      <a16:creationId xmlns:a16="http://schemas.microsoft.com/office/drawing/2014/main" id="{63930A77-EB27-4F5F-9E97-FD0093A6C511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1" name="直接连接符 300">
                  <a:extLst>
                    <a:ext uri="{FF2B5EF4-FFF2-40B4-BE49-F238E27FC236}">
                      <a16:creationId xmlns:a16="http://schemas.microsoft.com/office/drawing/2014/main" id="{4865FAA9-5120-4328-BE6A-1ECBF83D1F1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6" name="组合 145">
              <a:extLst>
                <a:ext uri="{FF2B5EF4-FFF2-40B4-BE49-F238E27FC236}">
                  <a16:creationId xmlns:a16="http://schemas.microsoft.com/office/drawing/2014/main" id="{DA835818-C7D1-48BA-9439-1E5A4B998344}"/>
                </a:ext>
              </a:extLst>
            </p:cNvPr>
            <p:cNvGrpSpPr/>
            <p:nvPr/>
          </p:nvGrpSpPr>
          <p:grpSpPr>
            <a:xfrm>
              <a:off x="467237" y="4519587"/>
              <a:ext cx="1646097" cy="437502"/>
              <a:chOff x="8849274" y="2649640"/>
              <a:chExt cx="591701" cy="871533"/>
            </a:xfrm>
          </p:grpSpPr>
          <p:sp>
            <p:nvSpPr>
              <p:cNvPr id="282" name="矩形 281">
                <a:extLst>
                  <a:ext uri="{FF2B5EF4-FFF2-40B4-BE49-F238E27FC236}">
                    <a16:creationId xmlns:a16="http://schemas.microsoft.com/office/drawing/2014/main" id="{4BD5ED48-A1B9-4CE6-9B87-8CF4CFAE887B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粤省事、粤商通、佛山通</a:t>
                </a:r>
              </a:p>
            </p:txBody>
          </p:sp>
          <p:grpSp>
            <p:nvGrpSpPr>
              <p:cNvPr id="283" name="组合 282">
                <a:extLst>
                  <a:ext uri="{FF2B5EF4-FFF2-40B4-BE49-F238E27FC236}">
                    <a16:creationId xmlns:a16="http://schemas.microsoft.com/office/drawing/2014/main" id="{463C4C64-A1C5-4FC9-9470-178D75305A9A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93" name="直接连接符 292">
                  <a:extLst>
                    <a:ext uri="{FF2B5EF4-FFF2-40B4-BE49-F238E27FC236}">
                      <a16:creationId xmlns:a16="http://schemas.microsoft.com/office/drawing/2014/main" id="{5781D069-1F44-4793-86AB-67A10E59F76B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4" name="直接连接符 293">
                  <a:extLst>
                    <a:ext uri="{FF2B5EF4-FFF2-40B4-BE49-F238E27FC236}">
                      <a16:creationId xmlns:a16="http://schemas.microsoft.com/office/drawing/2014/main" id="{24428D9C-44F6-44BB-907D-257EBDCBDA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4" name="组合 283">
                <a:extLst>
                  <a:ext uri="{FF2B5EF4-FFF2-40B4-BE49-F238E27FC236}">
                    <a16:creationId xmlns:a16="http://schemas.microsoft.com/office/drawing/2014/main" id="{FCDC4B96-40E9-4A35-B5C7-FD1BE072D93B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91" name="直接连接符 290">
                  <a:extLst>
                    <a:ext uri="{FF2B5EF4-FFF2-40B4-BE49-F238E27FC236}">
                      <a16:creationId xmlns:a16="http://schemas.microsoft.com/office/drawing/2014/main" id="{93E315EB-C31D-4021-90AD-68B1D40820EF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2" name="直接连接符 291">
                  <a:extLst>
                    <a:ext uri="{FF2B5EF4-FFF2-40B4-BE49-F238E27FC236}">
                      <a16:creationId xmlns:a16="http://schemas.microsoft.com/office/drawing/2014/main" id="{D0720C0D-83AA-410C-979D-1AAB554635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5" name="组合 284">
                <a:extLst>
                  <a:ext uri="{FF2B5EF4-FFF2-40B4-BE49-F238E27FC236}">
                    <a16:creationId xmlns:a16="http://schemas.microsoft.com/office/drawing/2014/main" id="{4C02CC21-4751-4A9A-9684-B570868C207D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89" name="直接连接符 288">
                  <a:extLst>
                    <a:ext uri="{FF2B5EF4-FFF2-40B4-BE49-F238E27FC236}">
                      <a16:creationId xmlns:a16="http://schemas.microsoft.com/office/drawing/2014/main" id="{3E475BA0-AB3A-4B0A-A099-DCCEFFEA5F1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0" name="直接连接符 289">
                  <a:extLst>
                    <a:ext uri="{FF2B5EF4-FFF2-40B4-BE49-F238E27FC236}">
                      <a16:creationId xmlns:a16="http://schemas.microsoft.com/office/drawing/2014/main" id="{DC4299B7-69C1-48AF-87FD-9E80808056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6" name="组合 285">
                <a:extLst>
                  <a:ext uri="{FF2B5EF4-FFF2-40B4-BE49-F238E27FC236}">
                    <a16:creationId xmlns:a16="http://schemas.microsoft.com/office/drawing/2014/main" id="{D5529DA8-4ED1-4662-A6ED-44B53C21E489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87" name="直接连接符 286">
                  <a:extLst>
                    <a:ext uri="{FF2B5EF4-FFF2-40B4-BE49-F238E27FC236}">
                      <a16:creationId xmlns:a16="http://schemas.microsoft.com/office/drawing/2014/main" id="{4167BEDA-54E7-4147-BE7D-B00FBABB4E6F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8" name="直接连接符 287">
                  <a:extLst>
                    <a:ext uri="{FF2B5EF4-FFF2-40B4-BE49-F238E27FC236}">
                      <a16:creationId xmlns:a16="http://schemas.microsoft.com/office/drawing/2014/main" id="{2462323E-E948-4295-981C-21A10BE26C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7" name="组合 146">
              <a:extLst>
                <a:ext uri="{FF2B5EF4-FFF2-40B4-BE49-F238E27FC236}">
                  <a16:creationId xmlns:a16="http://schemas.microsoft.com/office/drawing/2014/main" id="{3171EB56-D6D7-4088-AD3A-D673522998F3}"/>
                </a:ext>
              </a:extLst>
            </p:cNvPr>
            <p:cNvGrpSpPr/>
            <p:nvPr/>
          </p:nvGrpSpPr>
          <p:grpSpPr>
            <a:xfrm>
              <a:off x="0" y="5463702"/>
              <a:ext cx="1646097" cy="437502"/>
              <a:chOff x="8849274" y="2649640"/>
              <a:chExt cx="591701" cy="871533"/>
            </a:xfrm>
          </p:grpSpPr>
          <p:sp>
            <p:nvSpPr>
              <p:cNvPr id="176" name="矩形 175">
                <a:extLst>
                  <a:ext uri="{FF2B5EF4-FFF2-40B4-BE49-F238E27FC236}">
                    <a16:creationId xmlns:a16="http://schemas.microsoft.com/office/drawing/2014/main" id="{3EFA27F7-F7DA-4538-90D3-F3163D97D562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自助终端</a:t>
                </a:r>
              </a:p>
            </p:txBody>
          </p:sp>
          <p:grpSp>
            <p:nvGrpSpPr>
              <p:cNvPr id="177" name="组合 176">
                <a:extLst>
                  <a:ext uri="{FF2B5EF4-FFF2-40B4-BE49-F238E27FC236}">
                    <a16:creationId xmlns:a16="http://schemas.microsoft.com/office/drawing/2014/main" id="{8909F743-790C-49F3-943C-8F5CA9C27801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89" name="直接连接符 188">
                  <a:extLst>
                    <a:ext uri="{FF2B5EF4-FFF2-40B4-BE49-F238E27FC236}">
                      <a16:creationId xmlns:a16="http://schemas.microsoft.com/office/drawing/2014/main" id="{45EABF31-046F-4F0E-8775-B73915D6B763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1" name="直接连接符 280">
                  <a:extLst>
                    <a:ext uri="{FF2B5EF4-FFF2-40B4-BE49-F238E27FC236}">
                      <a16:creationId xmlns:a16="http://schemas.microsoft.com/office/drawing/2014/main" id="{939B8221-7845-476B-BF06-18DD99C1C4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8" name="组合 177">
                <a:extLst>
                  <a:ext uri="{FF2B5EF4-FFF2-40B4-BE49-F238E27FC236}">
                    <a16:creationId xmlns:a16="http://schemas.microsoft.com/office/drawing/2014/main" id="{BAD334A7-8C89-4196-BA2B-0799282AEF6E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85" name="直接连接符 184">
                  <a:extLst>
                    <a:ext uri="{FF2B5EF4-FFF2-40B4-BE49-F238E27FC236}">
                      <a16:creationId xmlns:a16="http://schemas.microsoft.com/office/drawing/2014/main" id="{53F78B44-807C-49B5-9FC3-09CB6533EAD4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直接连接符 186">
                  <a:extLst>
                    <a:ext uri="{FF2B5EF4-FFF2-40B4-BE49-F238E27FC236}">
                      <a16:creationId xmlns:a16="http://schemas.microsoft.com/office/drawing/2014/main" id="{E3D8BBC3-81AB-4B24-8ABB-E98C69967A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组合 178">
                <a:extLst>
                  <a:ext uri="{FF2B5EF4-FFF2-40B4-BE49-F238E27FC236}">
                    <a16:creationId xmlns:a16="http://schemas.microsoft.com/office/drawing/2014/main" id="{033F6A5A-427C-4B65-BB88-0E074375C611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83" name="直接连接符 182">
                  <a:extLst>
                    <a:ext uri="{FF2B5EF4-FFF2-40B4-BE49-F238E27FC236}">
                      <a16:creationId xmlns:a16="http://schemas.microsoft.com/office/drawing/2014/main" id="{0DF6E6C1-3284-4A71-AB92-407B0F2417A4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直接连接符 183">
                  <a:extLst>
                    <a:ext uri="{FF2B5EF4-FFF2-40B4-BE49-F238E27FC236}">
                      <a16:creationId xmlns:a16="http://schemas.microsoft.com/office/drawing/2014/main" id="{84A5786D-2E22-4C68-98D0-D37651681C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组合 179">
                <a:extLst>
                  <a:ext uri="{FF2B5EF4-FFF2-40B4-BE49-F238E27FC236}">
                    <a16:creationId xmlns:a16="http://schemas.microsoft.com/office/drawing/2014/main" id="{8D0CE34E-ECE7-40E7-8130-8EDDC4C61103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81" name="直接连接符 180">
                  <a:extLst>
                    <a:ext uri="{FF2B5EF4-FFF2-40B4-BE49-F238E27FC236}">
                      <a16:creationId xmlns:a16="http://schemas.microsoft.com/office/drawing/2014/main" id="{E6B9827F-C6F0-4A42-8B09-CF5E35A5B993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直接连接符 181">
                  <a:extLst>
                    <a:ext uri="{FF2B5EF4-FFF2-40B4-BE49-F238E27FC236}">
                      <a16:creationId xmlns:a16="http://schemas.microsoft.com/office/drawing/2014/main" id="{0647C37E-5AEE-4EFA-A17B-05AB9A746C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48" name="组合 147">
              <a:extLst>
                <a:ext uri="{FF2B5EF4-FFF2-40B4-BE49-F238E27FC236}">
                  <a16:creationId xmlns:a16="http://schemas.microsoft.com/office/drawing/2014/main" id="{828E670E-0D82-41F7-B8F3-0F1C358F190D}"/>
                </a:ext>
              </a:extLst>
            </p:cNvPr>
            <p:cNvGrpSpPr/>
            <p:nvPr/>
          </p:nvGrpSpPr>
          <p:grpSpPr>
            <a:xfrm>
              <a:off x="757842" y="3398442"/>
              <a:ext cx="1646103" cy="437502"/>
              <a:chOff x="8849274" y="2649640"/>
              <a:chExt cx="591703" cy="871533"/>
            </a:xfrm>
          </p:grpSpPr>
          <p:sp>
            <p:nvSpPr>
              <p:cNvPr id="150" name="矩形 149">
                <a:extLst>
                  <a:ext uri="{FF2B5EF4-FFF2-40B4-BE49-F238E27FC236}">
                    <a16:creationId xmlns:a16="http://schemas.microsoft.com/office/drawing/2014/main" id="{A1820D12-D07F-4946-B618-E1A50FB0BC7E}"/>
                  </a:ext>
                </a:extLst>
              </p:cNvPr>
              <p:cNvSpPr/>
              <p:nvPr/>
            </p:nvSpPr>
            <p:spPr>
              <a:xfrm>
                <a:off x="8853505" y="26637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158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广东政务服务网佛山分厅</a:t>
                </a:r>
              </a:p>
            </p:txBody>
          </p:sp>
          <p:grpSp>
            <p:nvGrpSpPr>
              <p:cNvPr id="154" name="组合 153">
                <a:extLst>
                  <a:ext uri="{FF2B5EF4-FFF2-40B4-BE49-F238E27FC236}">
                    <a16:creationId xmlns:a16="http://schemas.microsoft.com/office/drawing/2014/main" id="{6D23B24F-9AD7-407F-84EF-1FA7A8BB3B08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74" name="直接连接符 173">
                  <a:extLst>
                    <a:ext uri="{FF2B5EF4-FFF2-40B4-BE49-F238E27FC236}">
                      <a16:creationId xmlns:a16="http://schemas.microsoft.com/office/drawing/2014/main" id="{3479917A-0D57-44D1-BDBA-C9DB18C759F2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直接连接符 174">
                  <a:extLst>
                    <a:ext uri="{FF2B5EF4-FFF2-40B4-BE49-F238E27FC236}">
                      <a16:creationId xmlns:a16="http://schemas.microsoft.com/office/drawing/2014/main" id="{A09715E4-3F69-434A-8526-D3229C5C30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65823B5D-50B5-4FFD-8221-688A07C3783F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72" name="直接连接符 171">
                  <a:extLst>
                    <a:ext uri="{FF2B5EF4-FFF2-40B4-BE49-F238E27FC236}">
                      <a16:creationId xmlns:a16="http://schemas.microsoft.com/office/drawing/2014/main" id="{D824D5E9-12D8-4C9A-A77B-E82E49084B61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直接连接符 172">
                  <a:extLst>
                    <a:ext uri="{FF2B5EF4-FFF2-40B4-BE49-F238E27FC236}">
                      <a16:creationId xmlns:a16="http://schemas.microsoft.com/office/drawing/2014/main" id="{CCC4FCA2-29D5-409A-ACDD-DCCFDF9BE0B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2D24461B-19F3-4585-AA76-44712F0363BB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64" name="直接连接符 163">
                  <a:extLst>
                    <a:ext uri="{FF2B5EF4-FFF2-40B4-BE49-F238E27FC236}">
                      <a16:creationId xmlns:a16="http://schemas.microsoft.com/office/drawing/2014/main" id="{E730B106-F4D0-49CF-969C-561F75B1B821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7" name="直接连接符 166">
                  <a:extLst>
                    <a:ext uri="{FF2B5EF4-FFF2-40B4-BE49-F238E27FC236}">
                      <a16:creationId xmlns:a16="http://schemas.microsoft.com/office/drawing/2014/main" id="{7E22EC8D-88E8-4EA4-B6B7-18D45421C0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7" name="组合 156">
                <a:extLst>
                  <a:ext uri="{FF2B5EF4-FFF2-40B4-BE49-F238E27FC236}">
                    <a16:creationId xmlns:a16="http://schemas.microsoft.com/office/drawing/2014/main" id="{96C30738-F401-4EAD-BC95-8D070ABB266B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58" name="直接连接符 157">
                  <a:extLst>
                    <a:ext uri="{FF2B5EF4-FFF2-40B4-BE49-F238E27FC236}">
                      <a16:creationId xmlns:a16="http://schemas.microsoft.com/office/drawing/2014/main" id="{AAD97556-8D41-4F55-8AD2-DE74E8037F0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直接连接符 158">
                  <a:extLst>
                    <a:ext uri="{FF2B5EF4-FFF2-40B4-BE49-F238E27FC236}">
                      <a16:creationId xmlns:a16="http://schemas.microsoft.com/office/drawing/2014/main" id="{E69A2EC7-F474-41C0-AB33-EADCE23E18A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49" name="新月形 148">
              <a:extLst>
                <a:ext uri="{FF2B5EF4-FFF2-40B4-BE49-F238E27FC236}">
                  <a16:creationId xmlns:a16="http://schemas.microsoft.com/office/drawing/2014/main" id="{1E109F90-2C05-4DB8-B7BC-08E0CDC4E884}"/>
                </a:ext>
              </a:extLst>
            </p:cNvPr>
            <p:cNvSpPr/>
            <p:nvPr/>
          </p:nvSpPr>
          <p:spPr>
            <a:xfrm rot="10800000">
              <a:off x="-56433" y="2168656"/>
              <a:ext cx="647906" cy="2776141"/>
            </a:xfrm>
            <a:prstGeom prst="moon">
              <a:avLst>
                <a:gd name="adj" fmla="val 9419"/>
              </a:avLst>
            </a:prstGeom>
            <a:gradFill flip="none" rotWithShape="1">
              <a:gsLst>
                <a:gs pos="0">
                  <a:schemeClr val="bg1">
                    <a:lumMod val="65000"/>
                    <a:alpha val="50000"/>
                  </a:schemeClr>
                </a:gs>
                <a:gs pos="15000">
                  <a:srgbClr val="BFBFBF">
                    <a:alpha val="50000"/>
                  </a:srgbClr>
                </a:gs>
                <a:gs pos="34000">
                  <a:schemeClr val="bg1">
                    <a:alpha val="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0000" tIns="0" rIns="30000" bIns="0" rtlCol="0" anchor="ctr"/>
            <a:lstStyle/>
            <a:p>
              <a:pPr algn="ctr"/>
              <a:endParaRPr lang="zh-CN" altLang="en-US" sz="417" dirty="0"/>
            </a:p>
          </p:txBody>
        </p:sp>
      </p:grpSp>
      <p:grpSp>
        <p:nvGrpSpPr>
          <p:cNvPr id="106" name="组合 105">
            <a:extLst>
              <a:ext uri="{FF2B5EF4-FFF2-40B4-BE49-F238E27FC236}">
                <a16:creationId xmlns:a16="http://schemas.microsoft.com/office/drawing/2014/main" id="{D8B7B327-505F-482B-A4F1-A1C7D098212D}"/>
              </a:ext>
            </a:extLst>
          </p:cNvPr>
          <p:cNvGrpSpPr/>
          <p:nvPr/>
        </p:nvGrpSpPr>
        <p:grpSpPr>
          <a:xfrm>
            <a:off x="10185236" y="821736"/>
            <a:ext cx="7431578" cy="4891102"/>
            <a:chOff x="114210" y="733301"/>
            <a:chExt cx="3944918" cy="2839891"/>
          </a:xfrm>
        </p:grpSpPr>
        <p:sp>
          <p:nvSpPr>
            <p:cNvPr id="107" name="矩形 106">
              <a:extLst>
                <a:ext uri="{FF2B5EF4-FFF2-40B4-BE49-F238E27FC236}">
                  <a16:creationId xmlns:a16="http://schemas.microsoft.com/office/drawing/2014/main" id="{9E8A686C-B0ED-49B7-B711-9AFF694BCE16}"/>
                </a:ext>
              </a:extLst>
            </p:cNvPr>
            <p:cNvSpPr/>
            <p:nvPr/>
          </p:nvSpPr>
          <p:spPr>
            <a:xfrm>
              <a:off x="174605" y="759122"/>
              <a:ext cx="3884522" cy="2791115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161DF664-E75A-4742-ACFB-F8B1CBAE34B3}"/>
                </a:ext>
              </a:extLst>
            </p:cNvPr>
            <p:cNvGrpSpPr/>
            <p:nvPr/>
          </p:nvGrpSpPr>
          <p:grpSpPr>
            <a:xfrm>
              <a:off x="114210" y="733301"/>
              <a:ext cx="589329" cy="279701"/>
              <a:chOff x="1141" y="948592"/>
              <a:chExt cx="572982" cy="368817"/>
            </a:xfrm>
          </p:grpSpPr>
          <p:sp>
            <p:nvSpPr>
              <p:cNvPr id="126" name="矩形: 剪去左右顶角 125">
                <a:extLst>
                  <a:ext uri="{FF2B5EF4-FFF2-40B4-BE49-F238E27FC236}">
                    <a16:creationId xmlns:a16="http://schemas.microsoft.com/office/drawing/2014/main" id="{E7C55A78-E335-4B48-B15B-109E11C0C89A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7" name="矩形: 剪去左右顶角 126">
                <a:extLst>
                  <a:ext uri="{FF2B5EF4-FFF2-40B4-BE49-F238E27FC236}">
                    <a16:creationId xmlns:a16="http://schemas.microsoft.com/office/drawing/2014/main" id="{69F50A76-C517-4FA1-AFD2-B0F773C25399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8" name="矩形: 剪去左右顶角 127">
                <a:extLst>
                  <a:ext uri="{FF2B5EF4-FFF2-40B4-BE49-F238E27FC236}">
                    <a16:creationId xmlns:a16="http://schemas.microsoft.com/office/drawing/2014/main" id="{58E4D4C2-E4C3-4BDD-A9E1-D38AD242D636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9" name="矩形: 剪去左右顶角 128">
                <a:extLst>
                  <a:ext uri="{FF2B5EF4-FFF2-40B4-BE49-F238E27FC236}">
                    <a16:creationId xmlns:a16="http://schemas.microsoft.com/office/drawing/2014/main" id="{3C91E768-577C-44E3-ACB4-0071726D4CB7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121" name="组合 120">
              <a:extLst>
                <a:ext uri="{FF2B5EF4-FFF2-40B4-BE49-F238E27FC236}">
                  <a16:creationId xmlns:a16="http://schemas.microsoft.com/office/drawing/2014/main" id="{3379AE47-3086-4295-902F-AEE356016D18}"/>
                </a:ext>
              </a:extLst>
            </p:cNvPr>
            <p:cNvGrpSpPr/>
            <p:nvPr/>
          </p:nvGrpSpPr>
          <p:grpSpPr>
            <a:xfrm>
              <a:off x="147926" y="3431428"/>
              <a:ext cx="192345" cy="141764"/>
              <a:chOff x="33922" y="3854582"/>
              <a:chExt cx="187010" cy="186931"/>
            </a:xfrm>
          </p:grpSpPr>
          <p:sp>
            <p:nvSpPr>
              <p:cNvPr id="124" name="矩形: 剪去左右顶角 123">
                <a:extLst>
                  <a:ext uri="{FF2B5EF4-FFF2-40B4-BE49-F238E27FC236}">
                    <a16:creationId xmlns:a16="http://schemas.microsoft.com/office/drawing/2014/main" id="{2FFE8D37-27C5-4C7D-A640-2F66F6C4ED57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25" name="矩形: 剪去左右顶角 124">
                <a:extLst>
                  <a:ext uri="{FF2B5EF4-FFF2-40B4-BE49-F238E27FC236}">
                    <a16:creationId xmlns:a16="http://schemas.microsoft.com/office/drawing/2014/main" id="{74FF51B6-0B59-4FF9-8C3E-0F34EA351C0B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22" name="直角三角形 121">
              <a:extLst>
                <a:ext uri="{FF2B5EF4-FFF2-40B4-BE49-F238E27FC236}">
                  <a16:creationId xmlns:a16="http://schemas.microsoft.com/office/drawing/2014/main" id="{44AB0D48-DB80-42C3-B884-6E7E42214E17}"/>
                </a:ext>
              </a:extLst>
            </p:cNvPr>
            <p:cNvSpPr/>
            <p:nvPr/>
          </p:nvSpPr>
          <p:spPr>
            <a:xfrm rot="10800000">
              <a:off x="3977441" y="763648"/>
              <a:ext cx="81687" cy="60643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sp>
          <p:nvSpPr>
            <p:cNvPr id="123" name="直角三角形 122">
              <a:extLst>
                <a:ext uri="{FF2B5EF4-FFF2-40B4-BE49-F238E27FC236}">
                  <a16:creationId xmlns:a16="http://schemas.microsoft.com/office/drawing/2014/main" id="{E4D80332-ACA3-40EE-A6FA-16E8A2CD5FE9}"/>
                </a:ext>
              </a:extLst>
            </p:cNvPr>
            <p:cNvSpPr/>
            <p:nvPr/>
          </p:nvSpPr>
          <p:spPr>
            <a:xfrm rot="16200000">
              <a:off x="3987889" y="3478999"/>
              <a:ext cx="60231" cy="82245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</p:grpSp>
      <p:sp>
        <p:nvSpPr>
          <p:cNvPr id="130" name="矩形 129">
            <a:extLst>
              <a:ext uri="{FF2B5EF4-FFF2-40B4-BE49-F238E27FC236}">
                <a16:creationId xmlns:a16="http://schemas.microsoft.com/office/drawing/2014/main" id="{9DBE4657-1DE5-4388-B7A3-6100259BE78A}"/>
              </a:ext>
            </a:extLst>
          </p:cNvPr>
          <p:cNvSpPr/>
          <p:nvPr/>
        </p:nvSpPr>
        <p:spPr>
          <a:xfrm>
            <a:off x="10439200" y="936129"/>
            <a:ext cx="1512022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167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大厅运行情况分析</a:t>
            </a:r>
          </a:p>
        </p:txBody>
      </p:sp>
      <p:grpSp>
        <p:nvGrpSpPr>
          <p:cNvPr id="131" name="组合 130">
            <a:extLst>
              <a:ext uri="{FF2B5EF4-FFF2-40B4-BE49-F238E27FC236}">
                <a16:creationId xmlns:a16="http://schemas.microsoft.com/office/drawing/2014/main" id="{A03D14BD-0182-4E9D-9811-658372AF0EFA}"/>
              </a:ext>
            </a:extLst>
          </p:cNvPr>
          <p:cNvGrpSpPr/>
          <p:nvPr/>
        </p:nvGrpSpPr>
        <p:grpSpPr>
          <a:xfrm>
            <a:off x="10438882" y="1368716"/>
            <a:ext cx="6890841" cy="519990"/>
            <a:chOff x="3285178" y="1575855"/>
            <a:chExt cx="7754299" cy="623972"/>
          </a:xfrm>
        </p:grpSpPr>
        <p:sp>
          <p:nvSpPr>
            <p:cNvPr id="151" name="矩形 150">
              <a:extLst>
                <a:ext uri="{FF2B5EF4-FFF2-40B4-BE49-F238E27FC236}">
                  <a16:creationId xmlns:a16="http://schemas.microsoft.com/office/drawing/2014/main" id="{00D254F0-2B70-4DFC-BE1F-D19E9BD4077A}"/>
                </a:ext>
              </a:extLst>
            </p:cNvPr>
            <p:cNvSpPr/>
            <p:nvPr/>
          </p:nvSpPr>
          <p:spPr>
            <a:xfrm>
              <a:off x="3285178" y="1575855"/>
              <a:ext cx="1356951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本月办件量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2" name="矩形 151">
              <a:extLst>
                <a:ext uri="{FF2B5EF4-FFF2-40B4-BE49-F238E27FC236}">
                  <a16:creationId xmlns:a16="http://schemas.microsoft.com/office/drawing/2014/main" id="{408BD3EF-66E4-45AB-900B-C8960EF10D59}"/>
                </a:ext>
              </a:extLst>
            </p:cNvPr>
            <p:cNvSpPr/>
            <p:nvPr/>
          </p:nvSpPr>
          <p:spPr>
            <a:xfrm>
              <a:off x="4884515" y="1575855"/>
              <a:ext cx="1356951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年度累计办件量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3" name="矩形 152">
              <a:extLst>
                <a:ext uri="{FF2B5EF4-FFF2-40B4-BE49-F238E27FC236}">
                  <a16:creationId xmlns:a16="http://schemas.microsoft.com/office/drawing/2014/main" id="{CD351D2C-1669-48FB-BBE6-62B6B2762A4C}"/>
                </a:ext>
              </a:extLst>
            </p:cNvPr>
            <p:cNvSpPr/>
            <p:nvPr/>
          </p:nvSpPr>
          <p:spPr>
            <a:xfrm>
              <a:off x="6483852" y="1575855"/>
              <a:ext cx="1356951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本月累计到厅人数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8" name="矩形 167">
              <a:extLst>
                <a:ext uri="{FF2B5EF4-FFF2-40B4-BE49-F238E27FC236}">
                  <a16:creationId xmlns:a16="http://schemas.microsoft.com/office/drawing/2014/main" id="{18B055A8-A71F-4585-A9D5-AD99562CC5BB}"/>
                </a:ext>
              </a:extLst>
            </p:cNvPr>
            <p:cNvSpPr/>
            <p:nvPr/>
          </p:nvSpPr>
          <p:spPr>
            <a:xfrm>
              <a:off x="9682526" y="1589589"/>
              <a:ext cx="1356951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预约占比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9" name="矩形 168">
              <a:extLst>
                <a:ext uri="{FF2B5EF4-FFF2-40B4-BE49-F238E27FC236}">
                  <a16:creationId xmlns:a16="http://schemas.microsoft.com/office/drawing/2014/main" id="{1BB07250-0C18-4C9C-BF41-2C85D0CD0358}"/>
                </a:ext>
              </a:extLst>
            </p:cNvPr>
            <p:cNvSpPr/>
            <p:nvPr/>
          </p:nvSpPr>
          <p:spPr>
            <a:xfrm>
              <a:off x="8083189" y="1589589"/>
              <a:ext cx="1356951" cy="61023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年度累计到厅人数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0" name="矩形 169">
            <a:extLst>
              <a:ext uri="{FF2B5EF4-FFF2-40B4-BE49-F238E27FC236}">
                <a16:creationId xmlns:a16="http://schemas.microsoft.com/office/drawing/2014/main" id="{59F9CEA5-1AA0-4228-87DF-FA212E24B812}"/>
              </a:ext>
            </a:extLst>
          </p:cNvPr>
          <p:cNvSpPr/>
          <p:nvPr/>
        </p:nvSpPr>
        <p:spPr>
          <a:xfrm>
            <a:off x="11102981" y="3657626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各区大厅办件数量分布</a:t>
            </a:r>
          </a:p>
        </p:txBody>
      </p:sp>
      <p:graphicFrame>
        <p:nvGraphicFramePr>
          <p:cNvPr id="171" name="图表 170">
            <a:extLst>
              <a:ext uri="{FF2B5EF4-FFF2-40B4-BE49-F238E27FC236}">
                <a16:creationId xmlns:a16="http://schemas.microsoft.com/office/drawing/2014/main" id="{622F44D3-6462-4CA3-874A-21970C1C733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8081221"/>
              </p:ext>
            </p:extLst>
          </p:nvPr>
        </p:nvGraphicFramePr>
        <p:xfrm>
          <a:off x="10432876" y="4140514"/>
          <a:ext cx="3276314" cy="142905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86" name="矩形 185">
            <a:extLst>
              <a:ext uri="{FF2B5EF4-FFF2-40B4-BE49-F238E27FC236}">
                <a16:creationId xmlns:a16="http://schemas.microsoft.com/office/drawing/2014/main" id="{7E98433B-F953-46F1-8DE3-D4D913D742AC}"/>
              </a:ext>
            </a:extLst>
          </p:cNvPr>
          <p:cNvSpPr/>
          <p:nvPr/>
        </p:nvSpPr>
        <p:spPr>
          <a:xfrm>
            <a:off x="14273021" y="3673652"/>
            <a:ext cx="2731548" cy="379152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各区大厅热门事项</a:t>
            </a:r>
            <a:r>
              <a:rPr lang="en-US" altLang="zh-CN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TOP10</a:t>
            </a:r>
            <a:endParaRPr lang="zh-CN" altLang="en-US" sz="1334" b="1" dirty="0">
              <a:solidFill>
                <a:schemeClr val="accent5">
                  <a:lumMod val="60000"/>
                  <a:lumOff val="40000"/>
                </a:schemeClr>
              </a:solidFill>
              <a:latin typeface="+mn-ea"/>
            </a:endParaRPr>
          </a:p>
        </p:txBody>
      </p:sp>
      <p:graphicFrame>
        <p:nvGraphicFramePr>
          <p:cNvPr id="188" name="图表 187">
            <a:extLst>
              <a:ext uri="{FF2B5EF4-FFF2-40B4-BE49-F238E27FC236}">
                <a16:creationId xmlns:a16="http://schemas.microsoft.com/office/drawing/2014/main" id="{E406B8AB-B64B-446F-8C5C-6B2759172D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5738801"/>
              </p:ext>
            </p:extLst>
          </p:nvPr>
        </p:nvGraphicFramePr>
        <p:xfrm>
          <a:off x="13694646" y="4288083"/>
          <a:ext cx="4086809" cy="13650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190" name="组合 189">
            <a:extLst>
              <a:ext uri="{FF2B5EF4-FFF2-40B4-BE49-F238E27FC236}">
                <a16:creationId xmlns:a16="http://schemas.microsoft.com/office/drawing/2014/main" id="{DB89B5B7-2EDB-4E15-ADC1-263691261162}"/>
              </a:ext>
            </a:extLst>
          </p:cNvPr>
          <p:cNvGrpSpPr/>
          <p:nvPr/>
        </p:nvGrpSpPr>
        <p:grpSpPr>
          <a:xfrm>
            <a:off x="12087179" y="4079843"/>
            <a:ext cx="1207885" cy="165217"/>
            <a:chOff x="9557938" y="1063508"/>
            <a:chExt cx="1449424" cy="198256"/>
          </a:xfrm>
        </p:grpSpPr>
        <p:sp>
          <p:nvSpPr>
            <p:cNvPr id="191" name="矩形 190">
              <a:extLst>
                <a:ext uri="{FF2B5EF4-FFF2-40B4-BE49-F238E27FC236}">
                  <a16:creationId xmlns:a16="http://schemas.microsoft.com/office/drawing/2014/main" id="{11B6ACFB-70F3-454D-BABA-DDE6FFFC621B}"/>
                </a:ext>
              </a:extLst>
            </p:cNvPr>
            <p:cNvSpPr/>
            <p:nvPr/>
          </p:nvSpPr>
          <p:spPr>
            <a:xfrm>
              <a:off x="9557938" y="1063508"/>
              <a:ext cx="452418" cy="19825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本日</a:t>
              </a:r>
            </a:p>
          </p:txBody>
        </p:sp>
        <p:sp>
          <p:nvSpPr>
            <p:cNvPr id="192" name="矩形 191">
              <a:extLst>
                <a:ext uri="{FF2B5EF4-FFF2-40B4-BE49-F238E27FC236}">
                  <a16:creationId xmlns:a16="http://schemas.microsoft.com/office/drawing/2014/main" id="{140B28D4-8B50-4100-9816-2761FF1F10F2}"/>
                </a:ext>
              </a:extLst>
            </p:cNvPr>
            <p:cNvSpPr/>
            <p:nvPr/>
          </p:nvSpPr>
          <p:spPr>
            <a:xfrm>
              <a:off x="1005592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本月</a:t>
              </a:r>
            </a:p>
          </p:txBody>
        </p:sp>
        <p:sp>
          <p:nvSpPr>
            <p:cNvPr id="193" name="矩形 192">
              <a:extLst>
                <a:ext uri="{FF2B5EF4-FFF2-40B4-BE49-F238E27FC236}">
                  <a16:creationId xmlns:a16="http://schemas.microsoft.com/office/drawing/2014/main" id="{5AFF0216-D4D3-49F9-881A-56DC21DD834C}"/>
                </a:ext>
              </a:extLst>
            </p:cNvPr>
            <p:cNvSpPr/>
            <p:nvPr/>
          </p:nvSpPr>
          <p:spPr>
            <a:xfrm>
              <a:off x="1055494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本年</a:t>
              </a:r>
            </a:p>
          </p:txBody>
        </p:sp>
      </p:grpSp>
      <p:grpSp>
        <p:nvGrpSpPr>
          <p:cNvPr id="194" name="组合 193">
            <a:extLst>
              <a:ext uri="{FF2B5EF4-FFF2-40B4-BE49-F238E27FC236}">
                <a16:creationId xmlns:a16="http://schemas.microsoft.com/office/drawing/2014/main" id="{ABAB36CF-152A-4678-8293-AF576E6D303E}"/>
              </a:ext>
            </a:extLst>
          </p:cNvPr>
          <p:cNvGrpSpPr/>
          <p:nvPr/>
        </p:nvGrpSpPr>
        <p:grpSpPr>
          <a:xfrm>
            <a:off x="15836718" y="4092339"/>
            <a:ext cx="1207885" cy="165217"/>
            <a:chOff x="9557938" y="1063508"/>
            <a:chExt cx="1449424" cy="198256"/>
          </a:xfrm>
        </p:grpSpPr>
        <p:sp>
          <p:nvSpPr>
            <p:cNvPr id="195" name="矩形 194">
              <a:extLst>
                <a:ext uri="{FF2B5EF4-FFF2-40B4-BE49-F238E27FC236}">
                  <a16:creationId xmlns:a16="http://schemas.microsoft.com/office/drawing/2014/main" id="{184CF1A3-A7FE-45D9-B501-CA50F2B7F278}"/>
                </a:ext>
              </a:extLst>
            </p:cNvPr>
            <p:cNvSpPr/>
            <p:nvPr/>
          </p:nvSpPr>
          <p:spPr>
            <a:xfrm>
              <a:off x="9557938" y="1063508"/>
              <a:ext cx="452418" cy="198256"/>
            </a:xfrm>
            <a:prstGeom prst="rect">
              <a:avLst/>
            </a:prstGeom>
            <a:solidFill>
              <a:schemeClr val="accent5">
                <a:lumMod val="60000"/>
                <a:lumOff val="40000"/>
                <a:alpha val="40000"/>
              </a:scheme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本日</a:t>
              </a:r>
            </a:p>
          </p:txBody>
        </p:sp>
        <p:sp>
          <p:nvSpPr>
            <p:cNvPr id="196" name="矩形 195">
              <a:extLst>
                <a:ext uri="{FF2B5EF4-FFF2-40B4-BE49-F238E27FC236}">
                  <a16:creationId xmlns:a16="http://schemas.microsoft.com/office/drawing/2014/main" id="{76852069-5E60-4029-B88C-55D6C187CBB3}"/>
                </a:ext>
              </a:extLst>
            </p:cNvPr>
            <p:cNvSpPr/>
            <p:nvPr/>
          </p:nvSpPr>
          <p:spPr>
            <a:xfrm>
              <a:off x="1005592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本月</a:t>
              </a:r>
            </a:p>
          </p:txBody>
        </p:sp>
        <p:sp>
          <p:nvSpPr>
            <p:cNvPr id="197" name="矩形 196">
              <a:extLst>
                <a:ext uri="{FF2B5EF4-FFF2-40B4-BE49-F238E27FC236}">
                  <a16:creationId xmlns:a16="http://schemas.microsoft.com/office/drawing/2014/main" id="{4949E1BD-AE8E-4004-BB9D-8AE3D42DA22E}"/>
                </a:ext>
              </a:extLst>
            </p:cNvPr>
            <p:cNvSpPr/>
            <p:nvPr/>
          </p:nvSpPr>
          <p:spPr>
            <a:xfrm>
              <a:off x="10554944" y="1063508"/>
              <a:ext cx="452418" cy="198256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3000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本年</a:t>
              </a:r>
            </a:p>
          </p:txBody>
        </p:sp>
      </p:grpSp>
      <p:sp>
        <p:nvSpPr>
          <p:cNvPr id="198" name="矩形 197">
            <a:extLst>
              <a:ext uri="{FF2B5EF4-FFF2-40B4-BE49-F238E27FC236}">
                <a16:creationId xmlns:a16="http://schemas.microsoft.com/office/drawing/2014/main" id="{0EFBA827-46C2-4059-BE9E-DC44C416EBF0}"/>
              </a:ext>
            </a:extLst>
          </p:cNvPr>
          <p:cNvSpPr/>
          <p:nvPr/>
        </p:nvSpPr>
        <p:spPr>
          <a:xfrm>
            <a:off x="14273022" y="4101737"/>
            <a:ext cx="1278332" cy="16521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000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大厅选择</a:t>
            </a:r>
          </a:p>
        </p:txBody>
      </p:sp>
      <p:graphicFrame>
        <p:nvGraphicFramePr>
          <p:cNvPr id="199" name="图表 198">
            <a:extLst>
              <a:ext uri="{FF2B5EF4-FFF2-40B4-BE49-F238E27FC236}">
                <a16:creationId xmlns:a16="http://schemas.microsoft.com/office/drawing/2014/main" id="{01CD0B6B-5F27-49A0-8FA8-6BE2232875C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9363146"/>
              </p:ext>
            </p:extLst>
          </p:nvPr>
        </p:nvGraphicFramePr>
        <p:xfrm>
          <a:off x="10425685" y="2147126"/>
          <a:ext cx="7036190" cy="15675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200" name="矩形 199">
            <a:extLst>
              <a:ext uri="{FF2B5EF4-FFF2-40B4-BE49-F238E27FC236}">
                <a16:creationId xmlns:a16="http://schemas.microsoft.com/office/drawing/2014/main" id="{777512CC-7AAF-4798-BAEC-28D5F8EEEB7C}"/>
              </a:ext>
            </a:extLst>
          </p:cNvPr>
          <p:cNvSpPr/>
          <p:nvPr/>
        </p:nvSpPr>
        <p:spPr>
          <a:xfrm>
            <a:off x="10416209" y="2120304"/>
            <a:ext cx="1458677" cy="37872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大厅业务量趋势分析</a:t>
            </a:r>
            <a:endParaRPr lang="en-US" altLang="zh-CN" sz="1000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sp>
        <p:nvSpPr>
          <p:cNvPr id="201" name="矩形 200">
            <a:extLst>
              <a:ext uri="{FF2B5EF4-FFF2-40B4-BE49-F238E27FC236}">
                <a16:creationId xmlns:a16="http://schemas.microsoft.com/office/drawing/2014/main" id="{E651224D-EAC1-4E01-9B8F-50CD6FEBC525}"/>
              </a:ext>
            </a:extLst>
          </p:cNvPr>
          <p:cNvSpPr/>
          <p:nvPr/>
        </p:nvSpPr>
        <p:spPr>
          <a:xfrm>
            <a:off x="15907411" y="2314766"/>
            <a:ext cx="1458677" cy="218569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3000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大厅选择</a:t>
            </a:r>
          </a:p>
        </p:txBody>
      </p:sp>
      <p:sp>
        <p:nvSpPr>
          <p:cNvPr id="202" name="矩形 201">
            <a:extLst>
              <a:ext uri="{FF2B5EF4-FFF2-40B4-BE49-F238E27FC236}">
                <a16:creationId xmlns:a16="http://schemas.microsoft.com/office/drawing/2014/main" id="{66791B81-AA7B-4CF3-9223-117C3302040A}"/>
              </a:ext>
            </a:extLst>
          </p:cNvPr>
          <p:cNvSpPr/>
          <p:nvPr/>
        </p:nvSpPr>
        <p:spPr>
          <a:xfrm>
            <a:off x="2874833" y="2973588"/>
            <a:ext cx="2091787" cy="633439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34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+mn-ea"/>
              </a:rPr>
              <a:t>弹窗显示各区有多少区级大厅、镇（街）、村（居）大厅数</a:t>
            </a:r>
          </a:p>
        </p:txBody>
      </p:sp>
    </p:spTree>
    <p:extLst>
      <p:ext uri="{BB962C8B-B14F-4D97-AF65-F5344CB8AC3E}">
        <p14:creationId xmlns:p14="http://schemas.microsoft.com/office/powerpoint/2010/main" val="22974893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91A7177E-049A-497E-B49F-118EAA352CF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93133440"/>
              </p:ext>
            </p:extLst>
          </p:nvPr>
        </p:nvGraphicFramePr>
        <p:xfrm>
          <a:off x="2547899" y="2450797"/>
          <a:ext cx="7242013" cy="132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4" name="矩形 3">
            <a:extLst>
              <a:ext uri="{FF2B5EF4-FFF2-40B4-BE49-F238E27FC236}">
                <a16:creationId xmlns:a16="http://schemas.microsoft.com/office/drawing/2014/main" id="{9F6B8196-DAA0-425C-9A9C-1D789F65E8F9}"/>
              </a:ext>
            </a:extLst>
          </p:cNvPr>
          <p:cNvSpPr/>
          <p:nvPr/>
        </p:nvSpPr>
        <p:spPr>
          <a:xfrm>
            <a:off x="59897" y="156308"/>
            <a:ext cx="1680725" cy="208040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服务渠道</a:t>
            </a:r>
            <a:r>
              <a:rPr lang="en-US" altLang="zh-CN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-</a:t>
            </a:r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网厅</a:t>
            </a: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BC2643F6-A50A-4FE8-A206-ADEF126954F2}"/>
              </a:ext>
            </a:extLst>
          </p:cNvPr>
          <p:cNvGrpSpPr/>
          <p:nvPr/>
        </p:nvGrpSpPr>
        <p:grpSpPr>
          <a:xfrm>
            <a:off x="117571" y="1309740"/>
            <a:ext cx="2050369" cy="3747375"/>
            <a:chOff x="-56433" y="1404472"/>
            <a:chExt cx="2460378" cy="4496732"/>
          </a:xfrm>
        </p:grpSpPr>
        <p:grpSp>
          <p:nvGrpSpPr>
            <p:cNvPr id="152" name="组合 151">
              <a:extLst>
                <a:ext uri="{FF2B5EF4-FFF2-40B4-BE49-F238E27FC236}">
                  <a16:creationId xmlns:a16="http://schemas.microsoft.com/office/drawing/2014/main" id="{8F72C0F8-DCBE-4789-9C38-7CF99D59D92F}"/>
                </a:ext>
              </a:extLst>
            </p:cNvPr>
            <p:cNvGrpSpPr/>
            <p:nvPr/>
          </p:nvGrpSpPr>
          <p:grpSpPr>
            <a:xfrm>
              <a:off x="731" y="1404472"/>
              <a:ext cx="1646097" cy="437502"/>
              <a:chOff x="8849274" y="2649640"/>
              <a:chExt cx="591701" cy="871533"/>
            </a:xfrm>
          </p:grpSpPr>
          <p:sp>
            <p:nvSpPr>
              <p:cNvPr id="268" name="矩形 267">
                <a:extLst>
                  <a:ext uri="{FF2B5EF4-FFF2-40B4-BE49-F238E27FC236}">
                    <a16:creationId xmlns:a16="http://schemas.microsoft.com/office/drawing/2014/main" id="{7AA8C3B5-443D-48FE-AB17-61AC85C799DC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05578E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佛山政务一览</a:t>
                </a:r>
              </a:p>
            </p:txBody>
          </p:sp>
          <p:grpSp>
            <p:nvGrpSpPr>
              <p:cNvPr id="269" name="组合 268">
                <a:extLst>
                  <a:ext uri="{FF2B5EF4-FFF2-40B4-BE49-F238E27FC236}">
                    <a16:creationId xmlns:a16="http://schemas.microsoft.com/office/drawing/2014/main" id="{5C043109-EB05-425D-9CEA-189568C7D62D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79" name="直接连接符 278">
                  <a:extLst>
                    <a:ext uri="{FF2B5EF4-FFF2-40B4-BE49-F238E27FC236}">
                      <a16:creationId xmlns:a16="http://schemas.microsoft.com/office/drawing/2014/main" id="{01DB7841-D92C-4A47-8735-5969AA94273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直接连接符 279">
                  <a:extLst>
                    <a:ext uri="{FF2B5EF4-FFF2-40B4-BE49-F238E27FC236}">
                      <a16:creationId xmlns:a16="http://schemas.microsoft.com/office/drawing/2014/main" id="{438DF0F5-B5A6-4F12-BDB6-DBD66A520A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0" name="组合 269">
                <a:extLst>
                  <a:ext uri="{FF2B5EF4-FFF2-40B4-BE49-F238E27FC236}">
                    <a16:creationId xmlns:a16="http://schemas.microsoft.com/office/drawing/2014/main" id="{6B885C1E-CB7F-4A9A-85C9-90DBEEC68626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77" name="直接连接符 276">
                  <a:extLst>
                    <a:ext uri="{FF2B5EF4-FFF2-40B4-BE49-F238E27FC236}">
                      <a16:creationId xmlns:a16="http://schemas.microsoft.com/office/drawing/2014/main" id="{FAB95598-2E2C-41AB-8407-9C24EE89F1CF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8" name="直接连接符 277">
                  <a:extLst>
                    <a:ext uri="{FF2B5EF4-FFF2-40B4-BE49-F238E27FC236}">
                      <a16:creationId xmlns:a16="http://schemas.microsoft.com/office/drawing/2014/main" id="{19DD0C08-388E-48F1-9EA8-5BB274C91D8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1" name="组合 270">
                <a:extLst>
                  <a:ext uri="{FF2B5EF4-FFF2-40B4-BE49-F238E27FC236}">
                    <a16:creationId xmlns:a16="http://schemas.microsoft.com/office/drawing/2014/main" id="{A0339F3D-19F7-4076-9232-377C69EB1685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75" name="直接连接符 274">
                  <a:extLst>
                    <a:ext uri="{FF2B5EF4-FFF2-40B4-BE49-F238E27FC236}">
                      <a16:creationId xmlns:a16="http://schemas.microsoft.com/office/drawing/2014/main" id="{FF617193-26C1-44AA-A6D7-57645F9AEF4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6" name="直接连接符 275">
                  <a:extLst>
                    <a:ext uri="{FF2B5EF4-FFF2-40B4-BE49-F238E27FC236}">
                      <a16:creationId xmlns:a16="http://schemas.microsoft.com/office/drawing/2014/main" id="{48BDEAD1-0590-445C-A581-3C672EB6F1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72" name="组合 271">
                <a:extLst>
                  <a:ext uri="{FF2B5EF4-FFF2-40B4-BE49-F238E27FC236}">
                    <a16:creationId xmlns:a16="http://schemas.microsoft.com/office/drawing/2014/main" id="{F2C10A21-AB98-43BA-A752-3A8BA19F0707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73" name="直接连接符 272">
                  <a:extLst>
                    <a:ext uri="{FF2B5EF4-FFF2-40B4-BE49-F238E27FC236}">
                      <a16:creationId xmlns:a16="http://schemas.microsoft.com/office/drawing/2014/main" id="{DAB2348F-8179-44F8-BEBD-D82C790FAB93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直接连接符 273">
                  <a:extLst>
                    <a:ext uri="{FF2B5EF4-FFF2-40B4-BE49-F238E27FC236}">
                      <a16:creationId xmlns:a16="http://schemas.microsoft.com/office/drawing/2014/main" id="{98A77550-A38E-4E11-8BD8-E0E6257FA8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53" name="组合 152">
              <a:extLst>
                <a:ext uri="{FF2B5EF4-FFF2-40B4-BE49-F238E27FC236}">
                  <a16:creationId xmlns:a16="http://schemas.microsoft.com/office/drawing/2014/main" id="{6AD264F1-E468-4ECF-9CCA-FA6B349E96B7}"/>
                </a:ext>
              </a:extLst>
            </p:cNvPr>
            <p:cNvGrpSpPr/>
            <p:nvPr/>
          </p:nvGrpSpPr>
          <p:grpSpPr>
            <a:xfrm>
              <a:off x="474701" y="2264472"/>
              <a:ext cx="1646097" cy="437502"/>
              <a:chOff x="8849274" y="2649640"/>
              <a:chExt cx="591701" cy="871533"/>
            </a:xfrm>
          </p:grpSpPr>
          <p:sp>
            <p:nvSpPr>
              <p:cNvPr id="255" name="矩形 254">
                <a:extLst>
                  <a:ext uri="{FF2B5EF4-FFF2-40B4-BE49-F238E27FC236}">
                    <a16:creationId xmlns:a16="http://schemas.microsoft.com/office/drawing/2014/main" id="{F47C6B9E-9F9F-4DC9-B9E4-9113592CE1DB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佛山政务服务大厅</a:t>
                </a:r>
              </a:p>
            </p:txBody>
          </p:sp>
          <p:grpSp>
            <p:nvGrpSpPr>
              <p:cNvPr id="256" name="组合 255">
                <a:extLst>
                  <a:ext uri="{FF2B5EF4-FFF2-40B4-BE49-F238E27FC236}">
                    <a16:creationId xmlns:a16="http://schemas.microsoft.com/office/drawing/2014/main" id="{9D21F859-B665-47FC-94EB-6AC7A90665B5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66" name="直接连接符 265">
                  <a:extLst>
                    <a:ext uri="{FF2B5EF4-FFF2-40B4-BE49-F238E27FC236}">
                      <a16:creationId xmlns:a16="http://schemas.microsoft.com/office/drawing/2014/main" id="{70F77D40-4881-43E1-B50C-45DB07CBD93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>
                  <a:extLst>
                    <a:ext uri="{FF2B5EF4-FFF2-40B4-BE49-F238E27FC236}">
                      <a16:creationId xmlns:a16="http://schemas.microsoft.com/office/drawing/2014/main" id="{DE038CB5-2F4E-40F5-8ED5-9995E2D122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7" name="组合 256">
                <a:extLst>
                  <a:ext uri="{FF2B5EF4-FFF2-40B4-BE49-F238E27FC236}">
                    <a16:creationId xmlns:a16="http://schemas.microsoft.com/office/drawing/2014/main" id="{3A31057A-E22F-495D-AE15-F0B7E6682A83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64" name="直接连接符 263">
                  <a:extLst>
                    <a:ext uri="{FF2B5EF4-FFF2-40B4-BE49-F238E27FC236}">
                      <a16:creationId xmlns:a16="http://schemas.microsoft.com/office/drawing/2014/main" id="{A086A39A-44A2-4CB1-8E2A-8F1485072E8E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直接连接符 264">
                  <a:extLst>
                    <a:ext uri="{FF2B5EF4-FFF2-40B4-BE49-F238E27FC236}">
                      <a16:creationId xmlns:a16="http://schemas.microsoft.com/office/drawing/2014/main" id="{916322FE-7F34-427F-AC23-C7AE80A583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8" name="组合 257">
                <a:extLst>
                  <a:ext uri="{FF2B5EF4-FFF2-40B4-BE49-F238E27FC236}">
                    <a16:creationId xmlns:a16="http://schemas.microsoft.com/office/drawing/2014/main" id="{1330625A-B7B5-40CF-833F-8B2AD6FA0E46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62" name="直接连接符 261">
                  <a:extLst>
                    <a:ext uri="{FF2B5EF4-FFF2-40B4-BE49-F238E27FC236}">
                      <a16:creationId xmlns:a16="http://schemas.microsoft.com/office/drawing/2014/main" id="{27B80A96-9C5F-4908-9E7C-F1DE987C0FE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直接连接符 262">
                  <a:extLst>
                    <a:ext uri="{FF2B5EF4-FFF2-40B4-BE49-F238E27FC236}">
                      <a16:creationId xmlns:a16="http://schemas.microsoft.com/office/drawing/2014/main" id="{68622CFA-001E-4AB0-98EE-8F44291EFAB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9" name="组合 258">
                <a:extLst>
                  <a:ext uri="{FF2B5EF4-FFF2-40B4-BE49-F238E27FC236}">
                    <a16:creationId xmlns:a16="http://schemas.microsoft.com/office/drawing/2014/main" id="{03C0C932-CD3F-414C-A88E-ECA45741C6A7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60" name="直接连接符 259">
                  <a:extLst>
                    <a:ext uri="{FF2B5EF4-FFF2-40B4-BE49-F238E27FC236}">
                      <a16:creationId xmlns:a16="http://schemas.microsoft.com/office/drawing/2014/main" id="{88572FE2-0F14-417F-AF37-DE94FA5EF7FB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直接连接符 260">
                  <a:extLst>
                    <a:ext uri="{FF2B5EF4-FFF2-40B4-BE49-F238E27FC236}">
                      <a16:creationId xmlns:a16="http://schemas.microsoft.com/office/drawing/2014/main" id="{0A933988-EEEA-4A78-86B6-1F9E38BC03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68" name="组合 167">
              <a:extLst>
                <a:ext uri="{FF2B5EF4-FFF2-40B4-BE49-F238E27FC236}">
                  <a16:creationId xmlns:a16="http://schemas.microsoft.com/office/drawing/2014/main" id="{C01DB6B3-28CD-49B8-A601-CCED980E948F}"/>
                </a:ext>
              </a:extLst>
            </p:cNvPr>
            <p:cNvGrpSpPr/>
            <p:nvPr/>
          </p:nvGrpSpPr>
          <p:grpSpPr>
            <a:xfrm>
              <a:off x="467237" y="4519587"/>
              <a:ext cx="1646097" cy="437502"/>
              <a:chOff x="8849274" y="2649640"/>
              <a:chExt cx="591701" cy="871533"/>
            </a:xfrm>
          </p:grpSpPr>
          <p:sp>
            <p:nvSpPr>
              <p:cNvPr id="242" name="矩形 241">
                <a:extLst>
                  <a:ext uri="{FF2B5EF4-FFF2-40B4-BE49-F238E27FC236}">
                    <a16:creationId xmlns:a16="http://schemas.microsoft.com/office/drawing/2014/main" id="{60C3F1CF-5FAE-4A44-8B3C-A9D6A55B38DD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粤省事、粤商通、佛山通</a:t>
                </a:r>
              </a:p>
            </p:txBody>
          </p:sp>
          <p:grpSp>
            <p:nvGrpSpPr>
              <p:cNvPr id="243" name="组合 242">
                <a:extLst>
                  <a:ext uri="{FF2B5EF4-FFF2-40B4-BE49-F238E27FC236}">
                    <a16:creationId xmlns:a16="http://schemas.microsoft.com/office/drawing/2014/main" id="{76B26B2D-40D0-470D-95C0-912F6A16FB0A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53" name="直接连接符 252">
                  <a:extLst>
                    <a:ext uri="{FF2B5EF4-FFF2-40B4-BE49-F238E27FC236}">
                      <a16:creationId xmlns:a16="http://schemas.microsoft.com/office/drawing/2014/main" id="{1363BC38-F158-45DE-A215-B81208654601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直接连接符 253">
                  <a:extLst>
                    <a:ext uri="{FF2B5EF4-FFF2-40B4-BE49-F238E27FC236}">
                      <a16:creationId xmlns:a16="http://schemas.microsoft.com/office/drawing/2014/main" id="{ED000531-66C7-4884-B0AF-AB3B8DE1ABD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4" name="组合 243">
                <a:extLst>
                  <a:ext uri="{FF2B5EF4-FFF2-40B4-BE49-F238E27FC236}">
                    <a16:creationId xmlns:a16="http://schemas.microsoft.com/office/drawing/2014/main" id="{BFB324D7-3390-435C-99EA-AC4C97520D52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51" name="直接连接符 250">
                  <a:extLst>
                    <a:ext uri="{FF2B5EF4-FFF2-40B4-BE49-F238E27FC236}">
                      <a16:creationId xmlns:a16="http://schemas.microsoft.com/office/drawing/2014/main" id="{CFDDD2B4-4A98-451A-B6D8-3DEFAE58B938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直接连接符 251">
                  <a:extLst>
                    <a:ext uri="{FF2B5EF4-FFF2-40B4-BE49-F238E27FC236}">
                      <a16:creationId xmlns:a16="http://schemas.microsoft.com/office/drawing/2014/main" id="{34B404F5-117D-4E56-9623-8BFFDA04DC7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5" name="组合 244">
                <a:extLst>
                  <a:ext uri="{FF2B5EF4-FFF2-40B4-BE49-F238E27FC236}">
                    <a16:creationId xmlns:a16="http://schemas.microsoft.com/office/drawing/2014/main" id="{FEFAF89C-54AD-4752-A0FD-D6DD410349CD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49" name="直接连接符 248">
                  <a:extLst>
                    <a:ext uri="{FF2B5EF4-FFF2-40B4-BE49-F238E27FC236}">
                      <a16:creationId xmlns:a16="http://schemas.microsoft.com/office/drawing/2014/main" id="{F706D716-9218-449C-A244-A25099229AD9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0" name="直接连接符 249">
                  <a:extLst>
                    <a:ext uri="{FF2B5EF4-FFF2-40B4-BE49-F238E27FC236}">
                      <a16:creationId xmlns:a16="http://schemas.microsoft.com/office/drawing/2014/main" id="{42724ADC-AD40-40D8-8FE6-85AF20B61B6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6" name="组合 245">
                <a:extLst>
                  <a:ext uri="{FF2B5EF4-FFF2-40B4-BE49-F238E27FC236}">
                    <a16:creationId xmlns:a16="http://schemas.microsoft.com/office/drawing/2014/main" id="{75A7243D-2565-4CF7-958C-D20788AFB24D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47" name="直接连接符 246">
                  <a:extLst>
                    <a:ext uri="{FF2B5EF4-FFF2-40B4-BE49-F238E27FC236}">
                      <a16:creationId xmlns:a16="http://schemas.microsoft.com/office/drawing/2014/main" id="{23AB2A5E-D559-4A49-BD68-5A9E184012F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8" name="直接连接符 247">
                  <a:extLst>
                    <a:ext uri="{FF2B5EF4-FFF2-40B4-BE49-F238E27FC236}">
                      <a16:creationId xmlns:a16="http://schemas.microsoft.com/office/drawing/2014/main" id="{9FB3C0A8-E676-49A9-B998-389A14E874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70" name="组合 169">
              <a:extLst>
                <a:ext uri="{FF2B5EF4-FFF2-40B4-BE49-F238E27FC236}">
                  <a16:creationId xmlns:a16="http://schemas.microsoft.com/office/drawing/2014/main" id="{58A7AAA2-B638-481C-8180-1A775CF30B62}"/>
                </a:ext>
              </a:extLst>
            </p:cNvPr>
            <p:cNvGrpSpPr/>
            <p:nvPr/>
          </p:nvGrpSpPr>
          <p:grpSpPr>
            <a:xfrm>
              <a:off x="0" y="5463702"/>
              <a:ext cx="1646097" cy="437502"/>
              <a:chOff x="8849274" y="2649640"/>
              <a:chExt cx="591701" cy="871533"/>
            </a:xfrm>
          </p:grpSpPr>
          <p:sp>
            <p:nvSpPr>
              <p:cNvPr id="216" name="矩形 215">
                <a:extLst>
                  <a:ext uri="{FF2B5EF4-FFF2-40B4-BE49-F238E27FC236}">
                    <a16:creationId xmlns:a16="http://schemas.microsoft.com/office/drawing/2014/main" id="{88A22465-36F8-457A-864F-7284535330D6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自助终端</a:t>
                </a:r>
              </a:p>
            </p:txBody>
          </p:sp>
          <p:grpSp>
            <p:nvGrpSpPr>
              <p:cNvPr id="217" name="组合 216">
                <a:extLst>
                  <a:ext uri="{FF2B5EF4-FFF2-40B4-BE49-F238E27FC236}">
                    <a16:creationId xmlns:a16="http://schemas.microsoft.com/office/drawing/2014/main" id="{CC870DA3-6ED1-41B9-8019-860B699E88D2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27" name="直接连接符 226">
                  <a:extLst>
                    <a:ext uri="{FF2B5EF4-FFF2-40B4-BE49-F238E27FC236}">
                      <a16:creationId xmlns:a16="http://schemas.microsoft.com/office/drawing/2014/main" id="{4BD16359-4B81-4125-8D81-C862676467A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直接连接符 227">
                  <a:extLst>
                    <a:ext uri="{FF2B5EF4-FFF2-40B4-BE49-F238E27FC236}">
                      <a16:creationId xmlns:a16="http://schemas.microsoft.com/office/drawing/2014/main" id="{ACA61B17-5297-487F-BE1C-EF8E5390FC3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8" name="组合 217">
                <a:extLst>
                  <a:ext uri="{FF2B5EF4-FFF2-40B4-BE49-F238E27FC236}">
                    <a16:creationId xmlns:a16="http://schemas.microsoft.com/office/drawing/2014/main" id="{F813D725-3991-4BB8-88A7-BC308E9228C9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25" name="直接连接符 224">
                  <a:extLst>
                    <a:ext uri="{FF2B5EF4-FFF2-40B4-BE49-F238E27FC236}">
                      <a16:creationId xmlns:a16="http://schemas.microsoft.com/office/drawing/2014/main" id="{FF0656A6-6D17-40EF-884A-9881F2C94EA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" name="直接连接符 225">
                  <a:extLst>
                    <a:ext uri="{FF2B5EF4-FFF2-40B4-BE49-F238E27FC236}">
                      <a16:creationId xmlns:a16="http://schemas.microsoft.com/office/drawing/2014/main" id="{3B7F79A9-4AF1-486E-A16F-0CD7608EA5B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" name="组合 218">
                <a:extLst>
                  <a:ext uri="{FF2B5EF4-FFF2-40B4-BE49-F238E27FC236}">
                    <a16:creationId xmlns:a16="http://schemas.microsoft.com/office/drawing/2014/main" id="{0C30D797-AF7D-4F86-ACCA-89066B1EFAD2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23" name="直接连接符 222">
                  <a:extLst>
                    <a:ext uri="{FF2B5EF4-FFF2-40B4-BE49-F238E27FC236}">
                      <a16:creationId xmlns:a16="http://schemas.microsoft.com/office/drawing/2014/main" id="{E98277B9-B38E-4FDA-AB8A-AA83A26AD725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直接连接符 223">
                  <a:extLst>
                    <a:ext uri="{FF2B5EF4-FFF2-40B4-BE49-F238E27FC236}">
                      <a16:creationId xmlns:a16="http://schemas.microsoft.com/office/drawing/2014/main" id="{9B1FC9AC-4156-47B3-A83F-5537BB19651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组合 219">
                <a:extLst>
                  <a:ext uri="{FF2B5EF4-FFF2-40B4-BE49-F238E27FC236}">
                    <a16:creationId xmlns:a16="http://schemas.microsoft.com/office/drawing/2014/main" id="{1641A920-5B01-40FC-BE61-1DD1362439D3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21" name="直接连接符 220">
                  <a:extLst>
                    <a:ext uri="{FF2B5EF4-FFF2-40B4-BE49-F238E27FC236}">
                      <a16:creationId xmlns:a16="http://schemas.microsoft.com/office/drawing/2014/main" id="{E3488C79-DF40-4F43-8C3E-F3C89D6FF6F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" name="直接连接符 221">
                  <a:extLst>
                    <a:ext uri="{FF2B5EF4-FFF2-40B4-BE49-F238E27FC236}">
                      <a16:creationId xmlns:a16="http://schemas.microsoft.com/office/drawing/2014/main" id="{C4A34C7B-D031-41A1-8E0A-42B57C11024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86" name="组合 185">
              <a:extLst>
                <a:ext uri="{FF2B5EF4-FFF2-40B4-BE49-F238E27FC236}">
                  <a16:creationId xmlns:a16="http://schemas.microsoft.com/office/drawing/2014/main" id="{9850B0BA-0704-43C1-94FB-4984F1831681}"/>
                </a:ext>
              </a:extLst>
            </p:cNvPr>
            <p:cNvGrpSpPr/>
            <p:nvPr/>
          </p:nvGrpSpPr>
          <p:grpSpPr>
            <a:xfrm>
              <a:off x="757842" y="3398442"/>
              <a:ext cx="1646103" cy="437502"/>
              <a:chOff x="8849274" y="2649640"/>
              <a:chExt cx="591703" cy="871533"/>
            </a:xfrm>
          </p:grpSpPr>
          <p:sp>
            <p:nvSpPr>
              <p:cNvPr id="188" name="矩形 187">
                <a:extLst>
                  <a:ext uri="{FF2B5EF4-FFF2-40B4-BE49-F238E27FC236}">
                    <a16:creationId xmlns:a16="http://schemas.microsoft.com/office/drawing/2014/main" id="{15A9F53F-64F4-4C5D-913C-64BE72B576AD}"/>
                  </a:ext>
                </a:extLst>
              </p:cNvPr>
              <p:cNvSpPr/>
              <p:nvPr/>
            </p:nvSpPr>
            <p:spPr>
              <a:xfrm>
                <a:off x="8853505" y="26637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803D1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广东政务服务网佛山分厅</a:t>
                </a:r>
              </a:p>
            </p:txBody>
          </p:sp>
          <p:grpSp>
            <p:nvGrpSpPr>
              <p:cNvPr id="190" name="组合 189">
                <a:extLst>
                  <a:ext uri="{FF2B5EF4-FFF2-40B4-BE49-F238E27FC236}">
                    <a16:creationId xmlns:a16="http://schemas.microsoft.com/office/drawing/2014/main" id="{F13D5C20-89C6-4577-9ED7-E778B1BA7DA2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01" name="直接连接符 200">
                  <a:extLst>
                    <a:ext uri="{FF2B5EF4-FFF2-40B4-BE49-F238E27FC236}">
                      <a16:creationId xmlns:a16="http://schemas.microsoft.com/office/drawing/2014/main" id="{50B7936A-C696-4362-8326-7E091CA5F2F4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直接连接符 201">
                  <a:extLst>
                    <a:ext uri="{FF2B5EF4-FFF2-40B4-BE49-F238E27FC236}">
                      <a16:creationId xmlns:a16="http://schemas.microsoft.com/office/drawing/2014/main" id="{15D989D2-C72D-4F6C-8999-6FD7E24C22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2" name="组合 191">
                <a:extLst>
                  <a:ext uri="{FF2B5EF4-FFF2-40B4-BE49-F238E27FC236}">
                    <a16:creationId xmlns:a16="http://schemas.microsoft.com/office/drawing/2014/main" id="{FE690B15-842F-487E-B3FC-03976E2A5E5C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99" name="直接连接符 198">
                  <a:extLst>
                    <a:ext uri="{FF2B5EF4-FFF2-40B4-BE49-F238E27FC236}">
                      <a16:creationId xmlns:a16="http://schemas.microsoft.com/office/drawing/2014/main" id="{19DB7CC8-8265-4B55-9EFA-C9B37C867E4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直接连接符 199">
                  <a:extLst>
                    <a:ext uri="{FF2B5EF4-FFF2-40B4-BE49-F238E27FC236}">
                      <a16:creationId xmlns:a16="http://schemas.microsoft.com/office/drawing/2014/main" id="{BD0ECBDF-EEC6-4D73-AAE6-E70DDA3258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3" name="组合 192">
                <a:extLst>
                  <a:ext uri="{FF2B5EF4-FFF2-40B4-BE49-F238E27FC236}">
                    <a16:creationId xmlns:a16="http://schemas.microsoft.com/office/drawing/2014/main" id="{9D54CEDA-D2A4-4C03-9EE7-391A5EB007FD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97" name="直接连接符 196">
                  <a:extLst>
                    <a:ext uri="{FF2B5EF4-FFF2-40B4-BE49-F238E27FC236}">
                      <a16:creationId xmlns:a16="http://schemas.microsoft.com/office/drawing/2014/main" id="{4987343C-22E8-4FF9-895E-346179937C30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直接连接符 197">
                  <a:extLst>
                    <a:ext uri="{FF2B5EF4-FFF2-40B4-BE49-F238E27FC236}">
                      <a16:creationId xmlns:a16="http://schemas.microsoft.com/office/drawing/2014/main" id="{580E42F3-1E2B-4C7D-9211-99FC816F8FC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94" name="组合 193">
                <a:extLst>
                  <a:ext uri="{FF2B5EF4-FFF2-40B4-BE49-F238E27FC236}">
                    <a16:creationId xmlns:a16="http://schemas.microsoft.com/office/drawing/2014/main" id="{A052ED3A-CAF6-4841-B8C5-1E8314DA06E4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95" name="直接连接符 194">
                  <a:extLst>
                    <a:ext uri="{FF2B5EF4-FFF2-40B4-BE49-F238E27FC236}">
                      <a16:creationId xmlns:a16="http://schemas.microsoft.com/office/drawing/2014/main" id="{332EFBFB-98F8-40A2-8F3E-5697E2CE3205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接连接符 195">
                  <a:extLst>
                    <a:ext uri="{FF2B5EF4-FFF2-40B4-BE49-F238E27FC236}">
                      <a16:creationId xmlns:a16="http://schemas.microsoft.com/office/drawing/2014/main" id="{03D5B647-0273-4A12-A7CD-460FE5F582D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81" name="新月形 280">
              <a:extLst>
                <a:ext uri="{FF2B5EF4-FFF2-40B4-BE49-F238E27FC236}">
                  <a16:creationId xmlns:a16="http://schemas.microsoft.com/office/drawing/2014/main" id="{95891209-7C32-4511-B438-9C8A5EB211A7}"/>
                </a:ext>
              </a:extLst>
            </p:cNvPr>
            <p:cNvSpPr/>
            <p:nvPr/>
          </p:nvSpPr>
          <p:spPr>
            <a:xfrm rot="10800000">
              <a:off x="-56433" y="2168656"/>
              <a:ext cx="647906" cy="2776141"/>
            </a:xfrm>
            <a:prstGeom prst="moon">
              <a:avLst>
                <a:gd name="adj" fmla="val 9419"/>
              </a:avLst>
            </a:prstGeom>
            <a:gradFill flip="none" rotWithShape="1">
              <a:gsLst>
                <a:gs pos="0">
                  <a:schemeClr val="bg1">
                    <a:lumMod val="65000"/>
                    <a:alpha val="50000"/>
                  </a:schemeClr>
                </a:gs>
                <a:gs pos="15000">
                  <a:srgbClr val="BFBFBF">
                    <a:alpha val="50000"/>
                  </a:srgbClr>
                </a:gs>
                <a:gs pos="34000">
                  <a:schemeClr val="bg1">
                    <a:alpha val="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0000" tIns="0" rIns="30000" bIns="0" rtlCol="0" anchor="ctr"/>
            <a:lstStyle/>
            <a:p>
              <a:pPr algn="ctr"/>
              <a:endParaRPr lang="zh-CN" altLang="en-US" sz="417" dirty="0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24576D4A-ACB1-48A5-BE74-1E62B4EEDEAD}"/>
              </a:ext>
            </a:extLst>
          </p:cNvPr>
          <p:cNvGrpSpPr/>
          <p:nvPr/>
        </p:nvGrpSpPr>
        <p:grpSpPr>
          <a:xfrm>
            <a:off x="2265822" y="917734"/>
            <a:ext cx="7931537" cy="4688101"/>
            <a:chOff x="3012686" y="934077"/>
            <a:chExt cx="9049947" cy="5625573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05F1D7EB-D98E-4AFA-8211-42C85C254984}"/>
                </a:ext>
              </a:extLst>
            </p:cNvPr>
            <p:cNvGrpSpPr/>
            <p:nvPr/>
          </p:nvGrpSpPr>
          <p:grpSpPr>
            <a:xfrm>
              <a:off x="3012686" y="934077"/>
              <a:ext cx="9049947" cy="5625573"/>
              <a:chOff x="3097185" y="934077"/>
              <a:chExt cx="8418449" cy="2642940"/>
            </a:xfrm>
          </p:grpSpPr>
          <p:sp>
            <p:nvSpPr>
              <p:cNvPr id="106" name="矩形 105">
                <a:extLst>
                  <a:ext uri="{FF2B5EF4-FFF2-40B4-BE49-F238E27FC236}">
                    <a16:creationId xmlns:a16="http://schemas.microsoft.com/office/drawing/2014/main" id="{6B721FEB-E1C2-42F2-9B29-9D3C97B57B93}"/>
                  </a:ext>
                </a:extLst>
              </p:cNvPr>
              <p:cNvSpPr/>
              <p:nvPr/>
            </p:nvSpPr>
            <p:spPr>
              <a:xfrm>
                <a:off x="3157579" y="959898"/>
                <a:ext cx="8358053" cy="2582447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107" name="组合 106">
                <a:extLst>
                  <a:ext uri="{FF2B5EF4-FFF2-40B4-BE49-F238E27FC236}">
                    <a16:creationId xmlns:a16="http://schemas.microsoft.com/office/drawing/2014/main" id="{F4ED8D8B-D11C-4E78-988D-A3607415EB1E}"/>
                  </a:ext>
                </a:extLst>
              </p:cNvPr>
              <p:cNvGrpSpPr/>
              <p:nvPr/>
            </p:nvGrpSpPr>
            <p:grpSpPr>
              <a:xfrm>
                <a:off x="3097185" y="934077"/>
                <a:ext cx="589329" cy="279701"/>
                <a:chOff x="1141" y="948592"/>
                <a:chExt cx="572982" cy="368817"/>
              </a:xfrm>
            </p:grpSpPr>
            <p:sp>
              <p:nvSpPr>
                <p:cNvPr id="113" name="矩形: 剪去左右顶角 112">
                  <a:extLst>
                    <a:ext uri="{FF2B5EF4-FFF2-40B4-BE49-F238E27FC236}">
                      <a16:creationId xmlns:a16="http://schemas.microsoft.com/office/drawing/2014/main" id="{04E9222E-9F62-4D4D-9265-1551183D425F}"/>
                    </a:ext>
                  </a:extLst>
                </p:cNvPr>
                <p:cNvSpPr/>
                <p:nvPr/>
              </p:nvSpPr>
              <p:spPr>
                <a:xfrm flipV="1">
                  <a:off x="28863" y="969626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14" name="矩形: 剪去左右顶角 113">
                  <a:extLst>
                    <a:ext uri="{FF2B5EF4-FFF2-40B4-BE49-F238E27FC236}">
                      <a16:creationId xmlns:a16="http://schemas.microsoft.com/office/drawing/2014/main" id="{A479F0A5-5087-4D53-B73B-06C45F56A9B8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60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15" name="矩形: 剪去左右顶角 114">
                  <a:extLst>
                    <a:ext uri="{FF2B5EF4-FFF2-40B4-BE49-F238E27FC236}">
                      <a16:creationId xmlns:a16="http://schemas.microsoft.com/office/drawing/2014/main" id="{74D7973B-27EC-4C72-928A-136453EEC7F2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0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16" name="矩形: 剪去左右顶角 115">
                  <a:extLst>
                    <a:ext uri="{FF2B5EF4-FFF2-40B4-BE49-F238E27FC236}">
                      <a16:creationId xmlns:a16="http://schemas.microsoft.com/office/drawing/2014/main" id="{E96883DD-E43F-48CF-A728-66F0906878F3}"/>
                    </a:ext>
                  </a:extLst>
                </p:cNvPr>
                <p:cNvSpPr/>
                <p:nvPr/>
              </p:nvSpPr>
              <p:spPr>
                <a:xfrm rot="16200000" flipV="1">
                  <a:off x="-17779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108" name="组合 107">
                <a:extLst>
                  <a:ext uri="{FF2B5EF4-FFF2-40B4-BE49-F238E27FC236}">
                    <a16:creationId xmlns:a16="http://schemas.microsoft.com/office/drawing/2014/main" id="{831739FC-C64F-4FCD-BCFB-DC23C5960484}"/>
                  </a:ext>
                </a:extLst>
              </p:cNvPr>
              <p:cNvGrpSpPr/>
              <p:nvPr/>
            </p:nvGrpSpPr>
            <p:grpSpPr>
              <a:xfrm>
                <a:off x="3130901" y="3435253"/>
                <a:ext cx="192345" cy="141764"/>
                <a:chOff x="33922" y="3854582"/>
                <a:chExt cx="187010" cy="186931"/>
              </a:xfrm>
            </p:grpSpPr>
            <p:sp>
              <p:nvSpPr>
                <p:cNvPr id="111" name="矩形: 剪去左右顶角 110">
                  <a:extLst>
                    <a:ext uri="{FF2B5EF4-FFF2-40B4-BE49-F238E27FC236}">
                      <a16:creationId xmlns:a16="http://schemas.microsoft.com/office/drawing/2014/main" id="{1179E023-9925-42BD-BC3D-59F77A9DED76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5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12" name="矩形: 剪去左右顶角 111">
                  <a:extLst>
                    <a:ext uri="{FF2B5EF4-FFF2-40B4-BE49-F238E27FC236}">
                      <a16:creationId xmlns:a16="http://schemas.microsoft.com/office/drawing/2014/main" id="{65C54195-BA43-4640-B265-CB3808DE354F}"/>
                    </a:ext>
                  </a:extLst>
                </p:cNvPr>
                <p:cNvSpPr/>
                <p:nvPr/>
              </p:nvSpPr>
              <p:spPr>
                <a:xfrm flipV="1">
                  <a:off x="64269" y="399579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109" name="直角三角形 108">
                <a:extLst>
                  <a:ext uri="{FF2B5EF4-FFF2-40B4-BE49-F238E27FC236}">
                    <a16:creationId xmlns:a16="http://schemas.microsoft.com/office/drawing/2014/main" id="{1E0898B3-2F20-4DD6-B99D-5C4C3C4AE36B}"/>
                  </a:ext>
                </a:extLst>
              </p:cNvPr>
              <p:cNvSpPr/>
              <p:nvPr/>
            </p:nvSpPr>
            <p:spPr>
              <a:xfrm rot="10800000">
                <a:off x="11433947" y="964424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0" name="直角三角形 109">
                <a:extLst>
                  <a:ext uri="{FF2B5EF4-FFF2-40B4-BE49-F238E27FC236}">
                    <a16:creationId xmlns:a16="http://schemas.microsoft.com/office/drawing/2014/main" id="{3C695BE8-87DC-4D0A-A2D8-6C741C62F196}"/>
                  </a:ext>
                </a:extLst>
              </p:cNvPr>
              <p:cNvSpPr/>
              <p:nvPr/>
            </p:nvSpPr>
            <p:spPr>
              <a:xfrm rot="16200000">
                <a:off x="11444395" y="3482824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18" name="矩形 117">
              <a:extLst>
                <a:ext uri="{FF2B5EF4-FFF2-40B4-BE49-F238E27FC236}">
                  <a16:creationId xmlns:a16="http://schemas.microsoft.com/office/drawing/2014/main" id="{B42535BB-8A7D-493D-8BEF-DDFBC2520AC3}"/>
                </a:ext>
              </a:extLst>
            </p:cNvPr>
            <p:cNvSpPr/>
            <p:nvPr/>
          </p:nvSpPr>
          <p:spPr>
            <a:xfrm>
              <a:off x="3286895" y="1039135"/>
              <a:ext cx="2433744" cy="437624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334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实时访问情况分析</a:t>
              </a:r>
            </a:p>
          </p:txBody>
        </p:sp>
        <p:sp>
          <p:nvSpPr>
            <p:cNvPr id="120" name="矩形 119">
              <a:extLst>
                <a:ext uri="{FF2B5EF4-FFF2-40B4-BE49-F238E27FC236}">
                  <a16:creationId xmlns:a16="http://schemas.microsoft.com/office/drawing/2014/main" id="{EE344F03-BD62-447B-886D-25FB91B6373A}"/>
                </a:ext>
              </a:extLst>
            </p:cNvPr>
            <p:cNvSpPr/>
            <p:nvPr/>
          </p:nvSpPr>
          <p:spPr>
            <a:xfrm>
              <a:off x="3369664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在线人数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3" name="矩形 122">
              <a:extLst>
                <a:ext uri="{FF2B5EF4-FFF2-40B4-BE49-F238E27FC236}">
                  <a16:creationId xmlns:a16="http://schemas.microsoft.com/office/drawing/2014/main" id="{FB4C7EF7-7AA1-4F16-8E55-E4B77BEFEB12}"/>
                </a:ext>
              </a:extLst>
            </p:cNvPr>
            <p:cNvSpPr/>
            <p:nvPr/>
          </p:nvSpPr>
          <p:spPr>
            <a:xfrm>
              <a:off x="5064839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注册访客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5" name="矩形 124">
              <a:extLst>
                <a:ext uri="{FF2B5EF4-FFF2-40B4-BE49-F238E27FC236}">
                  <a16:creationId xmlns:a16="http://schemas.microsoft.com/office/drawing/2014/main" id="{6626A635-0463-4174-B64F-78E5D92153F7}"/>
                </a:ext>
              </a:extLst>
            </p:cNvPr>
            <p:cNvSpPr/>
            <p:nvPr/>
          </p:nvSpPr>
          <p:spPr>
            <a:xfrm>
              <a:off x="8455189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网页浏览量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7" name="矩形 126">
              <a:extLst>
                <a:ext uri="{FF2B5EF4-FFF2-40B4-BE49-F238E27FC236}">
                  <a16:creationId xmlns:a16="http://schemas.microsoft.com/office/drawing/2014/main" id="{8581A6B1-A91E-4F25-8589-4E4C9FEECA62}"/>
                </a:ext>
              </a:extLst>
            </p:cNvPr>
            <p:cNvSpPr/>
            <p:nvPr/>
          </p:nvSpPr>
          <p:spPr>
            <a:xfrm>
              <a:off x="6760014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访问页面数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0" name="矩形 129">
              <a:extLst>
                <a:ext uri="{FF2B5EF4-FFF2-40B4-BE49-F238E27FC236}">
                  <a16:creationId xmlns:a16="http://schemas.microsoft.com/office/drawing/2014/main" id="{D8585891-671B-43C7-BD88-FEA69E974680}"/>
                </a:ext>
              </a:extLst>
            </p:cNvPr>
            <p:cNvSpPr/>
            <p:nvPr/>
          </p:nvSpPr>
          <p:spPr>
            <a:xfrm>
              <a:off x="10155296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平均访问时长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32" name="矩形 131">
              <a:extLst>
                <a:ext uri="{FF2B5EF4-FFF2-40B4-BE49-F238E27FC236}">
                  <a16:creationId xmlns:a16="http://schemas.microsoft.com/office/drawing/2014/main" id="{06860DAF-0256-4754-9462-94056CF89BB1}"/>
                </a:ext>
              </a:extLst>
            </p:cNvPr>
            <p:cNvSpPr/>
            <p:nvPr/>
          </p:nvSpPr>
          <p:spPr>
            <a:xfrm>
              <a:off x="3252004" y="2583458"/>
              <a:ext cx="1750367" cy="454460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本日在线人数变化趋势</a:t>
              </a:r>
              <a:endParaRPr lang="en-US" altLang="zh-CN" sz="1000" dirty="0">
                <a:solidFill>
                  <a:schemeClr val="bg1">
                    <a:lumMod val="85000"/>
                  </a:schemeClr>
                </a:solidFill>
                <a:latin typeface="+mn-ea"/>
              </a:endParaRPr>
            </a:p>
          </p:txBody>
        </p:sp>
        <p:sp>
          <p:nvSpPr>
            <p:cNvPr id="133" name="矩形 132">
              <a:extLst>
                <a:ext uri="{FF2B5EF4-FFF2-40B4-BE49-F238E27FC236}">
                  <a16:creationId xmlns:a16="http://schemas.microsoft.com/office/drawing/2014/main" id="{1E6DA27B-6DB3-4A2A-B8BA-427449331A32}"/>
                </a:ext>
              </a:extLst>
            </p:cNvPr>
            <p:cNvSpPr/>
            <p:nvPr/>
          </p:nvSpPr>
          <p:spPr>
            <a:xfrm>
              <a:off x="4656700" y="4497008"/>
              <a:ext cx="1750367" cy="454460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高频访问模块</a:t>
              </a:r>
              <a:r>
                <a:rPr lang="en-US" altLang="zh-CN" sz="1000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TOP10</a:t>
              </a:r>
            </a:p>
          </p:txBody>
        </p:sp>
        <p:sp>
          <p:nvSpPr>
            <p:cNvPr id="134" name="矩形 133">
              <a:extLst>
                <a:ext uri="{FF2B5EF4-FFF2-40B4-BE49-F238E27FC236}">
                  <a16:creationId xmlns:a16="http://schemas.microsoft.com/office/drawing/2014/main" id="{26AE6EC3-60B3-4195-AAD4-2AC35EF7B04D}"/>
                </a:ext>
              </a:extLst>
            </p:cNvPr>
            <p:cNvSpPr/>
            <p:nvPr/>
          </p:nvSpPr>
          <p:spPr>
            <a:xfrm>
              <a:off x="9020910" y="4591834"/>
              <a:ext cx="1750367" cy="454460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办件热门</a:t>
              </a:r>
              <a:r>
                <a:rPr lang="en-US" altLang="zh-CN" sz="1000" b="1" dirty="0">
                  <a:solidFill>
                    <a:schemeClr val="bg1">
                      <a:lumMod val="85000"/>
                    </a:schemeClr>
                  </a:solidFill>
                  <a:latin typeface="+mn-ea"/>
                </a:rPr>
                <a:t>TOP10</a:t>
              </a:r>
            </a:p>
          </p:txBody>
        </p:sp>
        <p:graphicFrame>
          <p:nvGraphicFramePr>
            <p:cNvPr id="135" name="图表 134">
              <a:extLst>
                <a:ext uri="{FF2B5EF4-FFF2-40B4-BE49-F238E27FC236}">
                  <a16:creationId xmlns:a16="http://schemas.microsoft.com/office/drawing/2014/main" id="{BF2D4E3F-4631-46D4-9244-78B17B0B7DF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194604778"/>
                </p:ext>
              </p:extLst>
            </p:nvPr>
          </p:nvGraphicFramePr>
          <p:xfrm>
            <a:off x="3220899" y="4696353"/>
            <a:ext cx="4258536" cy="165878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9F5F182C-25FB-4E99-9F73-0CB926A4D11F}"/>
              </a:ext>
            </a:extLst>
          </p:cNvPr>
          <p:cNvGrpSpPr/>
          <p:nvPr/>
        </p:nvGrpSpPr>
        <p:grpSpPr>
          <a:xfrm>
            <a:off x="10343908" y="917734"/>
            <a:ext cx="7931537" cy="4688101"/>
            <a:chOff x="3012686" y="934077"/>
            <a:chExt cx="9049947" cy="5625573"/>
          </a:xfrm>
        </p:grpSpPr>
        <p:grpSp>
          <p:nvGrpSpPr>
            <p:cNvPr id="101" name="组合 100">
              <a:extLst>
                <a:ext uri="{FF2B5EF4-FFF2-40B4-BE49-F238E27FC236}">
                  <a16:creationId xmlns:a16="http://schemas.microsoft.com/office/drawing/2014/main" id="{43CDCDE4-1952-4553-8A94-70EE1DB33134}"/>
                </a:ext>
              </a:extLst>
            </p:cNvPr>
            <p:cNvGrpSpPr/>
            <p:nvPr/>
          </p:nvGrpSpPr>
          <p:grpSpPr>
            <a:xfrm>
              <a:off x="3012686" y="934077"/>
              <a:ext cx="9049947" cy="5625573"/>
              <a:chOff x="3097185" y="934077"/>
              <a:chExt cx="8418449" cy="2642940"/>
            </a:xfrm>
          </p:grpSpPr>
          <p:sp>
            <p:nvSpPr>
              <p:cNvPr id="136" name="矩形 135">
                <a:extLst>
                  <a:ext uri="{FF2B5EF4-FFF2-40B4-BE49-F238E27FC236}">
                    <a16:creationId xmlns:a16="http://schemas.microsoft.com/office/drawing/2014/main" id="{0836F1CB-8D32-497E-A1E3-445F10A9D940}"/>
                  </a:ext>
                </a:extLst>
              </p:cNvPr>
              <p:cNvSpPr/>
              <p:nvPr/>
            </p:nvSpPr>
            <p:spPr>
              <a:xfrm>
                <a:off x="3157579" y="959898"/>
                <a:ext cx="8358053" cy="2582447"/>
              </a:xfrm>
              <a:prstGeom prst="rect">
                <a:avLst/>
              </a:prstGeom>
              <a:noFill/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 dirty="0">
                  <a:latin typeface="+mn-ea"/>
                </a:endParaRPr>
              </a:p>
            </p:txBody>
          </p:sp>
          <p:grpSp>
            <p:nvGrpSpPr>
              <p:cNvPr id="137" name="组合 136">
                <a:extLst>
                  <a:ext uri="{FF2B5EF4-FFF2-40B4-BE49-F238E27FC236}">
                    <a16:creationId xmlns:a16="http://schemas.microsoft.com/office/drawing/2014/main" id="{186DD42E-41CC-499A-BAC8-811BF83B9595}"/>
                  </a:ext>
                </a:extLst>
              </p:cNvPr>
              <p:cNvGrpSpPr/>
              <p:nvPr/>
            </p:nvGrpSpPr>
            <p:grpSpPr>
              <a:xfrm>
                <a:off x="3097185" y="934077"/>
                <a:ext cx="589329" cy="279701"/>
                <a:chOff x="1141" y="948592"/>
                <a:chExt cx="572982" cy="368817"/>
              </a:xfrm>
            </p:grpSpPr>
            <p:sp>
              <p:nvSpPr>
                <p:cNvPr id="143" name="矩形: 剪去左右顶角 142">
                  <a:extLst>
                    <a:ext uri="{FF2B5EF4-FFF2-40B4-BE49-F238E27FC236}">
                      <a16:creationId xmlns:a16="http://schemas.microsoft.com/office/drawing/2014/main" id="{F4EB2653-5E38-41D6-B14E-37B56A84AB58}"/>
                    </a:ext>
                  </a:extLst>
                </p:cNvPr>
                <p:cNvSpPr/>
                <p:nvPr/>
              </p:nvSpPr>
              <p:spPr>
                <a:xfrm flipV="1">
                  <a:off x="28863" y="969626"/>
                  <a:ext cx="545260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44" name="矩形: 剪去左右顶角 143">
                  <a:extLst>
                    <a:ext uri="{FF2B5EF4-FFF2-40B4-BE49-F238E27FC236}">
                      <a16:creationId xmlns:a16="http://schemas.microsoft.com/office/drawing/2014/main" id="{B1D4AA13-D813-4F57-A9BD-EA30F21F6709}"/>
                    </a:ext>
                  </a:extLst>
                </p:cNvPr>
                <p:cNvSpPr/>
                <p:nvPr/>
              </p:nvSpPr>
              <p:spPr>
                <a:xfrm>
                  <a:off x="152098" y="948592"/>
                  <a:ext cx="242058" cy="56960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solidFill>
                    <a:schemeClr val="accent1">
                      <a:lumMod val="20000"/>
                      <a:lumOff val="80000"/>
                    </a:schemeClr>
                  </a:solidFill>
                </a:ln>
                <a:effectLst>
                  <a:softEdge rad="12700"/>
                </a:effectLst>
                <a:scene3d>
                  <a:camera prst="orthographicFront"/>
                  <a:lightRig rig="threePt" dir="t"/>
                </a:scene3d>
                <a:sp3d>
                  <a:bevelT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45" name="矩形: 剪去左右顶角 144">
                  <a:extLst>
                    <a:ext uri="{FF2B5EF4-FFF2-40B4-BE49-F238E27FC236}">
                      <a16:creationId xmlns:a16="http://schemas.microsoft.com/office/drawing/2014/main" id="{C28AF0CD-20BB-4718-9A33-55AD51A16D77}"/>
                    </a:ext>
                  </a:extLst>
                </p:cNvPr>
                <p:cNvSpPr/>
                <p:nvPr/>
              </p:nvSpPr>
              <p:spPr>
                <a:xfrm rot="16200000" flipV="1">
                  <a:off x="-54331" y="1052580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46" name="矩形: 剪去左右顶角 145">
                  <a:extLst>
                    <a:ext uri="{FF2B5EF4-FFF2-40B4-BE49-F238E27FC236}">
                      <a16:creationId xmlns:a16="http://schemas.microsoft.com/office/drawing/2014/main" id="{524B4F01-5747-4889-99AF-B90B18A10E18}"/>
                    </a:ext>
                  </a:extLst>
                </p:cNvPr>
                <p:cNvSpPr/>
                <p:nvPr/>
              </p:nvSpPr>
              <p:spPr>
                <a:xfrm rot="16200000" flipV="1">
                  <a:off x="-17779" y="1216218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grpSp>
            <p:nvGrpSpPr>
              <p:cNvPr id="138" name="组合 137">
                <a:extLst>
                  <a:ext uri="{FF2B5EF4-FFF2-40B4-BE49-F238E27FC236}">
                    <a16:creationId xmlns:a16="http://schemas.microsoft.com/office/drawing/2014/main" id="{E7479F84-27A1-4C02-BBBF-26300A50CB64}"/>
                  </a:ext>
                </a:extLst>
              </p:cNvPr>
              <p:cNvGrpSpPr/>
              <p:nvPr/>
            </p:nvGrpSpPr>
            <p:grpSpPr>
              <a:xfrm>
                <a:off x="3130901" y="3435253"/>
                <a:ext cx="192345" cy="141764"/>
                <a:chOff x="33922" y="3854582"/>
                <a:chExt cx="187010" cy="186931"/>
              </a:xfrm>
            </p:grpSpPr>
            <p:sp>
              <p:nvSpPr>
                <p:cNvPr id="141" name="矩形: 剪去左右顶角 140">
                  <a:extLst>
                    <a:ext uri="{FF2B5EF4-FFF2-40B4-BE49-F238E27FC236}">
                      <a16:creationId xmlns:a16="http://schemas.microsoft.com/office/drawing/2014/main" id="{370C693A-7624-452E-B804-EAC06595859F}"/>
                    </a:ext>
                  </a:extLst>
                </p:cNvPr>
                <p:cNvSpPr/>
                <p:nvPr/>
              </p:nvSpPr>
              <p:spPr>
                <a:xfrm rot="16200000" flipV="1">
                  <a:off x="-21550" y="391005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  <p:sp>
              <p:nvSpPr>
                <p:cNvPr id="142" name="矩形: 剪去左右顶角 141">
                  <a:extLst>
                    <a:ext uri="{FF2B5EF4-FFF2-40B4-BE49-F238E27FC236}">
                      <a16:creationId xmlns:a16="http://schemas.microsoft.com/office/drawing/2014/main" id="{50AFC521-91C4-4C61-B1FB-A6BCCC9403B4}"/>
                    </a:ext>
                  </a:extLst>
                </p:cNvPr>
                <p:cNvSpPr/>
                <p:nvPr/>
              </p:nvSpPr>
              <p:spPr>
                <a:xfrm flipV="1">
                  <a:off x="64269" y="3995794"/>
                  <a:ext cx="156663" cy="45719"/>
                </a:xfrm>
                <a:prstGeom prst="snip2SameRect">
                  <a:avLst>
                    <a:gd name="adj1" fmla="val 50000"/>
                    <a:gd name="adj2" fmla="val 50000"/>
                  </a:avLst>
                </a:prstGeom>
                <a:solidFill>
                  <a:srgbClr val="02CCC5"/>
                </a:solidFill>
                <a:ln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875">
                    <a:latin typeface="+mn-ea"/>
                  </a:endParaRPr>
                </a:p>
              </p:txBody>
            </p:sp>
          </p:grpSp>
          <p:sp>
            <p:nvSpPr>
              <p:cNvPr id="139" name="直角三角形 138">
                <a:extLst>
                  <a:ext uri="{FF2B5EF4-FFF2-40B4-BE49-F238E27FC236}">
                    <a16:creationId xmlns:a16="http://schemas.microsoft.com/office/drawing/2014/main" id="{B484F818-91A1-483C-A28E-C979B91B9869}"/>
                  </a:ext>
                </a:extLst>
              </p:cNvPr>
              <p:cNvSpPr/>
              <p:nvPr/>
            </p:nvSpPr>
            <p:spPr>
              <a:xfrm rot="10800000">
                <a:off x="11433947" y="964424"/>
                <a:ext cx="81687" cy="60643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40" name="直角三角形 139">
                <a:extLst>
                  <a:ext uri="{FF2B5EF4-FFF2-40B4-BE49-F238E27FC236}">
                    <a16:creationId xmlns:a16="http://schemas.microsoft.com/office/drawing/2014/main" id="{CB9E362E-733C-413C-9BBB-4A91CD9808C7}"/>
                  </a:ext>
                </a:extLst>
              </p:cNvPr>
              <p:cNvSpPr/>
              <p:nvPr/>
            </p:nvSpPr>
            <p:spPr>
              <a:xfrm rot="16200000">
                <a:off x="11444395" y="3482824"/>
                <a:ext cx="60231" cy="82245"/>
              </a:xfrm>
              <a:prstGeom prst="rtTriangle">
                <a:avLst/>
              </a:prstGeom>
              <a:solidFill>
                <a:srgbClr val="02CCC5"/>
              </a:solidFill>
              <a:ln>
                <a:noFill/>
              </a:ln>
              <a:effectLst>
                <a:glow rad="139700">
                  <a:schemeClr val="accent3">
                    <a:satMod val="175000"/>
                    <a:alpha val="40000"/>
                  </a:schemeClr>
                </a:glo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02" name="矩形 101">
              <a:extLst>
                <a:ext uri="{FF2B5EF4-FFF2-40B4-BE49-F238E27FC236}">
                  <a16:creationId xmlns:a16="http://schemas.microsoft.com/office/drawing/2014/main" id="{51666508-42A3-4EEA-9093-F7D14E7803EF}"/>
                </a:ext>
              </a:extLst>
            </p:cNvPr>
            <p:cNvSpPr/>
            <p:nvPr/>
          </p:nvSpPr>
          <p:spPr>
            <a:xfrm>
              <a:off x="3286897" y="1039135"/>
              <a:ext cx="1735856" cy="454970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334" b="1" dirty="0">
                  <a:solidFill>
                    <a:schemeClr val="accent5">
                      <a:lumMod val="60000"/>
                      <a:lumOff val="40000"/>
                    </a:schemeClr>
                  </a:solidFill>
                  <a:latin typeface="+mn-ea"/>
                </a:rPr>
                <a:t>总体访问情况</a:t>
              </a:r>
            </a:p>
          </p:txBody>
        </p:sp>
        <p:sp>
          <p:nvSpPr>
            <p:cNvPr id="103" name="矩形 102">
              <a:extLst>
                <a:ext uri="{FF2B5EF4-FFF2-40B4-BE49-F238E27FC236}">
                  <a16:creationId xmlns:a16="http://schemas.microsoft.com/office/drawing/2014/main" id="{31F1A86E-4593-4163-8C2C-EEF1755BA4CA}"/>
                </a:ext>
              </a:extLst>
            </p:cNvPr>
            <p:cNvSpPr/>
            <p:nvPr/>
          </p:nvSpPr>
          <p:spPr>
            <a:xfrm>
              <a:off x="3369664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今日访问人数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4C7AA458-2FFE-4B83-9408-02595F4C2D7D}"/>
                </a:ext>
              </a:extLst>
            </p:cNvPr>
            <p:cNvSpPr/>
            <p:nvPr/>
          </p:nvSpPr>
          <p:spPr>
            <a:xfrm>
              <a:off x="5064839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新访客人数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C7737650-BEDE-44EF-962A-4A08A46D0920}"/>
                </a:ext>
              </a:extLst>
            </p:cNvPr>
            <p:cNvSpPr/>
            <p:nvPr/>
          </p:nvSpPr>
          <p:spPr>
            <a:xfrm>
              <a:off x="8455189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网页浏览量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7" name="矩形 116">
              <a:extLst>
                <a:ext uri="{FF2B5EF4-FFF2-40B4-BE49-F238E27FC236}">
                  <a16:creationId xmlns:a16="http://schemas.microsoft.com/office/drawing/2014/main" id="{0A733F5E-3A18-459A-ACD0-A42C39EE4D6D}"/>
                </a:ext>
              </a:extLst>
            </p:cNvPr>
            <p:cNvSpPr/>
            <p:nvPr/>
          </p:nvSpPr>
          <p:spPr>
            <a:xfrm>
              <a:off x="6760014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 访问次数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9" name="矩形 118">
              <a:extLst>
                <a:ext uri="{FF2B5EF4-FFF2-40B4-BE49-F238E27FC236}">
                  <a16:creationId xmlns:a16="http://schemas.microsoft.com/office/drawing/2014/main" id="{B3C8CD3F-0588-4E6F-A0E7-0FB2F4B88B8A}"/>
                </a:ext>
              </a:extLst>
            </p:cNvPr>
            <p:cNvSpPr/>
            <p:nvPr/>
          </p:nvSpPr>
          <p:spPr>
            <a:xfrm>
              <a:off x="10155296" y="1604275"/>
              <a:ext cx="1339085" cy="766504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平均访问时长</a:t>
              </a:r>
              <a:endPara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 【</a:t>
              </a:r>
              <a:r>
                <a:rPr lang="zh-CN" altLang="en-US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数字</a:t>
              </a:r>
              <a:r>
                <a:rPr lang="en-US" altLang="zh-CN" sz="834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】</a:t>
              </a:r>
              <a:endPara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2" name="矩形 121">
              <a:extLst>
                <a:ext uri="{FF2B5EF4-FFF2-40B4-BE49-F238E27FC236}">
                  <a16:creationId xmlns:a16="http://schemas.microsoft.com/office/drawing/2014/main" id="{4C509E2B-B684-4797-BEF9-115B9B6902A4}"/>
                </a:ext>
              </a:extLst>
            </p:cNvPr>
            <p:cNvSpPr/>
            <p:nvPr/>
          </p:nvSpPr>
          <p:spPr>
            <a:xfrm>
              <a:off x="8716362" y="2758785"/>
              <a:ext cx="1750367" cy="454460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000" b="1" dirty="0">
                  <a:solidFill>
                    <a:srgbClr val="FF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网办深度</a:t>
              </a:r>
              <a:endParaRPr lang="en-US" altLang="zh-CN" sz="10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4" name="矩形 123">
              <a:extLst>
                <a:ext uri="{FF2B5EF4-FFF2-40B4-BE49-F238E27FC236}">
                  <a16:creationId xmlns:a16="http://schemas.microsoft.com/office/drawing/2014/main" id="{B0ABAF31-6D5F-4439-897F-D7C387420667}"/>
                </a:ext>
              </a:extLst>
            </p:cNvPr>
            <p:cNvSpPr/>
            <p:nvPr/>
          </p:nvSpPr>
          <p:spPr>
            <a:xfrm>
              <a:off x="3324099" y="2640816"/>
              <a:ext cx="1750367" cy="454460"/>
            </a:xfrm>
            <a:prstGeom prst="rect">
              <a:avLst/>
            </a:prstGeom>
            <a:noFill/>
            <a:ln>
              <a:noFill/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zh-CN" altLang="en-US" sz="10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网页浏览量排名</a:t>
              </a:r>
              <a:r>
                <a:rPr lang="en-US" altLang="zh-CN" sz="1000" b="1" dirty="0">
                  <a:solidFill>
                    <a:schemeClr val="bg1">
                      <a:lumMod val="8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TOP10</a:t>
              </a:r>
            </a:p>
          </p:txBody>
        </p:sp>
      </p:grpSp>
      <p:graphicFrame>
        <p:nvGraphicFramePr>
          <p:cNvPr id="147" name="图表 146">
            <a:extLst>
              <a:ext uri="{FF2B5EF4-FFF2-40B4-BE49-F238E27FC236}">
                <a16:creationId xmlns:a16="http://schemas.microsoft.com/office/drawing/2014/main" id="{1DFC95B9-BDFE-4294-8121-C332E1EAC1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45149449"/>
              </p:ext>
            </p:extLst>
          </p:nvPr>
        </p:nvGraphicFramePr>
        <p:xfrm>
          <a:off x="6233872" y="4061584"/>
          <a:ext cx="3732258" cy="13823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48" name="表格 5">
            <a:extLst>
              <a:ext uri="{FF2B5EF4-FFF2-40B4-BE49-F238E27FC236}">
                <a16:creationId xmlns:a16="http://schemas.microsoft.com/office/drawing/2014/main" id="{07CA0B38-40F1-4D5C-AE8C-8E6E63B97CE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94721"/>
              </p:ext>
            </p:extLst>
          </p:nvPr>
        </p:nvGraphicFramePr>
        <p:xfrm>
          <a:off x="10698467" y="2760955"/>
          <a:ext cx="3390871" cy="2693864"/>
        </p:xfrm>
        <a:graphic>
          <a:graphicData uri="http://schemas.openxmlformats.org/drawingml/2006/table">
            <a:tbl>
              <a:tblPr firstRow="1" bandRow="1">
                <a:tableStyleId>{D27102A9-8310-4765-A935-A1911B00CA55}</a:tableStyleId>
              </a:tblPr>
              <a:tblGrid>
                <a:gridCol w="787568">
                  <a:extLst>
                    <a:ext uri="{9D8B030D-6E8A-4147-A177-3AD203B41FA5}">
                      <a16:colId xmlns:a16="http://schemas.microsoft.com/office/drawing/2014/main" val="1605646343"/>
                    </a:ext>
                  </a:extLst>
                </a:gridCol>
                <a:gridCol w="731653">
                  <a:extLst>
                    <a:ext uri="{9D8B030D-6E8A-4147-A177-3AD203B41FA5}">
                      <a16:colId xmlns:a16="http://schemas.microsoft.com/office/drawing/2014/main" val="34804130"/>
                    </a:ext>
                  </a:extLst>
                </a:gridCol>
                <a:gridCol w="824560">
                  <a:extLst>
                    <a:ext uri="{9D8B030D-6E8A-4147-A177-3AD203B41FA5}">
                      <a16:colId xmlns:a16="http://schemas.microsoft.com/office/drawing/2014/main" val="1421475979"/>
                    </a:ext>
                  </a:extLst>
                </a:gridCol>
                <a:gridCol w="1047090">
                  <a:extLst>
                    <a:ext uri="{9D8B030D-6E8A-4147-A177-3AD203B41FA5}">
                      <a16:colId xmlns:a16="http://schemas.microsoft.com/office/drawing/2014/main" val="579748929"/>
                    </a:ext>
                  </a:extLst>
                </a:gridCol>
              </a:tblGrid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部门名称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页面位置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页面分类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页面直达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262805372"/>
                  </a:ext>
                </a:extLst>
              </a:tr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链接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98907728"/>
                  </a:ext>
                </a:extLst>
              </a:tr>
              <a:tr h="247514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33093614"/>
                  </a:ext>
                </a:extLst>
              </a:tr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4135524907"/>
                  </a:ext>
                </a:extLst>
              </a:tr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92763843"/>
                  </a:ext>
                </a:extLst>
              </a:tr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754340552"/>
                  </a:ext>
                </a:extLst>
              </a:tr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3633646423"/>
                  </a:ext>
                </a:extLst>
              </a:tr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7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945337701"/>
                  </a:ext>
                </a:extLst>
              </a:tr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8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099381289"/>
                  </a:ext>
                </a:extLst>
              </a:tr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9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链接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486620962"/>
                  </a:ext>
                </a:extLst>
              </a:tr>
              <a:tr h="244635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页面</a:t>
                      </a:r>
                      <a:r>
                        <a:rPr lang="en-US" altLang="zh-CN" sz="1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10</a:t>
                      </a:r>
                      <a:endParaRPr lang="zh-CN" altLang="en-US" sz="1000" dirty="0">
                        <a:solidFill>
                          <a:schemeClr val="bg1">
                            <a:lumMod val="7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zh-CN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XX</a:t>
                      </a:r>
                      <a:endParaRPr kumimoji="0" lang="zh-CN" altLang="en-US" sz="10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>
                            <a:lumMod val="75000"/>
                          </a:prstClr>
                        </a:solidFill>
                        <a:effectLst/>
                        <a:uLnTx/>
                        <a:uFillTx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76202" marR="76202" marT="38101" marB="38101" anchor="ctr"/>
                </a:tc>
                <a:tc>
                  <a:txBody>
                    <a:bodyPr/>
                    <a:lstStyle/>
                    <a:p>
                      <a:pPr marL="0" marR="0" lvl="0" indent="0" algn="ctr" defTabSz="80640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zh-CN" altLang="en-US" sz="10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>
                              <a:lumMod val="75000"/>
                            </a:prst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链接</a:t>
                      </a:r>
                    </a:p>
                  </a:txBody>
                  <a:tcPr marL="76202" marR="76202" marT="38101" marB="38101" anchor="ctr"/>
                </a:tc>
                <a:extLst>
                  <a:ext uri="{0D108BD9-81ED-4DB2-BD59-A6C34878D82A}">
                    <a16:rowId xmlns:a16="http://schemas.microsoft.com/office/drawing/2014/main" val="1276397254"/>
                  </a:ext>
                </a:extLst>
              </a:tr>
            </a:tbl>
          </a:graphicData>
        </a:graphic>
      </p:graphicFrame>
      <p:pic>
        <p:nvPicPr>
          <p:cNvPr id="7" name="图片 6">
            <a:extLst>
              <a:ext uri="{FF2B5EF4-FFF2-40B4-BE49-F238E27FC236}">
                <a16:creationId xmlns:a16="http://schemas.microsoft.com/office/drawing/2014/main" id="{86F60D93-39FA-4D77-A696-FB16F03E800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5865" y="2342980"/>
            <a:ext cx="2629267" cy="3096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281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F6B8196-DAA0-425C-9A9C-1D789F65E8F9}"/>
              </a:ext>
            </a:extLst>
          </p:cNvPr>
          <p:cNvSpPr/>
          <p:nvPr/>
        </p:nvSpPr>
        <p:spPr>
          <a:xfrm>
            <a:off x="976057" y="187193"/>
            <a:ext cx="786644" cy="19827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000" dirty="0">
                <a:solidFill>
                  <a:schemeClr val="accent2">
                    <a:lumMod val="75000"/>
                  </a:schemeClr>
                </a:solidFill>
                <a:latin typeface="+mn-ea"/>
              </a:rPr>
              <a:t>服务渠道</a:t>
            </a:r>
          </a:p>
        </p:txBody>
      </p:sp>
      <p:grpSp>
        <p:nvGrpSpPr>
          <p:cNvPr id="115" name="组合 114">
            <a:extLst>
              <a:ext uri="{FF2B5EF4-FFF2-40B4-BE49-F238E27FC236}">
                <a16:creationId xmlns:a16="http://schemas.microsoft.com/office/drawing/2014/main" id="{5AA21ACD-B235-4526-9C67-A1B285B82DC9}"/>
              </a:ext>
            </a:extLst>
          </p:cNvPr>
          <p:cNvGrpSpPr/>
          <p:nvPr/>
        </p:nvGrpSpPr>
        <p:grpSpPr>
          <a:xfrm>
            <a:off x="0" y="1254697"/>
            <a:ext cx="2050369" cy="3747375"/>
            <a:chOff x="-56433" y="1404472"/>
            <a:chExt cx="2460378" cy="4496732"/>
          </a:xfrm>
        </p:grpSpPr>
        <p:grpSp>
          <p:nvGrpSpPr>
            <p:cNvPr id="116" name="组合 115">
              <a:extLst>
                <a:ext uri="{FF2B5EF4-FFF2-40B4-BE49-F238E27FC236}">
                  <a16:creationId xmlns:a16="http://schemas.microsoft.com/office/drawing/2014/main" id="{380E5EA3-6270-4577-BA34-D6B656873D3E}"/>
                </a:ext>
              </a:extLst>
            </p:cNvPr>
            <p:cNvGrpSpPr/>
            <p:nvPr/>
          </p:nvGrpSpPr>
          <p:grpSpPr>
            <a:xfrm>
              <a:off x="731" y="1404472"/>
              <a:ext cx="1646097" cy="437502"/>
              <a:chOff x="8849274" y="2649640"/>
              <a:chExt cx="591701" cy="871533"/>
            </a:xfrm>
          </p:grpSpPr>
          <p:sp>
            <p:nvSpPr>
              <p:cNvPr id="181" name="矩形 180">
                <a:extLst>
                  <a:ext uri="{FF2B5EF4-FFF2-40B4-BE49-F238E27FC236}">
                    <a16:creationId xmlns:a16="http://schemas.microsoft.com/office/drawing/2014/main" id="{74859E12-4DDB-4DD6-860E-5536DA862984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05578E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佛山政务一览</a:t>
                </a:r>
              </a:p>
            </p:txBody>
          </p:sp>
          <p:grpSp>
            <p:nvGrpSpPr>
              <p:cNvPr id="182" name="组合 181">
                <a:extLst>
                  <a:ext uri="{FF2B5EF4-FFF2-40B4-BE49-F238E27FC236}">
                    <a16:creationId xmlns:a16="http://schemas.microsoft.com/office/drawing/2014/main" id="{6642EA0C-9590-4D95-91AA-3ABA4E3FC590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85" name="直接连接符 284">
                  <a:extLst>
                    <a:ext uri="{FF2B5EF4-FFF2-40B4-BE49-F238E27FC236}">
                      <a16:creationId xmlns:a16="http://schemas.microsoft.com/office/drawing/2014/main" id="{DD63CEDD-33C8-400C-AA71-002CBFF08EF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6" name="直接连接符 285">
                  <a:extLst>
                    <a:ext uri="{FF2B5EF4-FFF2-40B4-BE49-F238E27FC236}">
                      <a16:creationId xmlns:a16="http://schemas.microsoft.com/office/drawing/2014/main" id="{DE108DAF-117F-476F-9150-00740EA0E0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3" name="组合 182">
                <a:extLst>
                  <a:ext uri="{FF2B5EF4-FFF2-40B4-BE49-F238E27FC236}">
                    <a16:creationId xmlns:a16="http://schemas.microsoft.com/office/drawing/2014/main" id="{BFE2C341-7E86-474E-898D-B4F58DF14E05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83" name="直接连接符 282">
                  <a:extLst>
                    <a:ext uri="{FF2B5EF4-FFF2-40B4-BE49-F238E27FC236}">
                      <a16:creationId xmlns:a16="http://schemas.microsoft.com/office/drawing/2014/main" id="{041CCDFF-0EBD-47DB-883C-C6A041D66919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直接连接符 283">
                  <a:extLst>
                    <a:ext uri="{FF2B5EF4-FFF2-40B4-BE49-F238E27FC236}">
                      <a16:creationId xmlns:a16="http://schemas.microsoft.com/office/drawing/2014/main" id="{43A454E5-8824-477C-8F47-FCFF303064E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4" name="组合 183">
                <a:extLst>
                  <a:ext uri="{FF2B5EF4-FFF2-40B4-BE49-F238E27FC236}">
                    <a16:creationId xmlns:a16="http://schemas.microsoft.com/office/drawing/2014/main" id="{147C3E9C-626E-4BBD-B928-7CA4C729AB87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81" name="直接连接符 280">
                  <a:extLst>
                    <a:ext uri="{FF2B5EF4-FFF2-40B4-BE49-F238E27FC236}">
                      <a16:creationId xmlns:a16="http://schemas.microsoft.com/office/drawing/2014/main" id="{636820AD-9651-4DAF-926E-40E16606254A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2" name="直接连接符 281">
                  <a:extLst>
                    <a:ext uri="{FF2B5EF4-FFF2-40B4-BE49-F238E27FC236}">
                      <a16:creationId xmlns:a16="http://schemas.microsoft.com/office/drawing/2014/main" id="{77197201-3D48-437B-94F0-1EFDBE454C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5" name="组合 184">
                <a:extLst>
                  <a:ext uri="{FF2B5EF4-FFF2-40B4-BE49-F238E27FC236}">
                    <a16:creationId xmlns:a16="http://schemas.microsoft.com/office/drawing/2014/main" id="{76359C72-9C6C-4B35-AD31-982C2D1B6C59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87" name="直接连接符 186">
                  <a:extLst>
                    <a:ext uri="{FF2B5EF4-FFF2-40B4-BE49-F238E27FC236}">
                      <a16:creationId xmlns:a16="http://schemas.microsoft.com/office/drawing/2014/main" id="{4E580219-F30F-4D09-A04B-682FEEE0A141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直接连接符 188">
                  <a:extLst>
                    <a:ext uri="{FF2B5EF4-FFF2-40B4-BE49-F238E27FC236}">
                      <a16:creationId xmlns:a16="http://schemas.microsoft.com/office/drawing/2014/main" id="{1D1B4E1E-0C12-41C5-9E9F-42DBA7F2CF3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7" name="组合 116">
              <a:extLst>
                <a:ext uri="{FF2B5EF4-FFF2-40B4-BE49-F238E27FC236}">
                  <a16:creationId xmlns:a16="http://schemas.microsoft.com/office/drawing/2014/main" id="{C91A2980-C9F9-4312-B796-CED1C44A6DF7}"/>
                </a:ext>
              </a:extLst>
            </p:cNvPr>
            <p:cNvGrpSpPr/>
            <p:nvPr/>
          </p:nvGrpSpPr>
          <p:grpSpPr>
            <a:xfrm>
              <a:off x="474701" y="2264472"/>
              <a:ext cx="1646097" cy="437502"/>
              <a:chOff x="8849274" y="2649640"/>
              <a:chExt cx="591701" cy="871533"/>
            </a:xfrm>
          </p:grpSpPr>
          <p:sp>
            <p:nvSpPr>
              <p:cNvPr id="164" name="矩形 163">
                <a:extLst>
                  <a:ext uri="{FF2B5EF4-FFF2-40B4-BE49-F238E27FC236}">
                    <a16:creationId xmlns:a16="http://schemas.microsoft.com/office/drawing/2014/main" id="{6242317D-AE48-47E3-B0AF-69462083BBAB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佛山政务服务大厅</a:t>
                </a:r>
              </a:p>
            </p:txBody>
          </p:sp>
          <p:grpSp>
            <p:nvGrpSpPr>
              <p:cNvPr id="165" name="组合 164">
                <a:extLst>
                  <a:ext uri="{FF2B5EF4-FFF2-40B4-BE49-F238E27FC236}">
                    <a16:creationId xmlns:a16="http://schemas.microsoft.com/office/drawing/2014/main" id="{AB9AD077-FA9F-4AC1-81E4-29E50433CD42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79" name="直接连接符 178">
                  <a:extLst>
                    <a:ext uri="{FF2B5EF4-FFF2-40B4-BE49-F238E27FC236}">
                      <a16:creationId xmlns:a16="http://schemas.microsoft.com/office/drawing/2014/main" id="{392ACA2A-A4A6-4EBB-94E4-3E9EC168293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直接连接符 179">
                  <a:extLst>
                    <a:ext uri="{FF2B5EF4-FFF2-40B4-BE49-F238E27FC236}">
                      <a16:creationId xmlns:a16="http://schemas.microsoft.com/office/drawing/2014/main" id="{F4743883-F9EB-4078-AB6D-42E7F15A776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组合 165">
                <a:extLst>
                  <a:ext uri="{FF2B5EF4-FFF2-40B4-BE49-F238E27FC236}">
                    <a16:creationId xmlns:a16="http://schemas.microsoft.com/office/drawing/2014/main" id="{4C2AE762-943C-4972-BE8E-2B31E40D1456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77" name="直接连接符 176">
                  <a:extLst>
                    <a:ext uri="{FF2B5EF4-FFF2-40B4-BE49-F238E27FC236}">
                      <a16:creationId xmlns:a16="http://schemas.microsoft.com/office/drawing/2014/main" id="{1187E4AF-DA3A-4763-9658-EA3AA5EEFE14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直接连接符 177">
                  <a:extLst>
                    <a:ext uri="{FF2B5EF4-FFF2-40B4-BE49-F238E27FC236}">
                      <a16:creationId xmlns:a16="http://schemas.microsoft.com/office/drawing/2014/main" id="{C8E99CB4-A6B5-4243-8F0C-D54E10EEBA4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7" name="组合 166">
                <a:extLst>
                  <a:ext uri="{FF2B5EF4-FFF2-40B4-BE49-F238E27FC236}">
                    <a16:creationId xmlns:a16="http://schemas.microsoft.com/office/drawing/2014/main" id="{C4705F55-BD9D-4B20-ABE5-6EA180467EE8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75" name="直接连接符 174">
                  <a:extLst>
                    <a:ext uri="{FF2B5EF4-FFF2-40B4-BE49-F238E27FC236}">
                      <a16:creationId xmlns:a16="http://schemas.microsoft.com/office/drawing/2014/main" id="{4B33B181-413A-4E90-B140-FE07F13805DF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直接连接符 175">
                  <a:extLst>
                    <a:ext uri="{FF2B5EF4-FFF2-40B4-BE49-F238E27FC236}">
                      <a16:creationId xmlns:a16="http://schemas.microsoft.com/office/drawing/2014/main" id="{77F2EDFC-7A7C-454E-A144-7607C586CD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2" name="组合 171">
                <a:extLst>
                  <a:ext uri="{FF2B5EF4-FFF2-40B4-BE49-F238E27FC236}">
                    <a16:creationId xmlns:a16="http://schemas.microsoft.com/office/drawing/2014/main" id="{5CAE5FCA-74BC-41C5-B13A-BFC5FA0848BD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73" name="直接连接符 172">
                  <a:extLst>
                    <a:ext uri="{FF2B5EF4-FFF2-40B4-BE49-F238E27FC236}">
                      <a16:creationId xmlns:a16="http://schemas.microsoft.com/office/drawing/2014/main" id="{3E2256BA-0E93-4087-82C6-C6B064B8548D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直接连接符 173">
                  <a:extLst>
                    <a:ext uri="{FF2B5EF4-FFF2-40B4-BE49-F238E27FC236}">
                      <a16:creationId xmlns:a16="http://schemas.microsoft.com/office/drawing/2014/main" id="{0B217AF9-381F-415D-AC78-65C877A4B80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8" name="组合 117">
              <a:extLst>
                <a:ext uri="{FF2B5EF4-FFF2-40B4-BE49-F238E27FC236}">
                  <a16:creationId xmlns:a16="http://schemas.microsoft.com/office/drawing/2014/main" id="{209812B1-CC0F-4DE2-A6FE-DBF3354D53E6}"/>
                </a:ext>
              </a:extLst>
            </p:cNvPr>
            <p:cNvGrpSpPr/>
            <p:nvPr/>
          </p:nvGrpSpPr>
          <p:grpSpPr>
            <a:xfrm>
              <a:off x="467237" y="4519587"/>
              <a:ext cx="1646097" cy="437502"/>
              <a:chOff x="8849274" y="2649640"/>
              <a:chExt cx="591701" cy="871533"/>
            </a:xfrm>
          </p:grpSpPr>
          <p:sp>
            <p:nvSpPr>
              <p:cNvPr id="148" name="矩形 147">
                <a:extLst>
                  <a:ext uri="{FF2B5EF4-FFF2-40B4-BE49-F238E27FC236}">
                    <a16:creationId xmlns:a16="http://schemas.microsoft.com/office/drawing/2014/main" id="{25EF3859-AEEC-4C12-A110-514B374BE75E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803D10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粤省事、粤商通、佛山通</a:t>
                </a:r>
              </a:p>
            </p:txBody>
          </p:sp>
          <p:grpSp>
            <p:nvGrpSpPr>
              <p:cNvPr id="149" name="组合 148">
                <a:extLst>
                  <a:ext uri="{FF2B5EF4-FFF2-40B4-BE49-F238E27FC236}">
                    <a16:creationId xmlns:a16="http://schemas.microsoft.com/office/drawing/2014/main" id="{C8E6BCDD-02AB-4C3A-B98D-261DB9CDB13B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62" name="直接连接符 161">
                  <a:extLst>
                    <a:ext uri="{FF2B5EF4-FFF2-40B4-BE49-F238E27FC236}">
                      <a16:creationId xmlns:a16="http://schemas.microsoft.com/office/drawing/2014/main" id="{907C4F00-E349-44B4-B725-220341A09B9C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3" name="直接连接符 162">
                  <a:extLst>
                    <a:ext uri="{FF2B5EF4-FFF2-40B4-BE49-F238E27FC236}">
                      <a16:creationId xmlns:a16="http://schemas.microsoft.com/office/drawing/2014/main" id="{DA9F8240-A3B9-43BF-8917-A6EBB41C7F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0" name="组合 149">
                <a:extLst>
                  <a:ext uri="{FF2B5EF4-FFF2-40B4-BE49-F238E27FC236}">
                    <a16:creationId xmlns:a16="http://schemas.microsoft.com/office/drawing/2014/main" id="{53534939-35EB-4F9F-8B6A-618318FCA825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60" name="直接连接符 159">
                  <a:extLst>
                    <a:ext uri="{FF2B5EF4-FFF2-40B4-BE49-F238E27FC236}">
                      <a16:creationId xmlns:a16="http://schemas.microsoft.com/office/drawing/2014/main" id="{346903B4-9A30-423F-9909-7869A39835C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直接连接符 160">
                  <a:extLst>
                    <a:ext uri="{FF2B5EF4-FFF2-40B4-BE49-F238E27FC236}">
                      <a16:creationId xmlns:a16="http://schemas.microsoft.com/office/drawing/2014/main" id="{80A1D223-F1EB-4E98-AB28-7EA6872AEFB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4" name="组合 153">
                <a:extLst>
                  <a:ext uri="{FF2B5EF4-FFF2-40B4-BE49-F238E27FC236}">
                    <a16:creationId xmlns:a16="http://schemas.microsoft.com/office/drawing/2014/main" id="{8858C971-5845-437E-9B66-9ED1153BF8EB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58" name="直接连接符 157">
                  <a:extLst>
                    <a:ext uri="{FF2B5EF4-FFF2-40B4-BE49-F238E27FC236}">
                      <a16:creationId xmlns:a16="http://schemas.microsoft.com/office/drawing/2014/main" id="{E2D0A72B-2CAE-4571-9DFC-E99115C36708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直接连接符 158">
                  <a:extLst>
                    <a:ext uri="{FF2B5EF4-FFF2-40B4-BE49-F238E27FC236}">
                      <a16:creationId xmlns:a16="http://schemas.microsoft.com/office/drawing/2014/main" id="{47AAF5D2-49A3-4836-B9C5-30C687A23B1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5" name="组合 154">
                <a:extLst>
                  <a:ext uri="{FF2B5EF4-FFF2-40B4-BE49-F238E27FC236}">
                    <a16:creationId xmlns:a16="http://schemas.microsoft.com/office/drawing/2014/main" id="{94DDAD88-21C7-422E-86EE-1A9998485B32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56" name="直接连接符 155">
                  <a:extLst>
                    <a:ext uri="{FF2B5EF4-FFF2-40B4-BE49-F238E27FC236}">
                      <a16:creationId xmlns:a16="http://schemas.microsoft.com/office/drawing/2014/main" id="{042D2127-3A28-4BB9-A129-FD0FA6CEA02F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直接连接符 156">
                  <a:extLst>
                    <a:ext uri="{FF2B5EF4-FFF2-40B4-BE49-F238E27FC236}">
                      <a16:creationId xmlns:a16="http://schemas.microsoft.com/office/drawing/2014/main" id="{ACC7E3D0-BCAF-4FC4-AFEB-36EFB35188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9" name="组合 118">
              <a:extLst>
                <a:ext uri="{FF2B5EF4-FFF2-40B4-BE49-F238E27FC236}">
                  <a16:creationId xmlns:a16="http://schemas.microsoft.com/office/drawing/2014/main" id="{6B0BAFB3-0293-41D5-B6DC-4744C1EF9393}"/>
                </a:ext>
              </a:extLst>
            </p:cNvPr>
            <p:cNvGrpSpPr/>
            <p:nvPr/>
          </p:nvGrpSpPr>
          <p:grpSpPr>
            <a:xfrm>
              <a:off x="0" y="5463702"/>
              <a:ext cx="1646097" cy="437502"/>
              <a:chOff x="8849274" y="2649640"/>
              <a:chExt cx="591701" cy="871533"/>
            </a:xfrm>
          </p:grpSpPr>
          <p:sp>
            <p:nvSpPr>
              <p:cNvPr id="135" name="矩形 134">
                <a:extLst>
                  <a:ext uri="{FF2B5EF4-FFF2-40B4-BE49-F238E27FC236}">
                    <a16:creationId xmlns:a16="http://schemas.microsoft.com/office/drawing/2014/main" id="{22E2A42B-1EAA-47B7-BBF8-0DFBFC554F29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35A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自助终端</a:t>
                </a:r>
              </a:p>
            </p:txBody>
          </p:sp>
          <p:grpSp>
            <p:nvGrpSpPr>
              <p:cNvPr id="136" name="组合 135">
                <a:extLst>
                  <a:ext uri="{FF2B5EF4-FFF2-40B4-BE49-F238E27FC236}">
                    <a16:creationId xmlns:a16="http://schemas.microsoft.com/office/drawing/2014/main" id="{A10AD02F-3E46-4E46-A731-D8C67A10A7FC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46" name="直接连接符 145">
                  <a:extLst>
                    <a:ext uri="{FF2B5EF4-FFF2-40B4-BE49-F238E27FC236}">
                      <a16:creationId xmlns:a16="http://schemas.microsoft.com/office/drawing/2014/main" id="{18F35005-0F87-4FE6-A982-F75CFE5BA6B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7" name="直接连接符 146">
                  <a:extLst>
                    <a:ext uri="{FF2B5EF4-FFF2-40B4-BE49-F238E27FC236}">
                      <a16:creationId xmlns:a16="http://schemas.microsoft.com/office/drawing/2014/main" id="{65BA0086-B09B-433C-BED7-60025504A0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7" name="组合 136">
                <a:extLst>
                  <a:ext uri="{FF2B5EF4-FFF2-40B4-BE49-F238E27FC236}">
                    <a16:creationId xmlns:a16="http://schemas.microsoft.com/office/drawing/2014/main" id="{B27FE7E1-F0E1-499D-9422-FD4004C50FBA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44" name="直接连接符 143">
                  <a:extLst>
                    <a:ext uri="{FF2B5EF4-FFF2-40B4-BE49-F238E27FC236}">
                      <a16:creationId xmlns:a16="http://schemas.microsoft.com/office/drawing/2014/main" id="{439EAD35-DF4C-429B-873B-7CB001E3CB7C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直接连接符 144">
                  <a:extLst>
                    <a:ext uri="{FF2B5EF4-FFF2-40B4-BE49-F238E27FC236}">
                      <a16:creationId xmlns:a16="http://schemas.microsoft.com/office/drawing/2014/main" id="{62245618-6663-4B25-A462-F2B295ACF2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8" name="组合 137">
                <a:extLst>
                  <a:ext uri="{FF2B5EF4-FFF2-40B4-BE49-F238E27FC236}">
                    <a16:creationId xmlns:a16="http://schemas.microsoft.com/office/drawing/2014/main" id="{7E450E52-D225-4657-ACB0-B76B24EDDA2E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42" name="直接连接符 141">
                  <a:extLst>
                    <a:ext uri="{FF2B5EF4-FFF2-40B4-BE49-F238E27FC236}">
                      <a16:creationId xmlns:a16="http://schemas.microsoft.com/office/drawing/2014/main" id="{0B4AED4A-05E2-4754-B5CE-2E1E72EFEF18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直接连接符 142">
                  <a:extLst>
                    <a:ext uri="{FF2B5EF4-FFF2-40B4-BE49-F238E27FC236}">
                      <a16:creationId xmlns:a16="http://schemas.microsoft.com/office/drawing/2014/main" id="{B226470B-21FF-4329-A0F7-CFD590D1D73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309BCC04-374D-433B-B4A7-F9EC582E5B68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40" name="直接连接符 139">
                  <a:extLst>
                    <a:ext uri="{FF2B5EF4-FFF2-40B4-BE49-F238E27FC236}">
                      <a16:creationId xmlns:a16="http://schemas.microsoft.com/office/drawing/2014/main" id="{30803559-2575-4DB2-85BE-9F8A5B021BB0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直接连接符 140">
                  <a:extLst>
                    <a:ext uri="{FF2B5EF4-FFF2-40B4-BE49-F238E27FC236}">
                      <a16:creationId xmlns:a16="http://schemas.microsoft.com/office/drawing/2014/main" id="{E936FF5F-8496-45E0-B977-DCDD809B52F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0" name="组合 119">
              <a:extLst>
                <a:ext uri="{FF2B5EF4-FFF2-40B4-BE49-F238E27FC236}">
                  <a16:creationId xmlns:a16="http://schemas.microsoft.com/office/drawing/2014/main" id="{3CCE2D2F-868E-4834-A934-C05AA8D81BBA}"/>
                </a:ext>
              </a:extLst>
            </p:cNvPr>
            <p:cNvGrpSpPr/>
            <p:nvPr/>
          </p:nvGrpSpPr>
          <p:grpSpPr>
            <a:xfrm>
              <a:off x="757842" y="3398442"/>
              <a:ext cx="1646103" cy="437502"/>
              <a:chOff x="8849274" y="2649640"/>
              <a:chExt cx="591703" cy="871533"/>
            </a:xfrm>
          </p:grpSpPr>
          <p:sp>
            <p:nvSpPr>
              <p:cNvPr id="122" name="矩形 121">
                <a:extLst>
                  <a:ext uri="{FF2B5EF4-FFF2-40B4-BE49-F238E27FC236}">
                    <a16:creationId xmlns:a16="http://schemas.microsoft.com/office/drawing/2014/main" id="{11093A3B-1392-4F7C-82C1-69950ED6968C}"/>
                  </a:ext>
                </a:extLst>
              </p:cNvPr>
              <p:cNvSpPr/>
              <p:nvPr/>
            </p:nvSpPr>
            <p:spPr>
              <a:xfrm>
                <a:off x="8853505" y="2663726"/>
                <a:ext cx="587472" cy="857447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158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34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广东政务服务网佛山分厅</a:t>
                </a:r>
              </a:p>
            </p:txBody>
          </p:sp>
          <p:grpSp>
            <p:nvGrpSpPr>
              <p:cNvPr id="123" name="组合 122">
                <a:extLst>
                  <a:ext uri="{FF2B5EF4-FFF2-40B4-BE49-F238E27FC236}">
                    <a16:creationId xmlns:a16="http://schemas.microsoft.com/office/drawing/2014/main" id="{DB639B03-3C95-4817-B17A-FB510497A07C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33" name="直接连接符 132">
                  <a:extLst>
                    <a:ext uri="{FF2B5EF4-FFF2-40B4-BE49-F238E27FC236}">
                      <a16:creationId xmlns:a16="http://schemas.microsoft.com/office/drawing/2014/main" id="{8D88DE36-79A4-4221-BB87-C7E7F3CF0635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4" name="直接连接符 133">
                  <a:extLst>
                    <a:ext uri="{FF2B5EF4-FFF2-40B4-BE49-F238E27FC236}">
                      <a16:creationId xmlns:a16="http://schemas.microsoft.com/office/drawing/2014/main" id="{B2926695-D8D4-4E9A-8532-86151BA3D1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4" name="组合 123">
                <a:extLst>
                  <a:ext uri="{FF2B5EF4-FFF2-40B4-BE49-F238E27FC236}">
                    <a16:creationId xmlns:a16="http://schemas.microsoft.com/office/drawing/2014/main" id="{7F14FD38-FCEA-4943-80DF-A5134C39AB7E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31" name="直接连接符 130">
                  <a:extLst>
                    <a:ext uri="{FF2B5EF4-FFF2-40B4-BE49-F238E27FC236}">
                      <a16:creationId xmlns:a16="http://schemas.microsoft.com/office/drawing/2014/main" id="{0ABBAE62-B497-4214-A7C7-87C734FC65D9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直接连接符 131">
                  <a:extLst>
                    <a:ext uri="{FF2B5EF4-FFF2-40B4-BE49-F238E27FC236}">
                      <a16:creationId xmlns:a16="http://schemas.microsoft.com/office/drawing/2014/main" id="{27D7464B-0847-4D0C-B5FA-CA93C94DD7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5" name="组合 124">
                <a:extLst>
                  <a:ext uri="{FF2B5EF4-FFF2-40B4-BE49-F238E27FC236}">
                    <a16:creationId xmlns:a16="http://schemas.microsoft.com/office/drawing/2014/main" id="{C2D2CE15-6054-4B9A-98FB-46F1705FD622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29" name="直接连接符 128">
                  <a:extLst>
                    <a:ext uri="{FF2B5EF4-FFF2-40B4-BE49-F238E27FC236}">
                      <a16:creationId xmlns:a16="http://schemas.microsoft.com/office/drawing/2014/main" id="{FFEB6279-37DB-4BBB-9D36-7468B85D60F5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直接连接符 129">
                  <a:extLst>
                    <a:ext uri="{FF2B5EF4-FFF2-40B4-BE49-F238E27FC236}">
                      <a16:creationId xmlns:a16="http://schemas.microsoft.com/office/drawing/2014/main" id="{F8125F3D-5CF1-4AEC-B696-1D7A03B4E6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6" name="组合 125">
                <a:extLst>
                  <a:ext uri="{FF2B5EF4-FFF2-40B4-BE49-F238E27FC236}">
                    <a16:creationId xmlns:a16="http://schemas.microsoft.com/office/drawing/2014/main" id="{3A5D673D-F0F6-48A8-A4FB-BEDA7FFEF5BD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127" name="直接连接符 126">
                  <a:extLst>
                    <a:ext uri="{FF2B5EF4-FFF2-40B4-BE49-F238E27FC236}">
                      <a16:creationId xmlns:a16="http://schemas.microsoft.com/office/drawing/2014/main" id="{B3BD7589-97F0-45EF-8A13-27FCC9853D50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127">
                  <a:extLst>
                    <a:ext uri="{FF2B5EF4-FFF2-40B4-BE49-F238E27FC236}">
                      <a16:creationId xmlns:a16="http://schemas.microsoft.com/office/drawing/2014/main" id="{2EBFBEDE-FB98-4737-B767-B46A081E26A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21" name="新月形 120">
              <a:extLst>
                <a:ext uri="{FF2B5EF4-FFF2-40B4-BE49-F238E27FC236}">
                  <a16:creationId xmlns:a16="http://schemas.microsoft.com/office/drawing/2014/main" id="{4FBE05B1-F6AF-46B9-BA95-5DFCDB433DAB}"/>
                </a:ext>
              </a:extLst>
            </p:cNvPr>
            <p:cNvSpPr/>
            <p:nvPr/>
          </p:nvSpPr>
          <p:spPr>
            <a:xfrm rot="10800000">
              <a:off x="-56433" y="2168656"/>
              <a:ext cx="647906" cy="2776141"/>
            </a:xfrm>
            <a:prstGeom prst="moon">
              <a:avLst>
                <a:gd name="adj" fmla="val 9419"/>
              </a:avLst>
            </a:prstGeom>
            <a:gradFill flip="none" rotWithShape="1">
              <a:gsLst>
                <a:gs pos="0">
                  <a:schemeClr val="bg1">
                    <a:lumMod val="65000"/>
                    <a:alpha val="50000"/>
                  </a:schemeClr>
                </a:gs>
                <a:gs pos="15000">
                  <a:srgbClr val="BFBFBF">
                    <a:alpha val="50000"/>
                  </a:srgbClr>
                </a:gs>
                <a:gs pos="34000">
                  <a:schemeClr val="bg1">
                    <a:alpha val="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0000" tIns="0" rIns="30000" bIns="0" rtlCol="0" anchor="ctr"/>
            <a:lstStyle/>
            <a:p>
              <a:pPr algn="ctr"/>
              <a:endParaRPr lang="zh-CN" altLang="en-US" sz="417" dirty="0"/>
            </a:p>
          </p:txBody>
        </p:sp>
      </p:grpSp>
      <p:sp>
        <p:nvSpPr>
          <p:cNvPr id="311" name="矩形 310">
            <a:extLst>
              <a:ext uri="{FF2B5EF4-FFF2-40B4-BE49-F238E27FC236}">
                <a16:creationId xmlns:a16="http://schemas.microsoft.com/office/drawing/2014/main" id="{27A29EDC-86CD-4F27-9E26-3AF7AF2FE6E6}"/>
              </a:ext>
            </a:extLst>
          </p:cNvPr>
          <p:cNvSpPr/>
          <p:nvPr/>
        </p:nvSpPr>
        <p:spPr>
          <a:xfrm>
            <a:off x="2428777" y="1682711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累计用户量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27" name="组合 326">
            <a:extLst>
              <a:ext uri="{FF2B5EF4-FFF2-40B4-BE49-F238E27FC236}">
                <a16:creationId xmlns:a16="http://schemas.microsoft.com/office/drawing/2014/main" id="{DD71AB52-A5BD-4E9D-BC59-7CEAD779B3C6}"/>
              </a:ext>
            </a:extLst>
          </p:cNvPr>
          <p:cNvGrpSpPr/>
          <p:nvPr/>
        </p:nvGrpSpPr>
        <p:grpSpPr>
          <a:xfrm>
            <a:off x="5735640" y="740514"/>
            <a:ext cx="786644" cy="293410"/>
            <a:chOff x="8849274" y="2649640"/>
            <a:chExt cx="591701" cy="871533"/>
          </a:xfrm>
        </p:grpSpPr>
        <p:sp>
          <p:nvSpPr>
            <p:cNvPr id="328" name="矩形 327">
              <a:extLst>
                <a:ext uri="{FF2B5EF4-FFF2-40B4-BE49-F238E27FC236}">
                  <a16:creationId xmlns:a16="http://schemas.microsoft.com/office/drawing/2014/main" id="{7FFD6E44-ACC7-4520-A890-D275D775DC36}"/>
                </a:ext>
              </a:extLst>
            </p:cNvPr>
            <p:cNvSpPr/>
            <p:nvPr/>
          </p:nvSpPr>
          <p:spPr>
            <a:xfrm>
              <a:off x="8853503" y="2663725"/>
              <a:ext cx="587472" cy="857448"/>
            </a:xfrm>
            <a:prstGeom prst="rect">
              <a:avLst/>
            </a:prstGeom>
            <a:solidFill>
              <a:srgbClr val="203864">
                <a:alpha val="40000"/>
              </a:srgbClr>
            </a:solidFill>
            <a:ln>
              <a:solidFill>
                <a:srgbClr val="1D3158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50000"/>
                </a:lnSpc>
              </a:pPr>
              <a:r>
                <a:rPr lang="zh-CN" altLang="en-US" sz="875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粤商通</a:t>
              </a:r>
            </a:p>
          </p:txBody>
        </p:sp>
        <p:grpSp>
          <p:nvGrpSpPr>
            <p:cNvPr id="329" name="组合 328">
              <a:extLst>
                <a:ext uri="{FF2B5EF4-FFF2-40B4-BE49-F238E27FC236}">
                  <a16:creationId xmlns:a16="http://schemas.microsoft.com/office/drawing/2014/main" id="{19BAD18D-8040-4095-9A3C-CD15B142A1D7}"/>
                </a:ext>
              </a:extLst>
            </p:cNvPr>
            <p:cNvGrpSpPr/>
            <p:nvPr/>
          </p:nvGrpSpPr>
          <p:grpSpPr>
            <a:xfrm rot="10800000">
              <a:off x="9295430" y="3366470"/>
              <a:ext cx="144000" cy="144000"/>
              <a:chOff x="8850922" y="2647439"/>
              <a:chExt cx="115636" cy="137177"/>
            </a:xfrm>
          </p:grpSpPr>
          <p:cxnSp>
            <p:nvCxnSpPr>
              <p:cNvPr id="339" name="直接连接符 338">
                <a:extLst>
                  <a:ext uri="{FF2B5EF4-FFF2-40B4-BE49-F238E27FC236}">
                    <a16:creationId xmlns:a16="http://schemas.microsoft.com/office/drawing/2014/main" id="{D3E73DA4-05F5-464C-B51A-17DF19E96148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直接连接符 339">
                <a:extLst>
                  <a:ext uri="{FF2B5EF4-FFF2-40B4-BE49-F238E27FC236}">
                    <a16:creationId xmlns:a16="http://schemas.microsoft.com/office/drawing/2014/main" id="{64725DDB-4BF0-48DB-B082-962119DEF81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0" name="组合 329">
              <a:extLst>
                <a:ext uri="{FF2B5EF4-FFF2-40B4-BE49-F238E27FC236}">
                  <a16:creationId xmlns:a16="http://schemas.microsoft.com/office/drawing/2014/main" id="{A5702958-A1DE-4CA4-8D50-4DC1C663EAF9}"/>
                </a:ext>
              </a:extLst>
            </p:cNvPr>
            <p:cNvGrpSpPr/>
            <p:nvPr/>
          </p:nvGrpSpPr>
          <p:grpSpPr>
            <a:xfrm>
              <a:off x="8851957" y="2649640"/>
              <a:ext cx="144000" cy="144000"/>
              <a:chOff x="8850922" y="2647439"/>
              <a:chExt cx="115636" cy="137177"/>
            </a:xfrm>
          </p:grpSpPr>
          <p:cxnSp>
            <p:nvCxnSpPr>
              <p:cNvPr id="337" name="直接连接符 336">
                <a:extLst>
                  <a:ext uri="{FF2B5EF4-FFF2-40B4-BE49-F238E27FC236}">
                    <a16:creationId xmlns:a16="http://schemas.microsoft.com/office/drawing/2014/main" id="{0087A092-C152-4974-AAE0-BDC247B8FD3E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直接连接符 337">
                <a:extLst>
                  <a:ext uri="{FF2B5EF4-FFF2-40B4-BE49-F238E27FC236}">
                    <a16:creationId xmlns:a16="http://schemas.microsoft.com/office/drawing/2014/main" id="{0C993E1D-B127-4FD3-A1CD-9CE5F86AD3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1" name="组合 330">
              <a:extLst>
                <a:ext uri="{FF2B5EF4-FFF2-40B4-BE49-F238E27FC236}">
                  <a16:creationId xmlns:a16="http://schemas.microsoft.com/office/drawing/2014/main" id="{E09C4D74-66AB-4984-842E-489B8EB3174C}"/>
                </a:ext>
              </a:extLst>
            </p:cNvPr>
            <p:cNvGrpSpPr/>
            <p:nvPr/>
          </p:nvGrpSpPr>
          <p:grpSpPr>
            <a:xfrm rot="5400000">
              <a:off x="9292893" y="2650504"/>
              <a:ext cx="144000" cy="144000"/>
              <a:chOff x="8850922" y="2647439"/>
              <a:chExt cx="115636" cy="137177"/>
            </a:xfrm>
          </p:grpSpPr>
          <p:cxnSp>
            <p:nvCxnSpPr>
              <p:cNvPr id="335" name="直接连接符 334">
                <a:extLst>
                  <a:ext uri="{FF2B5EF4-FFF2-40B4-BE49-F238E27FC236}">
                    <a16:creationId xmlns:a16="http://schemas.microsoft.com/office/drawing/2014/main" id="{CFBD139B-A13D-4AA9-A5D2-8A09364413C4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直接连接符 335">
                <a:extLst>
                  <a:ext uri="{FF2B5EF4-FFF2-40B4-BE49-F238E27FC236}">
                    <a16:creationId xmlns:a16="http://schemas.microsoft.com/office/drawing/2014/main" id="{143D081C-A422-4015-AEE4-BA99C5C2C97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2" name="组合 331">
              <a:extLst>
                <a:ext uri="{FF2B5EF4-FFF2-40B4-BE49-F238E27FC236}">
                  <a16:creationId xmlns:a16="http://schemas.microsoft.com/office/drawing/2014/main" id="{35F47810-A423-4C48-A9B4-58F64A8C1604}"/>
                </a:ext>
              </a:extLst>
            </p:cNvPr>
            <p:cNvGrpSpPr/>
            <p:nvPr/>
          </p:nvGrpSpPr>
          <p:grpSpPr>
            <a:xfrm rot="16200000">
              <a:off x="8849274" y="3362081"/>
              <a:ext cx="144000" cy="144000"/>
              <a:chOff x="8850922" y="2647439"/>
              <a:chExt cx="115636" cy="137177"/>
            </a:xfrm>
          </p:grpSpPr>
          <p:cxnSp>
            <p:nvCxnSpPr>
              <p:cNvPr id="333" name="直接连接符 332">
                <a:extLst>
                  <a:ext uri="{FF2B5EF4-FFF2-40B4-BE49-F238E27FC236}">
                    <a16:creationId xmlns:a16="http://schemas.microsoft.com/office/drawing/2014/main" id="{BA70179C-4370-44DA-B844-C2A4F2705604}"/>
                  </a:ext>
                </a:extLst>
              </p:cNvPr>
              <p:cNvCxnSpPr/>
              <p:nvPr/>
            </p:nvCxnSpPr>
            <p:spPr>
              <a:xfrm>
                <a:off x="8850922" y="2649453"/>
                <a:ext cx="115636" cy="0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直接连接符 333">
                <a:extLst>
                  <a:ext uri="{FF2B5EF4-FFF2-40B4-BE49-F238E27FC236}">
                    <a16:creationId xmlns:a16="http://schemas.microsoft.com/office/drawing/2014/main" id="{77CC71A3-F8E5-48A5-AD62-A3DBDCA4FE0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850922" y="2647439"/>
                <a:ext cx="0" cy="137177"/>
              </a:xfrm>
              <a:prstGeom prst="line">
                <a:avLst/>
              </a:prstGeom>
              <a:ln w="12700">
                <a:solidFill>
                  <a:schemeClr val="accent5">
                    <a:lumMod val="75000"/>
                  </a:schemeClr>
                </a:solidFill>
              </a:ln>
              <a:effectLst>
                <a:glow rad="63500">
                  <a:srgbClr val="05578E">
                    <a:alpha val="40000"/>
                  </a:srgbClr>
                </a:glo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F43EEF48-B059-4264-92FC-A6B909417040}"/>
              </a:ext>
            </a:extLst>
          </p:cNvPr>
          <p:cNvGrpSpPr/>
          <p:nvPr/>
        </p:nvGrpSpPr>
        <p:grpSpPr>
          <a:xfrm>
            <a:off x="2254397" y="717332"/>
            <a:ext cx="2525718" cy="4924510"/>
            <a:chOff x="2648771" y="759651"/>
            <a:chExt cx="3030783" cy="5909256"/>
          </a:xfrm>
        </p:grpSpPr>
        <p:sp>
          <p:nvSpPr>
            <p:cNvPr id="104" name="矩形 103">
              <a:extLst>
                <a:ext uri="{FF2B5EF4-FFF2-40B4-BE49-F238E27FC236}">
                  <a16:creationId xmlns:a16="http://schemas.microsoft.com/office/drawing/2014/main" id="{91FD1CAF-4B16-41E0-8EBC-9AE3EBABAFC5}"/>
                </a:ext>
              </a:extLst>
            </p:cNvPr>
            <p:cNvSpPr/>
            <p:nvPr/>
          </p:nvSpPr>
          <p:spPr>
            <a:xfrm>
              <a:off x="2694464" y="940453"/>
              <a:ext cx="2938915" cy="5706306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105" name="组合 104">
              <a:extLst>
                <a:ext uri="{FF2B5EF4-FFF2-40B4-BE49-F238E27FC236}">
                  <a16:creationId xmlns:a16="http://schemas.microsoft.com/office/drawing/2014/main" id="{37EA7C20-B019-455A-9B16-C58A7C0F06BD}"/>
                </a:ext>
              </a:extLst>
            </p:cNvPr>
            <p:cNvGrpSpPr/>
            <p:nvPr/>
          </p:nvGrpSpPr>
          <p:grpSpPr>
            <a:xfrm>
              <a:off x="2648771" y="915540"/>
              <a:ext cx="445869" cy="269871"/>
              <a:chOff x="1141" y="948592"/>
              <a:chExt cx="572982" cy="368817"/>
            </a:xfrm>
          </p:grpSpPr>
          <p:sp>
            <p:nvSpPr>
              <p:cNvPr id="111" name="矩形: 剪去左右顶角 110">
                <a:extLst>
                  <a:ext uri="{FF2B5EF4-FFF2-40B4-BE49-F238E27FC236}">
                    <a16:creationId xmlns:a16="http://schemas.microsoft.com/office/drawing/2014/main" id="{8866C4D6-A611-4BDD-B544-2C5188628BE4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2" name="矩形: 剪去左右顶角 111">
                <a:extLst>
                  <a:ext uri="{FF2B5EF4-FFF2-40B4-BE49-F238E27FC236}">
                    <a16:creationId xmlns:a16="http://schemas.microsoft.com/office/drawing/2014/main" id="{2C0D5D83-7CAA-40BE-B48D-E23D90F23D56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3" name="矩形: 剪去左右顶角 112">
                <a:extLst>
                  <a:ext uri="{FF2B5EF4-FFF2-40B4-BE49-F238E27FC236}">
                    <a16:creationId xmlns:a16="http://schemas.microsoft.com/office/drawing/2014/main" id="{FECBCD37-2F74-4F06-965B-66B6992D8488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4" name="矩形: 剪去左右顶角 113">
                <a:extLst>
                  <a:ext uri="{FF2B5EF4-FFF2-40B4-BE49-F238E27FC236}">
                    <a16:creationId xmlns:a16="http://schemas.microsoft.com/office/drawing/2014/main" id="{AD22BC91-F708-46CB-8A3A-55E286E739F3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0D037857-2F39-4555-AC87-633FF8926033}"/>
                </a:ext>
              </a:extLst>
            </p:cNvPr>
            <p:cNvGrpSpPr/>
            <p:nvPr/>
          </p:nvGrpSpPr>
          <p:grpSpPr>
            <a:xfrm>
              <a:off x="2674280" y="6532125"/>
              <a:ext cx="145523" cy="136782"/>
              <a:chOff x="33922" y="3854582"/>
              <a:chExt cx="187010" cy="186931"/>
            </a:xfrm>
          </p:grpSpPr>
          <p:sp>
            <p:nvSpPr>
              <p:cNvPr id="109" name="矩形: 剪去左右顶角 108">
                <a:extLst>
                  <a:ext uri="{FF2B5EF4-FFF2-40B4-BE49-F238E27FC236}">
                    <a16:creationId xmlns:a16="http://schemas.microsoft.com/office/drawing/2014/main" id="{7F1A08F2-6CD1-47A2-922F-8CA590D307EE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110" name="矩形: 剪去左右顶角 109">
                <a:extLst>
                  <a:ext uri="{FF2B5EF4-FFF2-40B4-BE49-F238E27FC236}">
                    <a16:creationId xmlns:a16="http://schemas.microsoft.com/office/drawing/2014/main" id="{E4B56004-258E-4E67-98D9-E08303CD0109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108" name="直角三角形 107">
              <a:extLst>
                <a:ext uri="{FF2B5EF4-FFF2-40B4-BE49-F238E27FC236}">
                  <a16:creationId xmlns:a16="http://schemas.microsoft.com/office/drawing/2014/main" id="{CECD461F-0B56-4E24-8201-7BB443275369}"/>
                </a:ext>
              </a:extLst>
            </p:cNvPr>
            <p:cNvSpPr/>
            <p:nvPr/>
          </p:nvSpPr>
          <p:spPr>
            <a:xfrm rot="16200000">
              <a:off x="5573210" y="6586590"/>
              <a:ext cx="58114" cy="62224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grpSp>
          <p:nvGrpSpPr>
            <p:cNvPr id="313" name="组合 312">
              <a:extLst>
                <a:ext uri="{FF2B5EF4-FFF2-40B4-BE49-F238E27FC236}">
                  <a16:creationId xmlns:a16="http://schemas.microsoft.com/office/drawing/2014/main" id="{86A68CF9-07D7-4A45-AF39-D138FBEA4D7E}"/>
                </a:ext>
              </a:extLst>
            </p:cNvPr>
            <p:cNvGrpSpPr/>
            <p:nvPr/>
          </p:nvGrpSpPr>
          <p:grpSpPr>
            <a:xfrm>
              <a:off x="3681658" y="759651"/>
              <a:ext cx="943947" cy="352082"/>
              <a:chOff x="8849274" y="2649640"/>
              <a:chExt cx="591701" cy="871533"/>
            </a:xfrm>
          </p:grpSpPr>
          <p:sp>
            <p:nvSpPr>
              <p:cNvPr id="314" name="矩形 313">
                <a:extLst>
                  <a:ext uri="{FF2B5EF4-FFF2-40B4-BE49-F238E27FC236}">
                    <a16:creationId xmlns:a16="http://schemas.microsoft.com/office/drawing/2014/main" id="{8B0E6106-2158-40E1-95EA-54F4D1E4FBB2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158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75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粤省事</a:t>
                </a:r>
              </a:p>
            </p:txBody>
          </p:sp>
          <p:grpSp>
            <p:nvGrpSpPr>
              <p:cNvPr id="315" name="组合 314">
                <a:extLst>
                  <a:ext uri="{FF2B5EF4-FFF2-40B4-BE49-F238E27FC236}">
                    <a16:creationId xmlns:a16="http://schemas.microsoft.com/office/drawing/2014/main" id="{440E078D-5157-4783-9E21-88325F6B0E88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25" name="直接连接符 324">
                  <a:extLst>
                    <a:ext uri="{FF2B5EF4-FFF2-40B4-BE49-F238E27FC236}">
                      <a16:creationId xmlns:a16="http://schemas.microsoft.com/office/drawing/2014/main" id="{5BDB2688-4D66-40B6-ADE6-DC742B87A473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6" name="直接连接符 325">
                  <a:extLst>
                    <a:ext uri="{FF2B5EF4-FFF2-40B4-BE49-F238E27FC236}">
                      <a16:creationId xmlns:a16="http://schemas.microsoft.com/office/drawing/2014/main" id="{0E1D4962-67AB-4513-A71B-432718076B9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组合 315">
                <a:extLst>
                  <a:ext uri="{FF2B5EF4-FFF2-40B4-BE49-F238E27FC236}">
                    <a16:creationId xmlns:a16="http://schemas.microsoft.com/office/drawing/2014/main" id="{ED8E2889-F60E-414A-84D8-8B60F11221B3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23" name="直接连接符 322">
                  <a:extLst>
                    <a:ext uri="{FF2B5EF4-FFF2-40B4-BE49-F238E27FC236}">
                      <a16:creationId xmlns:a16="http://schemas.microsoft.com/office/drawing/2014/main" id="{376F7571-5299-40B9-852B-1102E4948039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4" name="直接连接符 323">
                  <a:extLst>
                    <a:ext uri="{FF2B5EF4-FFF2-40B4-BE49-F238E27FC236}">
                      <a16:creationId xmlns:a16="http://schemas.microsoft.com/office/drawing/2014/main" id="{75BC971C-6FFA-43A1-A225-378E94B1C42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组合 316">
                <a:extLst>
                  <a:ext uri="{FF2B5EF4-FFF2-40B4-BE49-F238E27FC236}">
                    <a16:creationId xmlns:a16="http://schemas.microsoft.com/office/drawing/2014/main" id="{1A421EF5-46B7-412C-9A7C-708F677F4587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21" name="直接连接符 320">
                  <a:extLst>
                    <a:ext uri="{FF2B5EF4-FFF2-40B4-BE49-F238E27FC236}">
                      <a16:creationId xmlns:a16="http://schemas.microsoft.com/office/drawing/2014/main" id="{B3B60E6D-3C70-4D0C-B2D2-9CFEEE15FB29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2" name="直接连接符 321">
                  <a:extLst>
                    <a:ext uri="{FF2B5EF4-FFF2-40B4-BE49-F238E27FC236}">
                      <a16:creationId xmlns:a16="http://schemas.microsoft.com/office/drawing/2014/main" id="{2E64B415-E930-43F7-AA57-447536606E2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8" name="组合 317">
                <a:extLst>
                  <a:ext uri="{FF2B5EF4-FFF2-40B4-BE49-F238E27FC236}">
                    <a16:creationId xmlns:a16="http://schemas.microsoft.com/office/drawing/2014/main" id="{D5D4A007-5860-49CF-816F-E5F12E2D176A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19" name="直接连接符 318">
                  <a:extLst>
                    <a:ext uri="{FF2B5EF4-FFF2-40B4-BE49-F238E27FC236}">
                      <a16:creationId xmlns:a16="http://schemas.microsoft.com/office/drawing/2014/main" id="{10AE26A1-DFF9-427A-BF25-756605720207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直接连接符 319">
                  <a:extLst>
                    <a:ext uri="{FF2B5EF4-FFF2-40B4-BE49-F238E27FC236}">
                      <a16:creationId xmlns:a16="http://schemas.microsoft.com/office/drawing/2014/main" id="{9128D7C7-9090-4DC4-9BFB-662CA115EB2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79ED404C-7FFF-4641-880A-CC73B1FD3184}"/>
                </a:ext>
              </a:extLst>
            </p:cNvPr>
            <p:cNvGrpSpPr/>
            <p:nvPr/>
          </p:nvGrpSpPr>
          <p:grpSpPr>
            <a:xfrm>
              <a:off x="5238623" y="899027"/>
              <a:ext cx="440931" cy="257806"/>
              <a:chOff x="5220427" y="899027"/>
              <a:chExt cx="440931" cy="257806"/>
            </a:xfrm>
          </p:grpSpPr>
          <p:sp>
            <p:nvSpPr>
              <p:cNvPr id="356" name="矩形: 剪去左右顶角 355">
                <a:extLst>
                  <a:ext uri="{FF2B5EF4-FFF2-40B4-BE49-F238E27FC236}">
                    <a16:creationId xmlns:a16="http://schemas.microsoft.com/office/drawing/2014/main" id="{9CD2C061-B303-484A-B363-9EA06AC5D562}"/>
                  </a:ext>
                </a:extLst>
              </p:cNvPr>
              <p:cNvSpPr/>
              <p:nvPr/>
            </p:nvSpPr>
            <p:spPr>
              <a:xfrm flipV="1">
                <a:off x="5220427" y="914418"/>
                <a:ext cx="424297" cy="33454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57" name="矩形: 剪去左右顶角 356">
                <a:extLst>
                  <a:ext uri="{FF2B5EF4-FFF2-40B4-BE49-F238E27FC236}">
                    <a16:creationId xmlns:a16="http://schemas.microsoft.com/office/drawing/2014/main" id="{AC72AF76-7BAA-489C-B75C-EE85BD615BDB}"/>
                  </a:ext>
                </a:extLst>
              </p:cNvPr>
              <p:cNvSpPr/>
              <p:nvPr/>
            </p:nvSpPr>
            <p:spPr>
              <a:xfrm>
                <a:off x="5316323" y="899027"/>
                <a:ext cx="188359" cy="4167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58" name="矩形: 剪去左右顶角 357">
                <a:extLst>
                  <a:ext uri="{FF2B5EF4-FFF2-40B4-BE49-F238E27FC236}">
                    <a16:creationId xmlns:a16="http://schemas.microsoft.com/office/drawing/2014/main" id="{9EA652A0-E2E8-4B9C-A3A8-C76A653A31A8}"/>
                  </a:ext>
                </a:extLst>
              </p:cNvPr>
              <p:cNvSpPr/>
              <p:nvPr/>
            </p:nvSpPr>
            <p:spPr>
              <a:xfrm rot="16200000" flipV="1">
                <a:off x="5586253" y="974414"/>
                <a:ext cx="114634" cy="35576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59" name="矩形: 剪去左右顶角 358">
                <a:extLst>
                  <a:ext uri="{FF2B5EF4-FFF2-40B4-BE49-F238E27FC236}">
                    <a16:creationId xmlns:a16="http://schemas.microsoft.com/office/drawing/2014/main" id="{6484E7D0-CE8B-41C9-BF4B-124BB9599308}"/>
                  </a:ext>
                </a:extLst>
              </p:cNvPr>
              <p:cNvSpPr/>
              <p:nvPr/>
            </p:nvSpPr>
            <p:spPr>
              <a:xfrm rot="16200000" flipV="1">
                <a:off x="5561646" y="1081728"/>
                <a:ext cx="114634" cy="35576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B894A0D6-40FB-409F-AF51-015DBDB67A72}"/>
              </a:ext>
            </a:extLst>
          </p:cNvPr>
          <p:cNvGrpSpPr/>
          <p:nvPr/>
        </p:nvGrpSpPr>
        <p:grpSpPr>
          <a:xfrm>
            <a:off x="4917386" y="845373"/>
            <a:ext cx="2526005" cy="4795740"/>
            <a:chOff x="5844273" y="913296"/>
            <a:chExt cx="3031127" cy="5754736"/>
          </a:xfrm>
        </p:grpSpPr>
        <p:sp>
          <p:nvSpPr>
            <p:cNvPr id="288" name="矩形 287">
              <a:extLst>
                <a:ext uri="{FF2B5EF4-FFF2-40B4-BE49-F238E27FC236}">
                  <a16:creationId xmlns:a16="http://schemas.microsoft.com/office/drawing/2014/main" id="{ABAB6202-252D-4EAD-8DD4-888BB6DAECC1}"/>
                </a:ext>
              </a:extLst>
            </p:cNvPr>
            <p:cNvSpPr/>
            <p:nvPr/>
          </p:nvSpPr>
          <p:spPr>
            <a:xfrm>
              <a:off x="5889966" y="939578"/>
              <a:ext cx="2938915" cy="5706306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289" name="组合 288">
              <a:extLst>
                <a:ext uri="{FF2B5EF4-FFF2-40B4-BE49-F238E27FC236}">
                  <a16:creationId xmlns:a16="http://schemas.microsoft.com/office/drawing/2014/main" id="{840AAF08-B5A8-47BF-AE69-64B79561008B}"/>
                </a:ext>
              </a:extLst>
            </p:cNvPr>
            <p:cNvGrpSpPr/>
            <p:nvPr/>
          </p:nvGrpSpPr>
          <p:grpSpPr>
            <a:xfrm>
              <a:off x="5844273" y="914665"/>
              <a:ext cx="445869" cy="269871"/>
              <a:chOff x="1141" y="948592"/>
              <a:chExt cx="572982" cy="368817"/>
            </a:xfrm>
          </p:grpSpPr>
          <p:sp>
            <p:nvSpPr>
              <p:cNvPr id="295" name="矩形: 剪去左右顶角 294">
                <a:extLst>
                  <a:ext uri="{FF2B5EF4-FFF2-40B4-BE49-F238E27FC236}">
                    <a16:creationId xmlns:a16="http://schemas.microsoft.com/office/drawing/2014/main" id="{F1A8A4E6-33F8-48A7-B45C-2E39C76D1A6D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96" name="矩形: 剪去左右顶角 295">
                <a:extLst>
                  <a:ext uri="{FF2B5EF4-FFF2-40B4-BE49-F238E27FC236}">
                    <a16:creationId xmlns:a16="http://schemas.microsoft.com/office/drawing/2014/main" id="{0DE4A888-7137-4A58-87E6-008395CAEBD2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97" name="矩形: 剪去左右顶角 296">
                <a:extLst>
                  <a:ext uri="{FF2B5EF4-FFF2-40B4-BE49-F238E27FC236}">
                    <a16:creationId xmlns:a16="http://schemas.microsoft.com/office/drawing/2014/main" id="{18144759-BF21-4A53-92BC-0CA7CB346AF0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98" name="矩形: 剪去左右顶角 297">
                <a:extLst>
                  <a:ext uri="{FF2B5EF4-FFF2-40B4-BE49-F238E27FC236}">
                    <a16:creationId xmlns:a16="http://schemas.microsoft.com/office/drawing/2014/main" id="{12504A38-9E41-4D34-BD78-E8D6B1FA6A56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90" name="组合 289">
              <a:extLst>
                <a:ext uri="{FF2B5EF4-FFF2-40B4-BE49-F238E27FC236}">
                  <a16:creationId xmlns:a16="http://schemas.microsoft.com/office/drawing/2014/main" id="{7A02BD55-0D93-4C97-B123-FDF656259DA9}"/>
                </a:ext>
              </a:extLst>
            </p:cNvPr>
            <p:cNvGrpSpPr/>
            <p:nvPr/>
          </p:nvGrpSpPr>
          <p:grpSpPr>
            <a:xfrm>
              <a:off x="5869782" y="6531250"/>
              <a:ext cx="145523" cy="136782"/>
              <a:chOff x="33922" y="3854582"/>
              <a:chExt cx="187010" cy="186931"/>
            </a:xfrm>
          </p:grpSpPr>
          <p:sp>
            <p:nvSpPr>
              <p:cNvPr id="293" name="矩形: 剪去左右顶角 292">
                <a:extLst>
                  <a:ext uri="{FF2B5EF4-FFF2-40B4-BE49-F238E27FC236}">
                    <a16:creationId xmlns:a16="http://schemas.microsoft.com/office/drawing/2014/main" id="{65875221-908F-429D-A7ED-9BA116BD5636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94" name="矩形: 剪去左右顶角 293">
                <a:extLst>
                  <a:ext uri="{FF2B5EF4-FFF2-40B4-BE49-F238E27FC236}">
                    <a16:creationId xmlns:a16="http://schemas.microsoft.com/office/drawing/2014/main" id="{F9CA78DC-139A-4027-8346-34250191AD53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92" name="直角三角形 291">
              <a:extLst>
                <a:ext uri="{FF2B5EF4-FFF2-40B4-BE49-F238E27FC236}">
                  <a16:creationId xmlns:a16="http://schemas.microsoft.com/office/drawing/2014/main" id="{FB0746A0-91D6-4597-B0FD-A59C58BA716C}"/>
                </a:ext>
              </a:extLst>
            </p:cNvPr>
            <p:cNvSpPr/>
            <p:nvPr/>
          </p:nvSpPr>
          <p:spPr>
            <a:xfrm rot="16200000">
              <a:off x="8768712" y="6585715"/>
              <a:ext cx="58114" cy="62224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grpSp>
          <p:nvGrpSpPr>
            <p:cNvPr id="360" name="组合 359">
              <a:extLst>
                <a:ext uri="{FF2B5EF4-FFF2-40B4-BE49-F238E27FC236}">
                  <a16:creationId xmlns:a16="http://schemas.microsoft.com/office/drawing/2014/main" id="{8F4AE742-B346-4644-B362-D082E1A91067}"/>
                </a:ext>
              </a:extLst>
            </p:cNvPr>
            <p:cNvGrpSpPr/>
            <p:nvPr/>
          </p:nvGrpSpPr>
          <p:grpSpPr>
            <a:xfrm>
              <a:off x="8434469" y="913296"/>
              <a:ext cx="440931" cy="257806"/>
              <a:chOff x="5220427" y="899027"/>
              <a:chExt cx="440931" cy="257806"/>
            </a:xfrm>
          </p:grpSpPr>
          <p:sp>
            <p:nvSpPr>
              <p:cNvPr id="361" name="矩形: 剪去左右顶角 360">
                <a:extLst>
                  <a:ext uri="{FF2B5EF4-FFF2-40B4-BE49-F238E27FC236}">
                    <a16:creationId xmlns:a16="http://schemas.microsoft.com/office/drawing/2014/main" id="{2F2D99AF-2942-48F7-9192-BBB6F869269A}"/>
                  </a:ext>
                </a:extLst>
              </p:cNvPr>
              <p:cNvSpPr/>
              <p:nvPr/>
            </p:nvSpPr>
            <p:spPr>
              <a:xfrm flipV="1">
                <a:off x="5220427" y="914418"/>
                <a:ext cx="424297" cy="33454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62" name="矩形: 剪去左右顶角 361">
                <a:extLst>
                  <a:ext uri="{FF2B5EF4-FFF2-40B4-BE49-F238E27FC236}">
                    <a16:creationId xmlns:a16="http://schemas.microsoft.com/office/drawing/2014/main" id="{5D4FFBDF-18DA-449B-A8B4-4257F7992EA7}"/>
                  </a:ext>
                </a:extLst>
              </p:cNvPr>
              <p:cNvSpPr/>
              <p:nvPr/>
            </p:nvSpPr>
            <p:spPr>
              <a:xfrm>
                <a:off x="5316323" y="899027"/>
                <a:ext cx="188359" cy="4167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63" name="矩形: 剪去左右顶角 362">
                <a:extLst>
                  <a:ext uri="{FF2B5EF4-FFF2-40B4-BE49-F238E27FC236}">
                    <a16:creationId xmlns:a16="http://schemas.microsoft.com/office/drawing/2014/main" id="{452190ED-2C0B-4A2D-95B5-550C5F81906E}"/>
                  </a:ext>
                </a:extLst>
              </p:cNvPr>
              <p:cNvSpPr/>
              <p:nvPr/>
            </p:nvSpPr>
            <p:spPr>
              <a:xfrm rot="16200000" flipV="1">
                <a:off x="5586253" y="974414"/>
                <a:ext cx="114634" cy="35576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64" name="矩形: 剪去左右顶角 363">
                <a:extLst>
                  <a:ext uri="{FF2B5EF4-FFF2-40B4-BE49-F238E27FC236}">
                    <a16:creationId xmlns:a16="http://schemas.microsoft.com/office/drawing/2014/main" id="{EC69BB75-99CA-4B50-9704-04AA04601992}"/>
                  </a:ext>
                </a:extLst>
              </p:cNvPr>
              <p:cNvSpPr/>
              <p:nvPr/>
            </p:nvSpPr>
            <p:spPr>
              <a:xfrm rot="16200000" flipV="1">
                <a:off x="5561646" y="1081728"/>
                <a:ext cx="114634" cy="35576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738174CE-BD10-41A9-9AF1-EAF93E1FF04B}"/>
              </a:ext>
            </a:extLst>
          </p:cNvPr>
          <p:cNvGrpSpPr/>
          <p:nvPr/>
        </p:nvGrpSpPr>
        <p:grpSpPr>
          <a:xfrm>
            <a:off x="7536390" y="738560"/>
            <a:ext cx="2514301" cy="4914538"/>
            <a:chOff x="8986998" y="785125"/>
            <a:chExt cx="3017082" cy="5897290"/>
          </a:xfrm>
        </p:grpSpPr>
        <p:sp>
          <p:nvSpPr>
            <p:cNvPr id="300" name="矩形 299">
              <a:extLst>
                <a:ext uri="{FF2B5EF4-FFF2-40B4-BE49-F238E27FC236}">
                  <a16:creationId xmlns:a16="http://schemas.microsoft.com/office/drawing/2014/main" id="{F7ADA859-503A-4D4F-B9D4-29E6F34B79A8}"/>
                </a:ext>
              </a:extLst>
            </p:cNvPr>
            <p:cNvSpPr/>
            <p:nvPr/>
          </p:nvSpPr>
          <p:spPr>
            <a:xfrm>
              <a:off x="9032691" y="953961"/>
              <a:ext cx="2938915" cy="5706306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301" name="组合 300">
              <a:extLst>
                <a:ext uri="{FF2B5EF4-FFF2-40B4-BE49-F238E27FC236}">
                  <a16:creationId xmlns:a16="http://schemas.microsoft.com/office/drawing/2014/main" id="{095D2FA9-C86B-42A4-B981-1F00E7D5D3C8}"/>
                </a:ext>
              </a:extLst>
            </p:cNvPr>
            <p:cNvGrpSpPr/>
            <p:nvPr/>
          </p:nvGrpSpPr>
          <p:grpSpPr>
            <a:xfrm>
              <a:off x="8986998" y="929048"/>
              <a:ext cx="445869" cy="269871"/>
              <a:chOff x="1141" y="948592"/>
              <a:chExt cx="572982" cy="368817"/>
            </a:xfrm>
          </p:grpSpPr>
          <p:sp>
            <p:nvSpPr>
              <p:cNvPr id="307" name="矩形: 剪去左右顶角 306">
                <a:extLst>
                  <a:ext uri="{FF2B5EF4-FFF2-40B4-BE49-F238E27FC236}">
                    <a16:creationId xmlns:a16="http://schemas.microsoft.com/office/drawing/2014/main" id="{1981E7A2-5778-47F4-A931-04D522A71BCD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08" name="矩形: 剪去左右顶角 307">
                <a:extLst>
                  <a:ext uri="{FF2B5EF4-FFF2-40B4-BE49-F238E27FC236}">
                    <a16:creationId xmlns:a16="http://schemas.microsoft.com/office/drawing/2014/main" id="{2DF09A4D-8454-4BBC-8C10-6286D061C8DC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09" name="矩形: 剪去左右顶角 308">
                <a:extLst>
                  <a:ext uri="{FF2B5EF4-FFF2-40B4-BE49-F238E27FC236}">
                    <a16:creationId xmlns:a16="http://schemas.microsoft.com/office/drawing/2014/main" id="{D7C4F730-B31B-40F1-8D89-B905A7AD5293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10" name="矩形: 剪去左右顶角 309">
                <a:extLst>
                  <a:ext uri="{FF2B5EF4-FFF2-40B4-BE49-F238E27FC236}">
                    <a16:creationId xmlns:a16="http://schemas.microsoft.com/office/drawing/2014/main" id="{41BCEBE8-642F-4C5F-95A6-216761D76826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302" name="组合 301">
              <a:extLst>
                <a:ext uri="{FF2B5EF4-FFF2-40B4-BE49-F238E27FC236}">
                  <a16:creationId xmlns:a16="http://schemas.microsoft.com/office/drawing/2014/main" id="{666712A4-FBE5-4307-AAEC-6247D39C9E6B}"/>
                </a:ext>
              </a:extLst>
            </p:cNvPr>
            <p:cNvGrpSpPr/>
            <p:nvPr/>
          </p:nvGrpSpPr>
          <p:grpSpPr>
            <a:xfrm>
              <a:off x="9012507" y="6545633"/>
              <a:ext cx="145523" cy="136782"/>
              <a:chOff x="33922" y="3854582"/>
              <a:chExt cx="187010" cy="186931"/>
            </a:xfrm>
          </p:grpSpPr>
          <p:sp>
            <p:nvSpPr>
              <p:cNvPr id="305" name="矩形: 剪去左右顶角 304">
                <a:extLst>
                  <a:ext uri="{FF2B5EF4-FFF2-40B4-BE49-F238E27FC236}">
                    <a16:creationId xmlns:a16="http://schemas.microsoft.com/office/drawing/2014/main" id="{E81D088F-1F11-432B-8888-17B8F00FF267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06" name="矩形: 剪去左右顶角 305">
                <a:extLst>
                  <a:ext uri="{FF2B5EF4-FFF2-40B4-BE49-F238E27FC236}">
                    <a16:creationId xmlns:a16="http://schemas.microsoft.com/office/drawing/2014/main" id="{FE785C13-B001-4F85-9F4D-444B338F1D66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304" name="直角三角形 303">
              <a:extLst>
                <a:ext uri="{FF2B5EF4-FFF2-40B4-BE49-F238E27FC236}">
                  <a16:creationId xmlns:a16="http://schemas.microsoft.com/office/drawing/2014/main" id="{C3B11DC9-CB5D-4750-8141-7EA097C8BA90}"/>
                </a:ext>
              </a:extLst>
            </p:cNvPr>
            <p:cNvSpPr/>
            <p:nvPr/>
          </p:nvSpPr>
          <p:spPr>
            <a:xfrm rot="16200000">
              <a:off x="11911437" y="6600098"/>
              <a:ext cx="58114" cy="62224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grpSp>
          <p:nvGrpSpPr>
            <p:cNvPr id="341" name="组合 340">
              <a:extLst>
                <a:ext uri="{FF2B5EF4-FFF2-40B4-BE49-F238E27FC236}">
                  <a16:creationId xmlns:a16="http://schemas.microsoft.com/office/drawing/2014/main" id="{986F4B09-8B54-46B9-9F98-21AD34E79CB0}"/>
                </a:ext>
              </a:extLst>
            </p:cNvPr>
            <p:cNvGrpSpPr/>
            <p:nvPr/>
          </p:nvGrpSpPr>
          <p:grpSpPr>
            <a:xfrm>
              <a:off x="9999995" y="785125"/>
              <a:ext cx="943947" cy="352082"/>
              <a:chOff x="8849274" y="2649640"/>
              <a:chExt cx="591701" cy="871533"/>
            </a:xfrm>
          </p:grpSpPr>
          <p:sp>
            <p:nvSpPr>
              <p:cNvPr id="342" name="矩形 341">
                <a:extLst>
                  <a:ext uri="{FF2B5EF4-FFF2-40B4-BE49-F238E27FC236}">
                    <a16:creationId xmlns:a16="http://schemas.microsoft.com/office/drawing/2014/main" id="{06E20ECC-F3FE-4525-97E3-6FDD1AD65AC7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158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75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佛山通</a:t>
                </a:r>
              </a:p>
            </p:txBody>
          </p:sp>
          <p:grpSp>
            <p:nvGrpSpPr>
              <p:cNvPr id="343" name="组合 342">
                <a:extLst>
                  <a:ext uri="{FF2B5EF4-FFF2-40B4-BE49-F238E27FC236}">
                    <a16:creationId xmlns:a16="http://schemas.microsoft.com/office/drawing/2014/main" id="{3EC78D3A-1747-4EB7-8BCE-02282F89DF5F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53" name="直接连接符 352">
                  <a:extLst>
                    <a:ext uri="{FF2B5EF4-FFF2-40B4-BE49-F238E27FC236}">
                      <a16:creationId xmlns:a16="http://schemas.microsoft.com/office/drawing/2014/main" id="{9C0777C6-CF7F-4436-9BBC-BDE095D53170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直接连接符 353">
                  <a:extLst>
                    <a:ext uri="{FF2B5EF4-FFF2-40B4-BE49-F238E27FC236}">
                      <a16:creationId xmlns:a16="http://schemas.microsoft.com/office/drawing/2014/main" id="{9B54B481-3789-4DC2-AB65-8CA05F2678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4" name="组合 343">
                <a:extLst>
                  <a:ext uri="{FF2B5EF4-FFF2-40B4-BE49-F238E27FC236}">
                    <a16:creationId xmlns:a16="http://schemas.microsoft.com/office/drawing/2014/main" id="{D439DCE4-1276-4682-8B4D-BFFE3C70C01C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51" name="直接连接符 350">
                  <a:extLst>
                    <a:ext uri="{FF2B5EF4-FFF2-40B4-BE49-F238E27FC236}">
                      <a16:creationId xmlns:a16="http://schemas.microsoft.com/office/drawing/2014/main" id="{03B74341-BA58-4EC4-8473-684D5B138B63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直接连接符 351">
                  <a:extLst>
                    <a:ext uri="{FF2B5EF4-FFF2-40B4-BE49-F238E27FC236}">
                      <a16:creationId xmlns:a16="http://schemas.microsoft.com/office/drawing/2014/main" id="{6E3F366F-25F7-420F-871A-7EE8C0E7C9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5" name="组合 344">
                <a:extLst>
                  <a:ext uri="{FF2B5EF4-FFF2-40B4-BE49-F238E27FC236}">
                    <a16:creationId xmlns:a16="http://schemas.microsoft.com/office/drawing/2014/main" id="{F2C9D909-90AB-41FF-9A1F-2BFE2D7D8F3F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49" name="直接连接符 348">
                  <a:extLst>
                    <a:ext uri="{FF2B5EF4-FFF2-40B4-BE49-F238E27FC236}">
                      <a16:creationId xmlns:a16="http://schemas.microsoft.com/office/drawing/2014/main" id="{A293557C-F282-4795-B573-F6F32BAF5FA9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直接连接符 349">
                  <a:extLst>
                    <a:ext uri="{FF2B5EF4-FFF2-40B4-BE49-F238E27FC236}">
                      <a16:creationId xmlns:a16="http://schemas.microsoft.com/office/drawing/2014/main" id="{B75EEDEA-3A9E-410C-95FB-57CEE520A28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6" name="组合 345">
                <a:extLst>
                  <a:ext uri="{FF2B5EF4-FFF2-40B4-BE49-F238E27FC236}">
                    <a16:creationId xmlns:a16="http://schemas.microsoft.com/office/drawing/2014/main" id="{09FB4313-F84C-48BC-9708-75D02F35E64E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347" name="直接连接符 346">
                  <a:extLst>
                    <a:ext uri="{FF2B5EF4-FFF2-40B4-BE49-F238E27FC236}">
                      <a16:creationId xmlns:a16="http://schemas.microsoft.com/office/drawing/2014/main" id="{426D0144-4C23-4EC4-8CD2-076DF5D0CD14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直接连接符 347">
                  <a:extLst>
                    <a:ext uri="{FF2B5EF4-FFF2-40B4-BE49-F238E27FC236}">
                      <a16:creationId xmlns:a16="http://schemas.microsoft.com/office/drawing/2014/main" id="{41275E0D-1D64-4922-9E42-C038D08D43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365" name="组合 364">
              <a:extLst>
                <a:ext uri="{FF2B5EF4-FFF2-40B4-BE49-F238E27FC236}">
                  <a16:creationId xmlns:a16="http://schemas.microsoft.com/office/drawing/2014/main" id="{80E009DC-7807-465C-8E9A-2EA9876ECD78}"/>
                </a:ext>
              </a:extLst>
            </p:cNvPr>
            <p:cNvGrpSpPr/>
            <p:nvPr/>
          </p:nvGrpSpPr>
          <p:grpSpPr>
            <a:xfrm>
              <a:off x="11563149" y="902560"/>
              <a:ext cx="440931" cy="257806"/>
              <a:chOff x="5220427" y="899027"/>
              <a:chExt cx="440931" cy="257806"/>
            </a:xfrm>
          </p:grpSpPr>
          <p:sp>
            <p:nvSpPr>
              <p:cNvPr id="366" name="矩形: 剪去左右顶角 365">
                <a:extLst>
                  <a:ext uri="{FF2B5EF4-FFF2-40B4-BE49-F238E27FC236}">
                    <a16:creationId xmlns:a16="http://schemas.microsoft.com/office/drawing/2014/main" id="{22C103B6-38DF-4B99-8218-3FB21CE52069}"/>
                  </a:ext>
                </a:extLst>
              </p:cNvPr>
              <p:cNvSpPr/>
              <p:nvPr/>
            </p:nvSpPr>
            <p:spPr>
              <a:xfrm flipV="1">
                <a:off x="5220427" y="914418"/>
                <a:ext cx="424297" cy="33454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67" name="矩形: 剪去左右顶角 366">
                <a:extLst>
                  <a:ext uri="{FF2B5EF4-FFF2-40B4-BE49-F238E27FC236}">
                    <a16:creationId xmlns:a16="http://schemas.microsoft.com/office/drawing/2014/main" id="{972C2B5E-CF56-4EF4-AC3C-689EC67CD063}"/>
                  </a:ext>
                </a:extLst>
              </p:cNvPr>
              <p:cNvSpPr/>
              <p:nvPr/>
            </p:nvSpPr>
            <p:spPr>
              <a:xfrm>
                <a:off x="5316323" y="899027"/>
                <a:ext cx="188359" cy="4167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68" name="矩形: 剪去左右顶角 367">
                <a:extLst>
                  <a:ext uri="{FF2B5EF4-FFF2-40B4-BE49-F238E27FC236}">
                    <a16:creationId xmlns:a16="http://schemas.microsoft.com/office/drawing/2014/main" id="{1014B836-0C66-4013-A4A5-02817231D04F}"/>
                  </a:ext>
                </a:extLst>
              </p:cNvPr>
              <p:cNvSpPr/>
              <p:nvPr/>
            </p:nvSpPr>
            <p:spPr>
              <a:xfrm rot="16200000" flipV="1">
                <a:off x="5586253" y="974414"/>
                <a:ext cx="114634" cy="35576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369" name="矩形: 剪去左右顶角 368">
                <a:extLst>
                  <a:ext uri="{FF2B5EF4-FFF2-40B4-BE49-F238E27FC236}">
                    <a16:creationId xmlns:a16="http://schemas.microsoft.com/office/drawing/2014/main" id="{BF9D41A2-4F23-4BD4-8B57-E723AECD2B6A}"/>
                  </a:ext>
                </a:extLst>
              </p:cNvPr>
              <p:cNvSpPr/>
              <p:nvPr/>
            </p:nvSpPr>
            <p:spPr>
              <a:xfrm rot="16200000" flipV="1">
                <a:off x="5561646" y="1081728"/>
                <a:ext cx="114634" cy="35576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</p:grpSp>
      <p:sp>
        <p:nvSpPr>
          <p:cNvPr id="370" name="矩形 369">
            <a:extLst>
              <a:ext uri="{FF2B5EF4-FFF2-40B4-BE49-F238E27FC236}">
                <a16:creationId xmlns:a16="http://schemas.microsoft.com/office/drawing/2014/main" id="{00F5B7C4-C2DA-40FB-8911-FEC86CE4E2B6}"/>
              </a:ext>
            </a:extLst>
          </p:cNvPr>
          <p:cNvSpPr/>
          <p:nvPr/>
        </p:nvSpPr>
        <p:spPr>
          <a:xfrm>
            <a:off x="3207743" y="1682711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新增用户量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1" name="矩形 370">
            <a:extLst>
              <a:ext uri="{FF2B5EF4-FFF2-40B4-BE49-F238E27FC236}">
                <a16:creationId xmlns:a16="http://schemas.microsoft.com/office/drawing/2014/main" id="{F2FEF427-5176-434C-9852-B6EFC4A24E40}"/>
              </a:ext>
            </a:extLst>
          </p:cNvPr>
          <p:cNvSpPr/>
          <p:nvPr/>
        </p:nvSpPr>
        <p:spPr>
          <a:xfrm>
            <a:off x="3974764" y="1682711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活跃用户量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2" name="矩形 371">
            <a:extLst>
              <a:ext uri="{FF2B5EF4-FFF2-40B4-BE49-F238E27FC236}">
                <a16:creationId xmlns:a16="http://schemas.microsoft.com/office/drawing/2014/main" id="{9CBF4BA0-E6D7-466A-97FC-BBE87E7DF9E1}"/>
              </a:ext>
            </a:extLst>
          </p:cNvPr>
          <p:cNvSpPr/>
          <p:nvPr/>
        </p:nvSpPr>
        <p:spPr>
          <a:xfrm>
            <a:off x="2426836" y="1191883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月访问量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3" name="矩形 372">
            <a:extLst>
              <a:ext uri="{FF2B5EF4-FFF2-40B4-BE49-F238E27FC236}">
                <a16:creationId xmlns:a16="http://schemas.microsoft.com/office/drawing/2014/main" id="{8D134249-0D63-44EC-ADBF-AF1D77796E19}"/>
              </a:ext>
            </a:extLst>
          </p:cNvPr>
          <p:cNvSpPr/>
          <p:nvPr/>
        </p:nvSpPr>
        <p:spPr>
          <a:xfrm>
            <a:off x="3205802" y="1191883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特色事项数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4" name="矩形 373">
            <a:extLst>
              <a:ext uri="{FF2B5EF4-FFF2-40B4-BE49-F238E27FC236}">
                <a16:creationId xmlns:a16="http://schemas.microsoft.com/office/drawing/2014/main" id="{189CC06D-C438-4DBF-8658-A540AD1E3AD6}"/>
              </a:ext>
            </a:extLst>
          </p:cNvPr>
          <p:cNvSpPr/>
          <p:nvPr/>
        </p:nvSpPr>
        <p:spPr>
          <a:xfrm>
            <a:off x="3972823" y="1191883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关联证照数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5" name="矩形 374">
            <a:extLst>
              <a:ext uri="{FF2B5EF4-FFF2-40B4-BE49-F238E27FC236}">
                <a16:creationId xmlns:a16="http://schemas.microsoft.com/office/drawing/2014/main" id="{1FD55600-9209-4051-912C-5EE49670C878}"/>
              </a:ext>
            </a:extLst>
          </p:cNvPr>
          <p:cNvSpPr/>
          <p:nvPr/>
        </p:nvSpPr>
        <p:spPr>
          <a:xfrm>
            <a:off x="4970402" y="2661257"/>
            <a:ext cx="1534053" cy="37872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模块访问 </a:t>
            </a:r>
            <a:r>
              <a:rPr lang="en-US" altLang="zh-CN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TOP 5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aphicFrame>
        <p:nvGraphicFramePr>
          <p:cNvPr id="376" name="图表 375">
            <a:extLst>
              <a:ext uri="{FF2B5EF4-FFF2-40B4-BE49-F238E27FC236}">
                <a16:creationId xmlns:a16="http://schemas.microsoft.com/office/drawing/2014/main" id="{E3BEE85F-5270-452D-ADD6-85DA60C3BE1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35721862"/>
              </p:ext>
            </p:extLst>
          </p:nvPr>
        </p:nvGraphicFramePr>
        <p:xfrm>
          <a:off x="5079595" y="2982404"/>
          <a:ext cx="2349065" cy="1191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77" name="矩形 376">
            <a:extLst>
              <a:ext uri="{FF2B5EF4-FFF2-40B4-BE49-F238E27FC236}">
                <a16:creationId xmlns:a16="http://schemas.microsoft.com/office/drawing/2014/main" id="{D5AA7F0E-408A-4486-BE83-7FECDEB889A9}"/>
              </a:ext>
            </a:extLst>
          </p:cNvPr>
          <p:cNvSpPr/>
          <p:nvPr/>
        </p:nvSpPr>
        <p:spPr>
          <a:xfrm>
            <a:off x="5065801" y="4107556"/>
            <a:ext cx="1534053" cy="37872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热门</a:t>
            </a:r>
            <a:r>
              <a:rPr lang="zh-CN" altLang="en-US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事项办理 </a:t>
            </a:r>
            <a:r>
              <a:rPr lang="en-US" altLang="zh-CN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TOP 5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aphicFrame>
        <p:nvGraphicFramePr>
          <p:cNvPr id="378" name="图表 377">
            <a:extLst>
              <a:ext uri="{FF2B5EF4-FFF2-40B4-BE49-F238E27FC236}">
                <a16:creationId xmlns:a16="http://schemas.microsoft.com/office/drawing/2014/main" id="{5A4DF915-4D4C-4F90-8E36-E9AB164440D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20186373"/>
              </p:ext>
            </p:extLst>
          </p:nvPr>
        </p:nvGraphicFramePr>
        <p:xfrm>
          <a:off x="5079595" y="4403459"/>
          <a:ext cx="2349065" cy="12858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79" name="矩形 378">
            <a:extLst>
              <a:ext uri="{FF2B5EF4-FFF2-40B4-BE49-F238E27FC236}">
                <a16:creationId xmlns:a16="http://schemas.microsoft.com/office/drawing/2014/main" id="{9BB97EB5-3FC5-454C-9065-128218DD3C41}"/>
              </a:ext>
            </a:extLst>
          </p:cNvPr>
          <p:cNvSpPr/>
          <p:nvPr/>
        </p:nvSpPr>
        <p:spPr>
          <a:xfrm>
            <a:off x="5046817" y="1726435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累计用户量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0" name="矩形 379">
            <a:extLst>
              <a:ext uri="{FF2B5EF4-FFF2-40B4-BE49-F238E27FC236}">
                <a16:creationId xmlns:a16="http://schemas.microsoft.com/office/drawing/2014/main" id="{7AA008E2-3488-4256-898C-9E0F7F72B1A4}"/>
              </a:ext>
            </a:extLst>
          </p:cNvPr>
          <p:cNvSpPr/>
          <p:nvPr/>
        </p:nvSpPr>
        <p:spPr>
          <a:xfrm>
            <a:off x="5825784" y="1726435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新增用户量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1" name="矩形 380">
            <a:extLst>
              <a:ext uri="{FF2B5EF4-FFF2-40B4-BE49-F238E27FC236}">
                <a16:creationId xmlns:a16="http://schemas.microsoft.com/office/drawing/2014/main" id="{DE951BBA-37D0-4F0E-9C45-7354F93072A7}"/>
              </a:ext>
            </a:extLst>
          </p:cNvPr>
          <p:cNvSpPr/>
          <p:nvPr/>
        </p:nvSpPr>
        <p:spPr>
          <a:xfrm>
            <a:off x="6592804" y="1726435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活跃用户量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2" name="矩形 381">
            <a:extLst>
              <a:ext uri="{FF2B5EF4-FFF2-40B4-BE49-F238E27FC236}">
                <a16:creationId xmlns:a16="http://schemas.microsoft.com/office/drawing/2014/main" id="{DF569F6F-5917-480F-B187-1BE739492124}"/>
              </a:ext>
            </a:extLst>
          </p:cNvPr>
          <p:cNvSpPr/>
          <p:nvPr/>
        </p:nvSpPr>
        <p:spPr>
          <a:xfrm>
            <a:off x="5046817" y="2217263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注册用户率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3" name="矩形 382">
            <a:extLst>
              <a:ext uri="{FF2B5EF4-FFF2-40B4-BE49-F238E27FC236}">
                <a16:creationId xmlns:a16="http://schemas.microsoft.com/office/drawing/2014/main" id="{C6B3F755-9FAC-46A4-8C00-33F8C621801D}"/>
              </a:ext>
            </a:extLst>
          </p:cNvPr>
          <p:cNvSpPr/>
          <p:nvPr/>
        </p:nvSpPr>
        <p:spPr>
          <a:xfrm>
            <a:off x="5825784" y="2217263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新增速率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4" name="矩形 383">
            <a:extLst>
              <a:ext uri="{FF2B5EF4-FFF2-40B4-BE49-F238E27FC236}">
                <a16:creationId xmlns:a16="http://schemas.microsoft.com/office/drawing/2014/main" id="{E2E1B0E4-B82F-4B3E-9BE1-DA952649F406}"/>
              </a:ext>
            </a:extLst>
          </p:cNvPr>
          <p:cNvSpPr/>
          <p:nvPr/>
        </p:nvSpPr>
        <p:spPr>
          <a:xfrm>
            <a:off x="6592804" y="2217263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活跃用户率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5" name="矩形 384">
            <a:extLst>
              <a:ext uri="{FF2B5EF4-FFF2-40B4-BE49-F238E27FC236}">
                <a16:creationId xmlns:a16="http://schemas.microsoft.com/office/drawing/2014/main" id="{8360A27A-FD7F-4572-85EB-A920D326728D}"/>
              </a:ext>
            </a:extLst>
          </p:cNvPr>
          <p:cNvSpPr/>
          <p:nvPr/>
        </p:nvSpPr>
        <p:spPr>
          <a:xfrm>
            <a:off x="2430959" y="2205891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注册用户率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6" name="矩形 385">
            <a:extLst>
              <a:ext uri="{FF2B5EF4-FFF2-40B4-BE49-F238E27FC236}">
                <a16:creationId xmlns:a16="http://schemas.microsoft.com/office/drawing/2014/main" id="{4FBE7AF5-AED8-4C69-9314-F7A2AD40BB03}"/>
              </a:ext>
            </a:extLst>
          </p:cNvPr>
          <p:cNvSpPr/>
          <p:nvPr/>
        </p:nvSpPr>
        <p:spPr>
          <a:xfrm>
            <a:off x="3209926" y="2205891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新增速率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7" name="矩形 386">
            <a:extLst>
              <a:ext uri="{FF2B5EF4-FFF2-40B4-BE49-F238E27FC236}">
                <a16:creationId xmlns:a16="http://schemas.microsoft.com/office/drawing/2014/main" id="{0EE2404E-2964-43E5-AB44-6EB1A8A2168D}"/>
              </a:ext>
            </a:extLst>
          </p:cNvPr>
          <p:cNvSpPr/>
          <p:nvPr/>
        </p:nvSpPr>
        <p:spPr>
          <a:xfrm>
            <a:off x="3976946" y="2205891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活跃用户率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8" name="矩形 387">
            <a:extLst>
              <a:ext uri="{FF2B5EF4-FFF2-40B4-BE49-F238E27FC236}">
                <a16:creationId xmlns:a16="http://schemas.microsoft.com/office/drawing/2014/main" id="{0BE7CBCA-73A2-4774-9FC2-1F4599D2B566}"/>
              </a:ext>
            </a:extLst>
          </p:cNvPr>
          <p:cNvSpPr/>
          <p:nvPr/>
        </p:nvSpPr>
        <p:spPr>
          <a:xfrm>
            <a:off x="7688425" y="1682711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累计用户量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9" name="矩形 388">
            <a:extLst>
              <a:ext uri="{FF2B5EF4-FFF2-40B4-BE49-F238E27FC236}">
                <a16:creationId xmlns:a16="http://schemas.microsoft.com/office/drawing/2014/main" id="{1E1AEB17-FE2A-4954-9C08-6B38C692C310}"/>
              </a:ext>
            </a:extLst>
          </p:cNvPr>
          <p:cNvSpPr/>
          <p:nvPr/>
        </p:nvSpPr>
        <p:spPr>
          <a:xfrm>
            <a:off x="8467391" y="1682711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新增用户量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0" name="矩形 389">
            <a:extLst>
              <a:ext uri="{FF2B5EF4-FFF2-40B4-BE49-F238E27FC236}">
                <a16:creationId xmlns:a16="http://schemas.microsoft.com/office/drawing/2014/main" id="{F349AF06-8612-4A7D-B28A-BF85D42AF42C}"/>
              </a:ext>
            </a:extLst>
          </p:cNvPr>
          <p:cNvSpPr/>
          <p:nvPr/>
        </p:nvSpPr>
        <p:spPr>
          <a:xfrm>
            <a:off x="9234412" y="1682711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活跃用户量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1" name="矩形 390">
            <a:extLst>
              <a:ext uri="{FF2B5EF4-FFF2-40B4-BE49-F238E27FC236}">
                <a16:creationId xmlns:a16="http://schemas.microsoft.com/office/drawing/2014/main" id="{84E3D578-3EF8-4FBE-B52F-EBDDF0268006}"/>
              </a:ext>
            </a:extLst>
          </p:cNvPr>
          <p:cNvSpPr/>
          <p:nvPr/>
        </p:nvSpPr>
        <p:spPr>
          <a:xfrm>
            <a:off x="7688425" y="2173540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注册用户率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2" name="矩形 391">
            <a:extLst>
              <a:ext uri="{FF2B5EF4-FFF2-40B4-BE49-F238E27FC236}">
                <a16:creationId xmlns:a16="http://schemas.microsoft.com/office/drawing/2014/main" id="{C353508E-91F5-452A-AFF5-B47E06C399E1}"/>
              </a:ext>
            </a:extLst>
          </p:cNvPr>
          <p:cNvSpPr/>
          <p:nvPr/>
        </p:nvSpPr>
        <p:spPr>
          <a:xfrm>
            <a:off x="8467391" y="2173540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新增速率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3" name="矩形 392">
            <a:extLst>
              <a:ext uri="{FF2B5EF4-FFF2-40B4-BE49-F238E27FC236}">
                <a16:creationId xmlns:a16="http://schemas.microsoft.com/office/drawing/2014/main" id="{83011CE5-F909-4C6C-BCBF-2A69B89F1D3F}"/>
              </a:ext>
            </a:extLst>
          </p:cNvPr>
          <p:cNvSpPr/>
          <p:nvPr/>
        </p:nvSpPr>
        <p:spPr>
          <a:xfrm>
            <a:off x="9234412" y="2173540"/>
            <a:ext cx="692152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活跃用户率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4" name="矩形 393">
            <a:extLst>
              <a:ext uri="{FF2B5EF4-FFF2-40B4-BE49-F238E27FC236}">
                <a16:creationId xmlns:a16="http://schemas.microsoft.com/office/drawing/2014/main" id="{BF5AD0E0-168D-40E7-B66D-7AE802C98E15}"/>
              </a:ext>
            </a:extLst>
          </p:cNvPr>
          <p:cNvSpPr/>
          <p:nvPr/>
        </p:nvSpPr>
        <p:spPr>
          <a:xfrm>
            <a:off x="2321237" y="2708006"/>
            <a:ext cx="1534053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电子证</a:t>
            </a:r>
            <a:r>
              <a:rPr lang="zh-CN" altLang="en-US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照调用 </a:t>
            </a:r>
            <a:r>
              <a:rPr lang="en-US" altLang="zh-CN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TOP 5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aphicFrame>
        <p:nvGraphicFramePr>
          <p:cNvPr id="395" name="图表 394">
            <a:extLst>
              <a:ext uri="{FF2B5EF4-FFF2-40B4-BE49-F238E27FC236}">
                <a16:creationId xmlns:a16="http://schemas.microsoft.com/office/drawing/2014/main" id="{10C48514-C872-49AA-B8DA-982D317183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35841497"/>
              </p:ext>
            </p:extLst>
          </p:nvPr>
        </p:nvGraphicFramePr>
        <p:xfrm>
          <a:off x="2431051" y="2970825"/>
          <a:ext cx="2349065" cy="1239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396" name="矩形 395">
            <a:extLst>
              <a:ext uri="{FF2B5EF4-FFF2-40B4-BE49-F238E27FC236}">
                <a16:creationId xmlns:a16="http://schemas.microsoft.com/office/drawing/2014/main" id="{420C1578-993D-4A86-9B1B-5E14DE428BAF}"/>
              </a:ext>
            </a:extLst>
          </p:cNvPr>
          <p:cNvSpPr/>
          <p:nvPr/>
        </p:nvSpPr>
        <p:spPr>
          <a:xfrm>
            <a:off x="2346077" y="4127630"/>
            <a:ext cx="1534053" cy="338581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热门</a:t>
            </a:r>
            <a:r>
              <a:rPr lang="zh-CN" altLang="en-US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事项办理 </a:t>
            </a:r>
            <a:r>
              <a:rPr lang="en-US" altLang="zh-CN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TOP 5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aphicFrame>
        <p:nvGraphicFramePr>
          <p:cNvPr id="397" name="图表 396">
            <a:extLst>
              <a:ext uri="{FF2B5EF4-FFF2-40B4-BE49-F238E27FC236}">
                <a16:creationId xmlns:a16="http://schemas.microsoft.com/office/drawing/2014/main" id="{5E870FC1-1714-4091-9C3E-743EF4B4F85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54296994"/>
              </p:ext>
            </p:extLst>
          </p:nvPr>
        </p:nvGraphicFramePr>
        <p:xfrm>
          <a:off x="2434291" y="4334766"/>
          <a:ext cx="2349065" cy="123998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404" name="矩形 403">
            <a:extLst>
              <a:ext uri="{FF2B5EF4-FFF2-40B4-BE49-F238E27FC236}">
                <a16:creationId xmlns:a16="http://schemas.microsoft.com/office/drawing/2014/main" id="{D67B794C-C663-4453-8E66-EB78ACE78CA7}"/>
              </a:ext>
            </a:extLst>
          </p:cNvPr>
          <p:cNvSpPr/>
          <p:nvPr/>
        </p:nvSpPr>
        <p:spPr>
          <a:xfrm>
            <a:off x="7923305" y="1184490"/>
            <a:ext cx="781019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当日访问量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5" name="矩形 404">
            <a:extLst>
              <a:ext uri="{FF2B5EF4-FFF2-40B4-BE49-F238E27FC236}">
                <a16:creationId xmlns:a16="http://schemas.microsoft.com/office/drawing/2014/main" id="{8978C0BB-119C-4307-AC09-1E73CB1B6B9C}"/>
              </a:ext>
            </a:extLst>
          </p:cNvPr>
          <p:cNvSpPr/>
          <p:nvPr/>
        </p:nvSpPr>
        <p:spPr>
          <a:xfrm>
            <a:off x="8881610" y="1195050"/>
            <a:ext cx="781019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当年访问量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6" name="矩形 405">
            <a:extLst>
              <a:ext uri="{FF2B5EF4-FFF2-40B4-BE49-F238E27FC236}">
                <a16:creationId xmlns:a16="http://schemas.microsoft.com/office/drawing/2014/main" id="{033F6EB9-136B-4BAB-B293-D04BC526A972}"/>
              </a:ext>
            </a:extLst>
          </p:cNvPr>
          <p:cNvSpPr/>
          <p:nvPr/>
        </p:nvSpPr>
        <p:spPr>
          <a:xfrm>
            <a:off x="5288951" y="1220925"/>
            <a:ext cx="781019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累计用户量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7" name="矩形 406">
            <a:extLst>
              <a:ext uri="{FF2B5EF4-FFF2-40B4-BE49-F238E27FC236}">
                <a16:creationId xmlns:a16="http://schemas.microsoft.com/office/drawing/2014/main" id="{C62B4FE2-5385-4FD7-A172-B0EA38E26BC6}"/>
              </a:ext>
            </a:extLst>
          </p:cNvPr>
          <p:cNvSpPr/>
          <p:nvPr/>
        </p:nvSpPr>
        <p:spPr>
          <a:xfrm>
            <a:off x="6247256" y="1231485"/>
            <a:ext cx="781019" cy="398367"/>
          </a:xfrm>
          <a:prstGeom prst="rect">
            <a:avLst/>
          </a:prstGeom>
          <a:solidFill>
            <a:srgbClr val="203864">
              <a:alpha val="40000"/>
            </a:srgbClr>
          </a:solidFill>
          <a:ln>
            <a:solidFill>
              <a:srgbClr val="1D335A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累计用户量</a:t>
            </a:r>
            <a:endParaRPr lang="en-US" altLang="zh-CN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【</a:t>
            </a:r>
            <a:r>
              <a:rPr lang="zh-CN" altLang="en-US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数字</a:t>
            </a:r>
            <a:r>
              <a:rPr lang="en-US" altLang="zh-CN" sz="834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】</a:t>
            </a:r>
            <a:endParaRPr lang="zh-CN" altLang="en-US" sz="834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8" name="矩形 407">
            <a:extLst>
              <a:ext uri="{FF2B5EF4-FFF2-40B4-BE49-F238E27FC236}">
                <a16:creationId xmlns:a16="http://schemas.microsoft.com/office/drawing/2014/main" id="{B125A900-AC2D-4252-BA27-97B5994E30D4}"/>
              </a:ext>
            </a:extLst>
          </p:cNvPr>
          <p:cNvSpPr/>
          <p:nvPr/>
        </p:nvSpPr>
        <p:spPr>
          <a:xfrm>
            <a:off x="7658663" y="2675221"/>
            <a:ext cx="1534053" cy="37872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模块访问</a:t>
            </a:r>
            <a:r>
              <a:rPr lang="en-US" altLang="zh-CN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TOP 5</a:t>
            </a:r>
          </a:p>
        </p:txBody>
      </p:sp>
      <p:graphicFrame>
        <p:nvGraphicFramePr>
          <p:cNvPr id="409" name="图表 408">
            <a:extLst>
              <a:ext uri="{FF2B5EF4-FFF2-40B4-BE49-F238E27FC236}">
                <a16:creationId xmlns:a16="http://schemas.microsoft.com/office/drawing/2014/main" id="{03F3094E-41A1-4AE9-870A-BCA8111DBD2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9078507"/>
              </p:ext>
            </p:extLst>
          </p:nvPr>
        </p:nvGraphicFramePr>
        <p:xfrm>
          <a:off x="7767856" y="2996368"/>
          <a:ext cx="2349065" cy="11910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410" name="矩形 409">
            <a:extLst>
              <a:ext uri="{FF2B5EF4-FFF2-40B4-BE49-F238E27FC236}">
                <a16:creationId xmlns:a16="http://schemas.microsoft.com/office/drawing/2014/main" id="{7B8ACD45-D8A9-4223-A11B-A8FE3B63608E}"/>
              </a:ext>
            </a:extLst>
          </p:cNvPr>
          <p:cNvSpPr/>
          <p:nvPr/>
        </p:nvSpPr>
        <p:spPr>
          <a:xfrm>
            <a:off x="7754060" y="4121519"/>
            <a:ext cx="1534053" cy="378726"/>
          </a:xfrm>
          <a:prstGeom prst="rect">
            <a:avLst/>
          </a:prstGeom>
          <a:noFill/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000" b="1" dirty="0">
                <a:solidFill>
                  <a:schemeClr val="bg1">
                    <a:lumMod val="85000"/>
                  </a:schemeClr>
                </a:solidFill>
                <a:latin typeface="+mn-ea"/>
              </a:rPr>
              <a:t>热门</a:t>
            </a:r>
            <a:r>
              <a:rPr lang="zh-CN" altLang="en-US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事项办理 </a:t>
            </a:r>
            <a:r>
              <a:rPr lang="en-US" altLang="zh-CN" sz="1000" b="1">
                <a:solidFill>
                  <a:schemeClr val="bg1">
                    <a:lumMod val="85000"/>
                  </a:schemeClr>
                </a:solidFill>
                <a:latin typeface="+mn-ea"/>
              </a:rPr>
              <a:t>TOP 5</a:t>
            </a:r>
            <a:endParaRPr lang="en-US" altLang="zh-CN" sz="1000" b="1" dirty="0">
              <a:solidFill>
                <a:schemeClr val="bg1">
                  <a:lumMod val="85000"/>
                </a:schemeClr>
              </a:solidFill>
              <a:latin typeface="+mn-ea"/>
            </a:endParaRPr>
          </a:p>
        </p:txBody>
      </p:sp>
      <p:graphicFrame>
        <p:nvGraphicFramePr>
          <p:cNvPr id="411" name="图表 410">
            <a:extLst>
              <a:ext uri="{FF2B5EF4-FFF2-40B4-BE49-F238E27FC236}">
                <a16:creationId xmlns:a16="http://schemas.microsoft.com/office/drawing/2014/main" id="{4DE5177B-C014-423D-88E4-6B2E7466638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37967553"/>
              </p:ext>
            </p:extLst>
          </p:nvPr>
        </p:nvGraphicFramePr>
        <p:xfrm>
          <a:off x="7767856" y="4417422"/>
          <a:ext cx="2349065" cy="12858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pSp>
        <p:nvGrpSpPr>
          <p:cNvPr id="202" name="组合 201">
            <a:extLst>
              <a:ext uri="{FF2B5EF4-FFF2-40B4-BE49-F238E27FC236}">
                <a16:creationId xmlns:a16="http://schemas.microsoft.com/office/drawing/2014/main" id="{1CA1670F-0C90-4C64-B924-C20F2EC1B1A8}"/>
              </a:ext>
            </a:extLst>
          </p:cNvPr>
          <p:cNvGrpSpPr/>
          <p:nvPr/>
        </p:nvGrpSpPr>
        <p:grpSpPr>
          <a:xfrm>
            <a:off x="10286562" y="695888"/>
            <a:ext cx="7703276" cy="4983864"/>
            <a:chOff x="8986998" y="785125"/>
            <a:chExt cx="3017082" cy="5897290"/>
          </a:xfrm>
        </p:grpSpPr>
        <p:sp>
          <p:nvSpPr>
            <p:cNvPr id="203" name="矩形 202">
              <a:extLst>
                <a:ext uri="{FF2B5EF4-FFF2-40B4-BE49-F238E27FC236}">
                  <a16:creationId xmlns:a16="http://schemas.microsoft.com/office/drawing/2014/main" id="{C3A8B447-21BF-4413-90B0-5E063D3EAED4}"/>
                </a:ext>
              </a:extLst>
            </p:cNvPr>
            <p:cNvSpPr/>
            <p:nvPr/>
          </p:nvSpPr>
          <p:spPr>
            <a:xfrm>
              <a:off x="9032691" y="953961"/>
              <a:ext cx="2938915" cy="5706306"/>
            </a:xfrm>
            <a:prstGeom prst="rect">
              <a:avLst/>
            </a:prstGeom>
            <a:noFill/>
            <a:ln>
              <a:solidFill>
                <a:srgbClr val="1D335A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 dirty="0">
                <a:latin typeface="+mn-ea"/>
              </a:endParaRPr>
            </a:p>
          </p:txBody>
        </p:sp>
        <p:grpSp>
          <p:nvGrpSpPr>
            <p:cNvPr id="204" name="组合 203">
              <a:extLst>
                <a:ext uri="{FF2B5EF4-FFF2-40B4-BE49-F238E27FC236}">
                  <a16:creationId xmlns:a16="http://schemas.microsoft.com/office/drawing/2014/main" id="{FBB43CF3-E450-4EB0-8BB8-93A5208A6491}"/>
                </a:ext>
              </a:extLst>
            </p:cNvPr>
            <p:cNvGrpSpPr/>
            <p:nvPr/>
          </p:nvGrpSpPr>
          <p:grpSpPr>
            <a:xfrm>
              <a:off x="8986998" y="929048"/>
              <a:ext cx="445869" cy="269871"/>
              <a:chOff x="1141" y="948592"/>
              <a:chExt cx="572982" cy="368817"/>
            </a:xfrm>
          </p:grpSpPr>
          <p:sp>
            <p:nvSpPr>
              <p:cNvPr id="228" name="矩形: 剪去左右顶角 227">
                <a:extLst>
                  <a:ext uri="{FF2B5EF4-FFF2-40B4-BE49-F238E27FC236}">
                    <a16:creationId xmlns:a16="http://schemas.microsoft.com/office/drawing/2014/main" id="{A9CD3B60-FDAC-433E-8C8B-D1F0B20ACD72}"/>
                  </a:ext>
                </a:extLst>
              </p:cNvPr>
              <p:cNvSpPr/>
              <p:nvPr/>
            </p:nvSpPr>
            <p:spPr>
              <a:xfrm flipV="1">
                <a:off x="28863" y="969626"/>
                <a:ext cx="545260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29" name="矩形: 剪去左右顶角 228">
                <a:extLst>
                  <a:ext uri="{FF2B5EF4-FFF2-40B4-BE49-F238E27FC236}">
                    <a16:creationId xmlns:a16="http://schemas.microsoft.com/office/drawing/2014/main" id="{BC1451B4-3AD1-4348-A364-7553688751DD}"/>
                  </a:ext>
                </a:extLst>
              </p:cNvPr>
              <p:cNvSpPr/>
              <p:nvPr/>
            </p:nvSpPr>
            <p:spPr>
              <a:xfrm>
                <a:off x="152098" y="948592"/>
                <a:ext cx="242058" cy="56960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30" name="矩形: 剪去左右顶角 229">
                <a:extLst>
                  <a:ext uri="{FF2B5EF4-FFF2-40B4-BE49-F238E27FC236}">
                    <a16:creationId xmlns:a16="http://schemas.microsoft.com/office/drawing/2014/main" id="{84035C68-FCB6-4F07-A627-405FD529C1DE}"/>
                  </a:ext>
                </a:extLst>
              </p:cNvPr>
              <p:cNvSpPr/>
              <p:nvPr/>
            </p:nvSpPr>
            <p:spPr>
              <a:xfrm rot="16200000" flipV="1">
                <a:off x="-54331" y="1052580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31" name="矩形: 剪去左右顶角 230">
                <a:extLst>
                  <a:ext uri="{FF2B5EF4-FFF2-40B4-BE49-F238E27FC236}">
                    <a16:creationId xmlns:a16="http://schemas.microsoft.com/office/drawing/2014/main" id="{22D8319F-C613-4297-87A5-1209613543B3}"/>
                  </a:ext>
                </a:extLst>
              </p:cNvPr>
              <p:cNvSpPr/>
              <p:nvPr/>
            </p:nvSpPr>
            <p:spPr>
              <a:xfrm rot="16200000" flipV="1">
                <a:off x="-17779" y="1216218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grpSp>
          <p:nvGrpSpPr>
            <p:cNvPr id="205" name="组合 204">
              <a:extLst>
                <a:ext uri="{FF2B5EF4-FFF2-40B4-BE49-F238E27FC236}">
                  <a16:creationId xmlns:a16="http://schemas.microsoft.com/office/drawing/2014/main" id="{FC531682-F280-4766-94F2-22FF0E45FA7E}"/>
                </a:ext>
              </a:extLst>
            </p:cNvPr>
            <p:cNvGrpSpPr/>
            <p:nvPr/>
          </p:nvGrpSpPr>
          <p:grpSpPr>
            <a:xfrm>
              <a:off x="9012507" y="6545633"/>
              <a:ext cx="145523" cy="136782"/>
              <a:chOff x="33922" y="3854582"/>
              <a:chExt cx="187010" cy="186931"/>
            </a:xfrm>
          </p:grpSpPr>
          <p:sp>
            <p:nvSpPr>
              <p:cNvPr id="226" name="矩形: 剪去左右顶角 225">
                <a:extLst>
                  <a:ext uri="{FF2B5EF4-FFF2-40B4-BE49-F238E27FC236}">
                    <a16:creationId xmlns:a16="http://schemas.microsoft.com/office/drawing/2014/main" id="{7BE36630-E827-4F8D-9A00-B3C0534A43A0}"/>
                  </a:ext>
                </a:extLst>
              </p:cNvPr>
              <p:cNvSpPr/>
              <p:nvPr/>
            </p:nvSpPr>
            <p:spPr>
              <a:xfrm rot="16200000" flipV="1">
                <a:off x="-21550" y="391005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27" name="矩形: 剪去左右顶角 226">
                <a:extLst>
                  <a:ext uri="{FF2B5EF4-FFF2-40B4-BE49-F238E27FC236}">
                    <a16:creationId xmlns:a16="http://schemas.microsoft.com/office/drawing/2014/main" id="{791E944F-D767-4C5F-8D35-66E91A02762A}"/>
                  </a:ext>
                </a:extLst>
              </p:cNvPr>
              <p:cNvSpPr/>
              <p:nvPr/>
            </p:nvSpPr>
            <p:spPr>
              <a:xfrm flipV="1">
                <a:off x="64269" y="3995794"/>
                <a:ext cx="156663" cy="4571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  <p:sp>
          <p:nvSpPr>
            <p:cNvPr id="206" name="直角三角形 205">
              <a:extLst>
                <a:ext uri="{FF2B5EF4-FFF2-40B4-BE49-F238E27FC236}">
                  <a16:creationId xmlns:a16="http://schemas.microsoft.com/office/drawing/2014/main" id="{79F8871A-A32C-4AFE-B46C-5F9BCAE43A5F}"/>
                </a:ext>
              </a:extLst>
            </p:cNvPr>
            <p:cNvSpPr/>
            <p:nvPr/>
          </p:nvSpPr>
          <p:spPr>
            <a:xfrm rot="16200000">
              <a:off x="11911437" y="6600098"/>
              <a:ext cx="58114" cy="62224"/>
            </a:xfrm>
            <a:prstGeom prst="rtTriangle">
              <a:avLst/>
            </a:prstGeom>
            <a:solidFill>
              <a:srgbClr val="02CCC5"/>
            </a:solidFill>
            <a:ln>
              <a:noFill/>
            </a:ln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875">
                <a:latin typeface="+mn-ea"/>
              </a:endParaRPr>
            </a:p>
          </p:txBody>
        </p:sp>
        <p:grpSp>
          <p:nvGrpSpPr>
            <p:cNvPr id="207" name="组合 206">
              <a:extLst>
                <a:ext uri="{FF2B5EF4-FFF2-40B4-BE49-F238E27FC236}">
                  <a16:creationId xmlns:a16="http://schemas.microsoft.com/office/drawing/2014/main" id="{EA390A6F-C4C8-4AC6-895F-E06E5C9946D7}"/>
                </a:ext>
              </a:extLst>
            </p:cNvPr>
            <p:cNvGrpSpPr/>
            <p:nvPr/>
          </p:nvGrpSpPr>
          <p:grpSpPr>
            <a:xfrm>
              <a:off x="9999995" y="785125"/>
              <a:ext cx="943947" cy="352082"/>
              <a:chOff x="8849274" y="2649640"/>
              <a:chExt cx="591701" cy="871533"/>
            </a:xfrm>
          </p:grpSpPr>
          <p:sp>
            <p:nvSpPr>
              <p:cNvPr id="213" name="矩形 212">
                <a:extLst>
                  <a:ext uri="{FF2B5EF4-FFF2-40B4-BE49-F238E27FC236}">
                    <a16:creationId xmlns:a16="http://schemas.microsoft.com/office/drawing/2014/main" id="{AC002FE5-5134-4895-B851-B96ECDB4A2C9}"/>
                  </a:ext>
                </a:extLst>
              </p:cNvPr>
              <p:cNvSpPr/>
              <p:nvPr/>
            </p:nvSpPr>
            <p:spPr>
              <a:xfrm>
                <a:off x="8853503" y="2663725"/>
                <a:ext cx="587472" cy="857448"/>
              </a:xfrm>
              <a:prstGeom prst="rect">
                <a:avLst/>
              </a:prstGeom>
              <a:solidFill>
                <a:srgbClr val="203864">
                  <a:alpha val="40000"/>
                </a:srgbClr>
              </a:solidFill>
              <a:ln>
                <a:solidFill>
                  <a:srgbClr val="1D3158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>
                  <a:lnSpc>
                    <a:spcPct val="150000"/>
                  </a:lnSpc>
                </a:pPr>
                <a:r>
                  <a:rPr lang="zh-CN" altLang="en-US" sz="875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电子服务惠民惠企政策展示</a:t>
                </a:r>
              </a:p>
            </p:txBody>
          </p:sp>
          <p:grpSp>
            <p:nvGrpSpPr>
              <p:cNvPr id="214" name="组合 213">
                <a:extLst>
                  <a:ext uri="{FF2B5EF4-FFF2-40B4-BE49-F238E27FC236}">
                    <a16:creationId xmlns:a16="http://schemas.microsoft.com/office/drawing/2014/main" id="{822B2A75-7227-412C-8604-FF2511590A46}"/>
                  </a:ext>
                </a:extLst>
              </p:cNvPr>
              <p:cNvGrpSpPr/>
              <p:nvPr/>
            </p:nvGrpSpPr>
            <p:grpSpPr>
              <a:xfrm rot="10800000">
                <a:off x="9295430" y="336647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24" name="直接连接符 223">
                  <a:extLst>
                    <a:ext uri="{FF2B5EF4-FFF2-40B4-BE49-F238E27FC236}">
                      <a16:creationId xmlns:a16="http://schemas.microsoft.com/office/drawing/2014/main" id="{BFC6FEA6-6FBE-4AA7-9F84-C59EF9E29A95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直接连接符 224">
                  <a:extLst>
                    <a:ext uri="{FF2B5EF4-FFF2-40B4-BE49-F238E27FC236}">
                      <a16:creationId xmlns:a16="http://schemas.microsoft.com/office/drawing/2014/main" id="{23366766-7891-47E1-A0D4-70AB2E399F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5" name="组合 214">
                <a:extLst>
                  <a:ext uri="{FF2B5EF4-FFF2-40B4-BE49-F238E27FC236}">
                    <a16:creationId xmlns:a16="http://schemas.microsoft.com/office/drawing/2014/main" id="{7A6703F6-DD35-45B9-97F1-F7ED1900B1EA}"/>
                  </a:ext>
                </a:extLst>
              </p:cNvPr>
              <p:cNvGrpSpPr/>
              <p:nvPr/>
            </p:nvGrpSpPr>
            <p:grpSpPr>
              <a:xfrm>
                <a:off x="8851957" y="2649640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22" name="直接连接符 221">
                  <a:extLst>
                    <a:ext uri="{FF2B5EF4-FFF2-40B4-BE49-F238E27FC236}">
                      <a16:creationId xmlns:a16="http://schemas.microsoft.com/office/drawing/2014/main" id="{F9256E5A-E6C4-4996-893D-061E97580593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直接连接符 222">
                  <a:extLst>
                    <a:ext uri="{FF2B5EF4-FFF2-40B4-BE49-F238E27FC236}">
                      <a16:creationId xmlns:a16="http://schemas.microsoft.com/office/drawing/2014/main" id="{4A02A692-66E8-4486-AD91-5C0F53CA148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6" name="组合 215">
                <a:extLst>
                  <a:ext uri="{FF2B5EF4-FFF2-40B4-BE49-F238E27FC236}">
                    <a16:creationId xmlns:a16="http://schemas.microsoft.com/office/drawing/2014/main" id="{4FF00027-B386-4329-B1B0-24552B3223AD}"/>
                  </a:ext>
                </a:extLst>
              </p:cNvPr>
              <p:cNvGrpSpPr/>
              <p:nvPr/>
            </p:nvGrpSpPr>
            <p:grpSpPr>
              <a:xfrm rot="5400000">
                <a:off x="9292893" y="2650504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20" name="直接连接符 219">
                  <a:extLst>
                    <a:ext uri="{FF2B5EF4-FFF2-40B4-BE49-F238E27FC236}">
                      <a16:creationId xmlns:a16="http://schemas.microsoft.com/office/drawing/2014/main" id="{2EA0DCD8-12E2-4B35-9C8D-0383B1E4CABB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1" name="直接连接符 220">
                  <a:extLst>
                    <a:ext uri="{FF2B5EF4-FFF2-40B4-BE49-F238E27FC236}">
                      <a16:creationId xmlns:a16="http://schemas.microsoft.com/office/drawing/2014/main" id="{45656A67-58B0-4128-9B6A-1154A543D0A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7" name="组合 216">
                <a:extLst>
                  <a:ext uri="{FF2B5EF4-FFF2-40B4-BE49-F238E27FC236}">
                    <a16:creationId xmlns:a16="http://schemas.microsoft.com/office/drawing/2014/main" id="{2433A77B-15DB-49CA-A9BE-ADC137ED0D91}"/>
                  </a:ext>
                </a:extLst>
              </p:cNvPr>
              <p:cNvGrpSpPr/>
              <p:nvPr/>
            </p:nvGrpSpPr>
            <p:grpSpPr>
              <a:xfrm rot="16200000">
                <a:off x="8849274" y="3362081"/>
                <a:ext cx="144000" cy="144000"/>
                <a:chOff x="8850922" y="2647439"/>
                <a:chExt cx="115636" cy="137177"/>
              </a:xfrm>
            </p:grpSpPr>
            <p:cxnSp>
              <p:nvCxnSpPr>
                <p:cNvPr id="218" name="直接连接符 217">
                  <a:extLst>
                    <a:ext uri="{FF2B5EF4-FFF2-40B4-BE49-F238E27FC236}">
                      <a16:creationId xmlns:a16="http://schemas.microsoft.com/office/drawing/2014/main" id="{CF451A13-4A3D-46D0-B678-0E343D970006}"/>
                    </a:ext>
                  </a:extLst>
                </p:cNvPr>
                <p:cNvCxnSpPr/>
                <p:nvPr/>
              </p:nvCxnSpPr>
              <p:spPr>
                <a:xfrm>
                  <a:off x="8850922" y="2649453"/>
                  <a:ext cx="115636" cy="0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9" name="直接连接符 218">
                  <a:extLst>
                    <a:ext uri="{FF2B5EF4-FFF2-40B4-BE49-F238E27FC236}">
                      <a16:creationId xmlns:a16="http://schemas.microsoft.com/office/drawing/2014/main" id="{DEFAE54C-5B88-4366-92C2-3B8A9924A7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850922" y="2647439"/>
                  <a:ext cx="0" cy="137177"/>
                </a:xfrm>
                <a:prstGeom prst="line">
                  <a:avLst/>
                </a:prstGeom>
                <a:ln w="12700">
                  <a:solidFill>
                    <a:schemeClr val="accent5">
                      <a:lumMod val="75000"/>
                    </a:schemeClr>
                  </a:solidFill>
                </a:ln>
                <a:effectLst>
                  <a:glow rad="63500">
                    <a:srgbClr val="05578E">
                      <a:alpha val="40000"/>
                    </a:srgbClr>
                  </a:glow>
                </a:effectLst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8" name="组合 207">
              <a:extLst>
                <a:ext uri="{FF2B5EF4-FFF2-40B4-BE49-F238E27FC236}">
                  <a16:creationId xmlns:a16="http://schemas.microsoft.com/office/drawing/2014/main" id="{82EDF8C1-F020-4B54-9195-3F419E4E7931}"/>
                </a:ext>
              </a:extLst>
            </p:cNvPr>
            <p:cNvGrpSpPr/>
            <p:nvPr/>
          </p:nvGrpSpPr>
          <p:grpSpPr>
            <a:xfrm>
              <a:off x="11563149" y="902560"/>
              <a:ext cx="440931" cy="257806"/>
              <a:chOff x="5220427" y="899027"/>
              <a:chExt cx="440931" cy="257806"/>
            </a:xfrm>
          </p:grpSpPr>
          <p:sp>
            <p:nvSpPr>
              <p:cNvPr id="209" name="矩形: 剪去左右顶角 208">
                <a:extLst>
                  <a:ext uri="{FF2B5EF4-FFF2-40B4-BE49-F238E27FC236}">
                    <a16:creationId xmlns:a16="http://schemas.microsoft.com/office/drawing/2014/main" id="{F700E47B-9ADE-493E-AA14-1B7B80202666}"/>
                  </a:ext>
                </a:extLst>
              </p:cNvPr>
              <p:cNvSpPr/>
              <p:nvPr/>
            </p:nvSpPr>
            <p:spPr>
              <a:xfrm flipV="1">
                <a:off x="5220427" y="914418"/>
                <a:ext cx="424297" cy="33454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10" name="矩形: 剪去左右顶角 209">
                <a:extLst>
                  <a:ext uri="{FF2B5EF4-FFF2-40B4-BE49-F238E27FC236}">
                    <a16:creationId xmlns:a16="http://schemas.microsoft.com/office/drawing/2014/main" id="{5BE8B1B4-B5E9-47D5-9433-C670D21A8CA6}"/>
                  </a:ext>
                </a:extLst>
              </p:cNvPr>
              <p:cNvSpPr/>
              <p:nvPr/>
            </p:nvSpPr>
            <p:spPr>
              <a:xfrm>
                <a:off x="5316323" y="899027"/>
                <a:ext cx="188359" cy="41679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solidFill>
                  <a:schemeClr val="accent1">
                    <a:lumMod val="20000"/>
                    <a:lumOff val="80000"/>
                  </a:schemeClr>
                </a:solidFill>
              </a:ln>
              <a:effectLst>
                <a:softEdge rad="12700"/>
              </a:effectLst>
              <a:scene3d>
                <a:camera prst="orthographicFront"/>
                <a:lightRig rig="threePt" dir="t"/>
              </a:scene3d>
              <a:sp3d>
                <a:bevelT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11" name="矩形: 剪去左右顶角 210">
                <a:extLst>
                  <a:ext uri="{FF2B5EF4-FFF2-40B4-BE49-F238E27FC236}">
                    <a16:creationId xmlns:a16="http://schemas.microsoft.com/office/drawing/2014/main" id="{5F4E13D8-4000-4285-8C61-59175DF5AB00}"/>
                  </a:ext>
                </a:extLst>
              </p:cNvPr>
              <p:cNvSpPr/>
              <p:nvPr/>
            </p:nvSpPr>
            <p:spPr>
              <a:xfrm rot="16200000" flipV="1">
                <a:off x="5586253" y="974414"/>
                <a:ext cx="114634" cy="35576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  <p:sp>
            <p:nvSpPr>
              <p:cNvPr id="212" name="矩形: 剪去左右顶角 211">
                <a:extLst>
                  <a:ext uri="{FF2B5EF4-FFF2-40B4-BE49-F238E27FC236}">
                    <a16:creationId xmlns:a16="http://schemas.microsoft.com/office/drawing/2014/main" id="{E3E56FE5-95EC-47B4-B762-2FBABD9E4C30}"/>
                  </a:ext>
                </a:extLst>
              </p:cNvPr>
              <p:cNvSpPr/>
              <p:nvPr/>
            </p:nvSpPr>
            <p:spPr>
              <a:xfrm rot="16200000" flipV="1">
                <a:off x="5561646" y="1081728"/>
                <a:ext cx="114634" cy="35576"/>
              </a:xfrm>
              <a:prstGeom prst="snip2SameRect">
                <a:avLst>
                  <a:gd name="adj1" fmla="val 50000"/>
                  <a:gd name="adj2" fmla="val 50000"/>
                </a:avLst>
              </a:prstGeom>
              <a:solidFill>
                <a:srgbClr val="02CCC5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875">
                  <a:latin typeface="+mn-ea"/>
                </a:endParaRPr>
              </a:p>
            </p:txBody>
          </p:sp>
        </p:grpSp>
      </p:grpSp>
      <p:sp>
        <p:nvSpPr>
          <p:cNvPr id="2" name="矩形 1">
            <a:extLst>
              <a:ext uri="{FF2B5EF4-FFF2-40B4-BE49-F238E27FC236}">
                <a16:creationId xmlns:a16="http://schemas.microsoft.com/office/drawing/2014/main" id="{4B2EF78A-DFE5-4008-8A99-DA93D5EBD0D7}"/>
              </a:ext>
            </a:extLst>
          </p:cNvPr>
          <p:cNvSpPr/>
          <p:nvPr/>
        </p:nvSpPr>
        <p:spPr>
          <a:xfrm>
            <a:off x="10586484" y="1254697"/>
            <a:ext cx="3514527" cy="4272424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3" name="矩形 232">
            <a:extLst>
              <a:ext uri="{FF2B5EF4-FFF2-40B4-BE49-F238E27FC236}">
                <a16:creationId xmlns:a16="http://schemas.microsoft.com/office/drawing/2014/main" id="{72167959-8DF6-4765-A7D7-3EFFF4C8BBC3}"/>
              </a:ext>
            </a:extLst>
          </p:cNvPr>
          <p:cNvSpPr/>
          <p:nvPr/>
        </p:nvSpPr>
        <p:spPr>
          <a:xfrm>
            <a:off x="14205844" y="1272814"/>
            <a:ext cx="3514527" cy="4272424"/>
          </a:xfrm>
          <a:prstGeom prst="rect">
            <a:avLst/>
          </a:prstGeom>
          <a:solidFill>
            <a:srgbClr val="4472C4">
              <a:alpha val="2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585932"/>
      </p:ext>
    </p:extLst>
  </p:cSld>
  <p:clrMapOvr>
    <a:masterClrMapping/>
  </p:clrMapOvr>
</p:sld>
</file>

<file path=ppt/theme/theme1.xml><?xml version="1.0" encoding="utf-8"?>
<a:theme xmlns:a="http://schemas.openxmlformats.org/drawingml/2006/main" name="自定义设计方案">
  <a:themeElements>
    <a:clrScheme name="自定义 4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bg1">
                <a:lumMod val="65000"/>
                <a:alpha val="50000"/>
              </a:schemeClr>
            </a:gs>
            <a:gs pos="15000">
              <a:srgbClr val="BFBFBF">
                <a:alpha val="50000"/>
              </a:srgbClr>
            </a:gs>
            <a:gs pos="34000">
              <a:schemeClr val="bg1">
                <a:alpha val="5000"/>
              </a:schemeClr>
            </a:gs>
          </a:gsLst>
          <a:lin ang="13500000" scaled="1"/>
          <a:tileRect/>
        </a:gradFill>
        <a:ln>
          <a:noFill/>
        </a:ln>
        <a:effectLst>
          <a:glow rad="63500">
            <a:schemeClr val="accent3">
              <a:satMod val="175000"/>
              <a:alpha val="40000"/>
            </a:schemeClr>
          </a:glow>
        </a:effectLst>
      </a:spPr>
      <a:bodyPr lIns="36000" tIns="0" rIns="36000" bIns="0" rtlCol="0" anchor="ctr"/>
      <a:lstStyle>
        <a:defPPr algn="ctr">
          <a:defRPr sz="500"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>
        <a:spAutoFit/>
      </a:bodyPr>
      <a:lstStyle>
        <a:defPPr algn="ctr">
          <a:defRPr sz="1400" dirty="0">
            <a:solidFill>
              <a:schemeClr val="bg1">
                <a:lumMod val="8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自定义设计方案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4167</Words>
  <Application>Microsoft Office PowerPoint</Application>
  <PresentationFormat>自定义</PresentationFormat>
  <Paragraphs>1327</Paragraphs>
  <Slides>18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18</vt:i4>
      </vt:variant>
    </vt:vector>
  </HeadingPairs>
  <TitlesOfParts>
    <vt:vector size="27" baseType="lpstr">
      <vt:lpstr>等线</vt:lpstr>
      <vt:lpstr>等线 Light</vt:lpstr>
      <vt:lpstr>微软雅黑</vt:lpstr>
      <vt:lpstr>Arial</vt:lpstr>
      <vt:lpstr>Calibri</vt:lpstr>
      <vt:lpstr>Calibri Light</vt:lpstr>
      <vt:lpstr>Wingdings</vt:lpstr>
      <vt:lpstr>自定义设计方案</vt:lpstr>
      <vt:lpstr>1_自定义设计方案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2017-06-30T09:46:47Z</dcterms:created>
  <dcterms:modified xsi:type="dcterms:W3CDTF">2022-05-10T03:54:30Z</dcterms:modified>
  <cp:category/>
</cp:coreProperties>
</file>

<file path=docProps/thumbnail.jpeg>
</file>